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E47BE-C832-4423-A92D-AA9B45559BE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44F6ADC4-207C-4A0C-BDBD-E01AC16FFDFC}">
      <dgm:prSet phldrT="[Texto]"/>
      <dgm:spPr/>
      <dgm:t>
        <a:bodyPr/>
        <a:lstStyle/>
        <a:p>
          <a:r>
            <a:rPr lang="pt-PT" dirty="0"/>
            <a:t>Converter a imagem em HSV</a:t>
          </a:r>
        </a:p>
      </dgm:t>
    </dgm:pt>
    <dgm:pt modelId="{6A68AEBE-E095-409B-AC9E-2A6FB94A149B}" type="parTrans" cxnId="{90612FE0-9338-4A6B-A098-745B0B473AA9}">
      <dgm:prSet/>
      <dgm:spPr/>
      <dgm:t>
        <a:bodyPr/>
        <a:lstStyle/>
        <a:p>
          <a:endParaRPr lang="pt-PT"/>
        </a:p>
      </dgm:t>
    </dgm:pt>
    <dgm:pt modelId="{BACA915A-5238-4A8E-BB7F-6129FB25C252}" type="sibTrans" cxnId="{90612FE0-9338-4A6B-A098-745B0B473AA9}">
      <dgm:prSet/>
      <dgm:spPr/>
      <dgm:t>
        <a:bodyPr/>
        <a:lstStyle/>
        <a:p>
          <a:endParaRPr lang="pt-PT"/>
        </a:p>
      </dgm:t>
    </dgm:pt>
    <dgm:pt modelId="{026076A6-FDE5-420A-8E50-9E631732837E}">
      <dgm:prSet phldrT="[Texto]"/>
      <dgm:spPr/>
      <dgm:t>
        <a:bodyPr/>
        <a:lstStyle/>
        <a:p>
          <a:r>
            <a:rPr lang="pt-PT" dirty="0"/>
            <a:t>Aplicar a segmentação de modo a eliminar tudo o que não tivesse a cor da matrícula</a:t>
          </a:r>
        </a:p>
      </dgm:t>
    </dgm:pt>
    <dgm:pt modelId="{CACE9814-3F25-44A3-8A4F-0D3531BD210B}" type="parTrans" cxnId="{F5548390-D618-4662-B4D3-CF1F2F926769}">
      <dgm:prSet/>
      <dgm:spPr/>
      <dgm:t>
        <a:bodyPr/>
        <a:lstStyle/>
        <a:p>
          <a:endParaRPr lang="pt-PT"/>
        </a:p>
      </dgm:t>
    </dgm:pt>
    <dgm:pt modelId="{2A44FF13-FA43-4CE0-921A-BAACB024B0A0}" type="sibTrans" cxnId="{F5548390-D618-4662-B4D3-CF1F2F926769}">
      <dgm:prSet/>
      <dgm:spPr/>
      <dgm:t>
        <a:bodyPr/>
        <a:lstStyle/>
        <a:p>
          <a:endParaRPr lang="pt-PT"/>
        </a:p>
      </dgm:t>
    </dgm:pt>
    <dgm:pt modelId="{274FAE2F-F67A-4329-AD5F-E3BFB8C3802F}">
      <dgm:prSet phldrT="[Texto]"/>
      <dgm:spPr/>
      <dgm:t>
        <a:bodyPr/>
        <a:lstStyle/>
        <a:p>
          <a:r>
            <a:rPr lang="pt-PT" dirty="0"/>
            <a:t>Transformar a imagem em binário e aplicar funções de erosão e dilatação</a:t>
          </a:r>
        </a:p>
      </dgm:t>
    </dgm:pt>
    <dgm:pt modelId="{DD02E9E7-40CD-4FAB-865A-3BDE97E81402}" type="parTrans" cxnId="{A9034BF2-3568-4D69-AB0F-DA540BC69B15}">
      <dgm:prSet/>
      <dgm:spPr/>
      <dgm:t>
        <a:bodyPr/>
        <a:lstStyle/>
        <a:p>
          <a:endParaRPr lang="pt-PT"/>
        </a:p>
      </dgm:t>
    </dgm:pt>
    <dgm:pt modelId="{ED312B8C-B676-440D-B5F8-608E299B6CF0}" type="sibTrans" cxnId="{A9034BF2-3568-4D69-AB0F-DA540BC69B15}">
      <dgm:prSet/>
      <dgm:spPr/>
      <dgm:t>
        <a:bodyPr/>
        <a:lstStyle/>
        <a:p>
          <a:endParaRPr lang="pt-PT"/>
        </a:p>
      </dgm:t>
    </dgm:pt>
    <dgm:pt modelId="{7A099970-DA2F-4B22-9FB1-D4238C1317AD}">
      <dgm:prSet/>
      <dgm:spPr/>
      <dgm:t>
        <a:bodyPr/>
        <a:lstStyle/>
        <a:p>
          <a:r>
            <a:rPr lang="pt-PT" dirty="0"/>
            <a:t>Repetir o processo para encontrar os carateres</a:t>
          </a:r>
        </a:p>
      </dgm:t>
    </dgm:pt>
    <dgm:pt modelId="{9B6C22B1-23E2-47F9-81C7-2C682E89A299}" type="parTrans" cxnId="{6ED63FD2-FB70-4CF6-BB08-7E0FA77EF336}">
      <dgm:prSet/>
      <dgm:spPr/>
      <dgm:t>
        <a:bodyPr/>
        <a:lstStyle/>
        <a:p>
          <a:endParaRPr lang="pt-PT"/>
        </a:p>
      </dgm:t>
    </dgm:pt>
    <dgm:pt modelId="{C00BCC4E-843E-48AA-A056-BB1CA3F94730}" type="sibTrans" cxnId="{6ED63FD2-FB70-4CF6-BB08-7E0FA77EF336}">
      <dgm:prSet/>
      <dgm:spPr/>
      <dgm:t>
        <a:bodyPr/>
        <a:lstStyle/>
        <a:p>
          <a:endParaRPr lang="pt-PT"/>
        </a:p>
      </dgm:t>
    </dgm:pt>
    <dgm:pt modelId="{1C27BAB8-A864-4F61-850B-075F5E7DC798}" type="pres">
      <dgm:prSet presAssocID="{300E47BE-C832-4423-A92D-AA9B45559BE2}" presName="Name0" presStyleCnt="0">
        <dgm:presLayoutVars>
          <dgm:dir/>
          <dgm:resizeHandles val="exact"/>
        </dgm:presLayoutVars>
      </dgm:prSet>
      <dgm:spPr/>
    </dgm:pt>
    <dgm:pt modelId="{94EE5E15-F702-46E3-B49F-D63E8272D5C0}" type="pres">
      <dgm:prSet presAssocID="{44F6ADC4-207C-4A0C-BDBD-E01AC16FFDFC}" presName="node" presStyleLbl="node1" presStyleIdx="0" presStyleCnt="4">
        <dgm:presLayoutVars>
          <dgm:bulletEnabled val="1"/>
        </dgm:presLayoutVars>
      </dgm:prSet>
      <dgm:spPr/>
    </dgm:pt>
    <dgm:pt modelId="{A652D968-9D5C-4A7F-8ABF-95C47EA661F1}" type="pres">
      <dgm:prSet presAssocID="{BACA915A-5238-4A8E-BB7F-6129FB25C252}" presName="sibTrans" presStyleLbl="sibTrans2D1" presStyleIdx="0" presStyleCnt="3"/>
      <dgm:spPr/>
    </dgm:pt>
    <dgm:pt modelId="{3035175A-3E75-4613-B6B5-9FD3A76FF751}" type="pres">
      <dgm:prSet presAssocID="{BACA915A-5238-4A8E-BB7F-6129FB25C252}" presName="connectorText" presStyleLbl="sibTrans2D1" presStyleIdx="0" presStyleCnt="3"/>
      <dgm:spPr/>
    </dgm:pt>
    <dgm:pt modelId="{C9ADEF0B-444D-47F7-B88B-5458D81FBCA8}" type="pres">
      <dgm:prSet presAssocID="{026076A6-FDE5-420A-8E50-9E631732837E}" presName="node" presStyleLbl="node1" presStyleIdx="1" presStyleCnt="4">
        <dgm:presLayoutVars>
          <dgm:bulletEnabled val="1"/>
        </dgm:presLayoutVars>
      </dgm:prSet>
      <dgm:spPr/>
    </dgm:pt>
    <dgm:pt modelId="{DA060460-C031-4F86-A66D-0A2EFFEEA875}" type="pres">
      <dgm:prSet presAssocID="{2A44FF13-FA43-4CE0-921A-BAACB024B0A0}" presName="sibTrans" presStyleLbl="sibTrans2D1" presStyleIdx="1" presStyleCnt="3"/>
      <dgm:spPr/>
    </dgm:pt>
    <dgm:pt modelId="{044C6855-A38D-4B60-B9FA-1261B8CF2352}" type="pres">
      <dgm:prSet presAssocID="{2A44FF13-FA43-4CE0-921A-BAACB024B0A0}" presName="connectorText" presStyleLbl="sibTrans2D1" presStyleIdx="1" presStyleCnt="3"/>
      <dgm:spPr/>
    </dgm:pt>
    <dgm:pt modelId="{C539BA98-3BEB-442A-AAA5-7D2F4B110775}" type="pres">
      <dgm:prSet presAssocID="{274FAE2F-F67A-4329-AD5F-E3BFB8C3802F}" presName="node" presStyleLbl="node1" presStyleIdx="2" presStyleCnt="4" custScaleX="100882" custScaleY="102437" custLinFactNeighborX="-14662" custLinFactNeighborY="889">
        <dgm:presLayoutVars>
          <dgm:bulletEnabled val="1"/>
        </dgm:presLayoutVars>
      </dgm:prSet>
      <dgm:spPr/>
    </dgm:pt>
    <dgm:pt modelId="{91DA863D-0559-4E8A-8600-BE0D4D91DDA2}" type="pres">
      <dgm:prSet presAssocID="{ED312B8C-B676-440D-B5F8-608E299B6CF0}" presName="sibTrans" presStyleLbl="sibTrans2D1" presStyleIdx="2" presStyleCnt="3"/>
      <dgm:spPr/>
    </dgm:pt>
    <dgm:pt modelId="{1DBF7194-F49B-4D29-B033-2A4AFFCE8D91}" type="pres">
      <dgm:prSet presAssocID="{ED312B8C-B676-440D-B5F8-608E299B6CF0}" presName="connectorText" presStyleLbl="sibTrans2D1" presStyleIdx="2" presStyleCnt="3"/>
      <dgm:spPr/>
    </dgm:pt>
    <dgm:pt modelId="{BADCBF71-50CA-4165-8C30-4820C14E1776}" type="pres">
      <dgm:prSet presAssocID="{7A099970-DA2F-4B22-9FB1-D4238C1317AD}" presName="node" presStyleLbl="node1" presStyleIdx="3" presStyleCnt="4">
        <dgm:presLayoutVars>
          <dgm:bulletEnabled val="1"/>
        </dgm:presLayoutVars>
      </dgm:prSet>
      <dgm:spPr/>
    </dgm:pt>
  </dgm:ptLst>
  <dgm:cxnLst>
    <dgm:cxn modelId="{8BCC3D0E-14E2-422A-974B-BD68B33A8F3C}" type="presOf" srcId="{ED312B8C-B676-440D-B5F8-608E299B6CF0}" destId="{1DBF7194-F49B-4D29-B033-2A4AFFCE8D91}" srcOrd="1" destOrd="0" presId="urn:microsoft.com/office/officeart/2005/8/layout/process1"/>
    <dgm:cxn modelId="{8DEC3611-3995-45B2-A0F1-BE9F80FBD543}" type="presOf" srcId="{44F6ADC4-207C-4A0C-BDBD-E01AC16FFDFC}" destId="{94EE5E15-F702-46E3-B49F-D63E8272D5C0}" srcOrd="0" destOrd="0" presId="urn:microsoft.com/office/officeart/2005/8/layout/process1"/>
    <dgm:cxn modelId="{261BBE6F-3B2E-4DD3-B1C7-F51D18B89FE2}" type="presOf" srcId="{BACA915A-5238-4A8E-BB7F-6129FB25C252}" destId="{A652D968-9D5C-4A7F-8ABF-95C47EA661F1}" srcOrd="0" destOrd="0" presId="urn:microsoft.com/office/officeart/2005/8/layout/process1"/>
    <dgm:cxn modelId="{49D01A54-B849-42EA-8176-2542E4F40C5B}" type="presOf" srcId="{2A44FF13-FA43-4CE0-921A-BAACB024B0A0}" destId="{044C6855-A38D-4B60-B9FA-1261B8CF2352}" srcOrd="1" destOrd="0" presId="urn:microsoft.com/office/officeart/2005/8/layout/process1"/>
    <dgm:cxn modelId="{F5548390-D618-4662-B4D3-CF1F2F926769}" srcId="{300E47BE-C832-4423-A92D-AA9B45559BE2}" destId="{026076A6-FDE5-420A-8E50-9E631732837E}" srcOrd="1" destOrd="0" parTransId="{CACE9814-3F25-44A3-8A4F-0D3531BD210B}" sibTransId="{2A44FF13-FA43-4CE0-921A-BAACB024B0A0}"/>
    <dgm:cxn modelId="{18B4439E-EE5A-4E1C-B474-963CA3A35898}" type="presOf" srcId="{2A44FF13-FA43-4CE0-921A-BAACB024B0A0}" destId="{DA060460-C031-4F86-A66D-0A2EFFEEA875}" srcOrd="0" destOrd="0" presId="urn:microsoft.com/office/officeart/2005/8/layout/process1"/>
    <dgm:cxn modelId="{632CCBA0-E090-40DB-819B-BBA3C170DF99}" type="presOf" srcId="{BACA915A-5238-4A8E-BB7F-6129FB25C252}" destId="{3035175A-3E75-4613-B6B5-9FD3A76FF751}" srcOrd="1" destOrd="0" presId="urn:microsoft.com/office/officeart/2005/8/layout/process1"/>
    <dgm:cxn modelId="{27E465A5-1BB0-4C62-AE6A-D2248CA0AA31}" type="presOf" srcId="{ED312B8C-B676-440D-B5F8-608E299B6CF0}" destId="{91DA863D-0559-4E8A-8600-BE0D4D91DDA2}" srcOrd="0" destOrd="0" presId="urn:microsoft.com/office/officeart/2005/8/layout/process1"/>
    <dgm:cxn modelId="{8A0207C1-8220-48A2-8CF9-F09734889B56}" type="presOf" srcId="{274FAE2F-F67A-4329-AD5F-E3BFB8C3802F}" destId="{C539BA98-3BEB-442A-AAA5-7D2F4B110775}" srcOrd="0" destOrd="0" presId="urn:microsoft.com/office/officeart/2005/8/layout/process1"/>
    <dgm:cxn modelId="{6ED63FD2-FB70-4CF6-BB08-7E0FA77EF336}" srcId="{300E47BE-C832-4423-A92D-AA9B45559BE2}" destId="{7A099970-DA2F-4B22-9FB1-D4238C1317AD}" srcOrd="3" destOrd="0" parTransId="{9B6C22B1-23E2-47F9-81C7-2C682E89A299}" sibTransId="{C00BCC4E-843E-48AA-A056-BB1CA3F94730}"/>
    <dgm:cxn modelId="{3CB7FBD7-B06C-4BC3-8522-7C7880B73541}" type="presOf" srcId="{300E47BE-C832-4423-A92D-AA9B45559BE2}" destId="{1C27BAB8-A864-4F61-850B-075F5E7DC798}" srcOrd="0" destOrd="0" presId="urn:microsoft.com/office/officeart/2005/8/layout/process1"/>
    <dgm:cxn modelId="{90612FE0-9338-4A6B-A098-745B0B473AA9}" srcId="{300E47BE-C832-4423-A92D-AA9B45559BE2}" destId="{44F6ADC4-207C-4A0C-BDBD-E01AC16FFDFC}" srcOrd="0" destOrd="0" parTransId="{6A68AEBE-E095-409B-AC9E-2A6FB94A149B}" sibTransId="{BACA915A-5238-4A8E-BB7F-6129FB25C252}"/>
    <dgm:cxn modelId="{DFC0E2E4-B86B-400E-92E4-EAE92FB8BFA3}" type="presOf" srcId="{7A099970-DA2F-4B22-9FB1-D4238C1317AD}" destId="{BADCBF71-50CA-4165-8C30-4820C14E1776}" srcOrd="0" destOrd="0" presId="urn:microsoft.com/office/officeart/2005/8/layout/process1"/>
    <dgm:cxn modelId="{A9034BF2-3568-4D69-AB0F-DA540BC69B15}" srcId="{300E47BE-C832-4423-A92D-AA9B45559BE2}" destId="{274FAE2F-F67A-4329-AD5F-E3BFB8C3802F}" srcOrd="2" destOrd="0" parTransId="{DD02E9E7-40CD-4FAB-865A-3BDE97E81402}" sibTransId="{ED312B8C-B676-440D-B5F8-608E299B6CF0}"/>
    <dgm:cxn modelId="{9CD1DAF4-8164-425B-B04D-1207E5451FDD}" type="presOf" srcId="{026076A6-FDE5-420A-8E50-9E631732837E}" destId="{C9ADEF0B-444D-47F7-B88B-5458D81FBCA8}" srcOrd="0" destOrd="0" presId="urn:microsoft.com/office/officeart/2005/8/layout/process1"/>
    <dgm:cxn modelId="{AA9644CA-8EEE-4C37-AFEF-686FFD773612}" type="presParOf" srcId="{1C27BAB8-A864-4F61-850B-075F5E7DC798}" destId="{94EE5E15-F702-46E3-B49F-D63E8272D5C0}" srcOrd="0" destOrd="0" presId="urn:microsoft.com/office/officeart/2005/8/layout/process1"/>
    <dgm:cxn modelId="{DB143345-63BC-42D5-9DD4-51A965F7D00F}" type="presParOf" srcId="{1C27BAB8-A864-4F61-850B-075F5E7DC798}" destId="{A652D968-9D5C-4A7F-8ABF-95C47EA661F1}" srcOrd="1" destOrd="0" presId="urn:microsoft.com/office/officeart/2005/8/layout/process1"/>
    <dgm:cxn modelId="{45C29EA1-8879-492B-837F-96D9E2DAF7D0}" type="presParOf" srcId="{A652D968-9D5C-4A7F-8ABF-95C47EA661F1}" destId="{3035175A-3E75-4613-B6B5-9FD3A76FF751}" srcOrd="0" destOrd="0" presId="urn:microsoft.com/office/officeart/2005/8/layout/process1"/>
    <dgm:cxn modelId="{7E5DC6FD-9AAC-4204-A8ED-66AC3906E4AA}" type="presParOf" srcId="{1C27BAB8-A864-4F61-850B-075F5E7DC798}" destId="{C9ADEF0B-444D-47F7-B88B-5458D81FBCA8}" srcOrd="2" destOrd="0" presId="urn:microsoft.com/office/officeart/2005/8/layout/process1"/>
    <dgm:cxn modelId="{3AF2490F-28BD-44BA-823C-41E0CB2FCDE0}" type="presParOf" srcId="{1C27BAB8-A864-4F61-850B-075F5E7DC798}" destId="{DA060460-C031-4F86-A66D-0A2EFFEEA875}" srcOrd="3" destOrd="0" presId="urn:microsoft.com/office/officeart/2005/8/layout/process1"/>
    <dgm:cxn modelId="{630BCAD5-7D57-4DD4-A4A0-379B47ECC1D6}" type="presParOf" srcId="{DA060460-C031-4F86-A66D-0A2EFFEEA875}" destId="{044C6855-A38D-4B60-B9FA-1261B8CF2352}" srcOrd="0" destOrd="0" presId="urn:microsoft.com/office/officeart/2005/8/layout/process1"/>
    <dgm:cxn modelId="{9FF62D9F-2231-4E8B-AF50-2FAF73387F21}" type="presParOf" srcId="{1C27BAB8-A864-4F61-850B-075F5E7DC798}" destId="{C539BA98-3BEB-442A-AAA5-7D2F4B110775}" srcOrd="4" destOrd="0" presId="urn:microsoft.com/office/officeart/2005/8/layout/process1"/>
    <dgm:cxn modelId="{3F20CF2F-62F7-4EEB-92C3-63DB408C0636}" type="presParOf" srcId="{1C27BAB8-A864-4F61-850B-075F5E7DC798}" destId="{91DA863D-0559-4E8A-8600-BE0D4D91DDA2}" srcOrd="5" destOrd="0" presId="urn:microsoft.com/office/officeart/2005/8/layout/process1"/>
    <dgm:cxn modelId="{8864C37C-B40F-47BB-8F36-CEBFF71A7A89}" type="presParOf" srcId="{91DA863D-0559-4E8A-8600-BE0D4D91DDA2}" destId="{1DBF7194-F49B-4D29-B033-2A4AFFCE8D91}" srcOrd="0" destOrd="0" presId="urn:microsoft.com/office/officeart/2005/8/layout/process1"/>
    <dgm:cxn modelId="{83D89016-7725-4CCA-B6D3-13EB335D4C45}" type="presParOf" srcId="{1C27BAB8-A864-4F61-850B-075F5E7DC798}" destId="{BADCBF71-50CA-4165-8C30-4820C14E17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E5E15-F702-46E3-B49F-D63E8272D5C0}">
      <dsp:nvSpPr>
        <dsp:cNvPr id="0" name=""/>
        <dsp:cNvSpPr/>
      </dsp:nvSpPr>
      <dsp:spPr>
        <a:xfrm>
          <a:off x="2602" y="683535"/>
          <a:ext cx="2190855" cy="13761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Converter a imagem em HSV</a:t>
          </a:r>
        </a:p>
      </dsp:txBody>
      <dsp:txXfrm>
        <a:off x="42907" y="723840"/>
        <a:ext cx="2110245" cy="1295520"/>
      </dsp:txXfrm>
    </dsp:sp>
    <dsp:sp modelId="{A652D968-9D5C-4A7F-8ABF-95C47EA661F1}">
      <dsp:nvSpPr>
        <dsp:cNvPr id="0" name=""/>
        <dsp:cNvSpPr/>
      </dsp:nvSpPr>
      <dsp:spPr>
        <a:xfrm>
          <a:off x="2412543" y="1099934"/>
          <a:ext cx="464461" cy="5433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2412543" y="1208600"/>
        <a:ext cx="325123" cy="326000"/>
      </dsp:txXfrm>
    </dsp:sp>
    <dsp:sp modelId="{C9ADEF0B-444D-47F7-B88B-5458D81FBCA8}">
      <dsp:nvSpPr>
        <dsp:cNvPr id="0" name=""/>
        <dsp:cNvSpPr/>
      </dsp:nvSpPr>
      <dsp:spPr>
        <a:xfrm>
          <a:off x="3069799" y="683535"/>
          <a:ext cx="2190855" cy="13761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Aplicar a segmentação de modo a eliminar tudo o que não tivesse a cor da matrícula</a:t>
          </a:r>
        </a:p>
      </dsp:txBody>
      <dsp:txXfrm>
        <a:off x="3110104" y="723840"/>
        <a:ext cx="2110245" cy="1295520"/>
      </dsp:txXfrm>
    </dsp:sp>
    <dsp:sp modelId="{DA060460-C031-4F86-A66D-0A2EFFEEA875}">
      <dsp:nvSpPr>
        <dsp:cNvPr id="0" name=""/>
        <dsp:cNvSpPr/>
      </dsp:nvSpPr>
      <dsp:spPr>
        <a:xfrm rot="14264">
          <a:off x="5447616" y="1106077"/>
          <a:ext cx="396365" cy="5433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5447617" y="1214496"/>
        <a:ext cx="277456" cy="326000"/>
      </dsp:txXfrm>
    </dsp:sp>
    <dsp:sp modelId="{C539BA98-3BEB-442A-AAA5-7D2F4B110775}">
      <dsp:nvSpPr>
        <dsp:cNvPr id="0" name=""/>
        <dsp:cNvSpPr/>
      </dsp:nvSpPr>
      <dsp:spPr>
        <a:xfrm>
          <a:off x="6008507" y="679000"/>
          <a:ext cx="2210178" cy="1409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Transformar a imagem em binário e aplicar funções de erosão e dilatação</a:t>
          </a:r>
        </a:p>
      </dsp:txBody>
      <dsp:txXfrm>
        <a:off x="6049795" y="720288"/>
        <a:ext cx="2127602" cy="1327091"/>
      </dsp:txXfrm>
    </dsp:sp>
    <dsp:sp modelId="{91DA863D-0559-4E8A-8600-BE0D4D91DDA2}">
      <dsp:nvSpPr>
        <dsp:cNvPr id="0" name=""/>
        <dsp:cNvSpPr/>
      </dsp:nvSpPr>
      <dsp:spPr>
        <a:xfrm rot="21586879">
          <a:off x="8469891" y="1105975"/>
          <a:ext cx="532564" cy="5433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8469892" y="1214946"/>
        <a:ext cx="372795" cy="326000"/>
      </dsp:txXfrm>
    </dsp:sp>
    <dsp:sp modelId="{BADCBF71-50CA-4165-8C30-4820C14E1776}">
      <dsp:nvSpPr>
        <dsp:cNvPr id="0" name=""/>
        <dsp:cNvSpPr/>
      </dsp:nvSpPr>
      <dsp:spPr>
        <a:xfrm>
          <a:off x="9223517" y="683535"/>
          <a:ext cx="2190855" cy="13761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Repetir o processo para encontrar os carateres</a:t>
          </a:r>
        </a:p>
      </dsp:txBody>
      <dsp:txXfrm>
        <a:off x="9263822" y="723840"/>
        <a:ext cx="2110245" cy="12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72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7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73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04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72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98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4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9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2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68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9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72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3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1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42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2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5296-6480-405E-BF1A-8AD00EA7D399}" type="datetimeFigureOut">
              <a:rPr lang="pt-PT" smtClean="0"/>
              <a:t>03/05/2020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8F2B-D568-4876-AA7E-7408A0972A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02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7E98-1052-41A5-99C6-C1CF8801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404" y="1122363"/>
            <a:ext cx="9451596" cy="2387600"/>
          </a:xfrm>
        </p:spPr>
        <p:txBody>
          <a:bodyPr/>
          <a:lstStyle/>
          <a:p>
            <a:r>
              <a:rPr lang="pt-PT" dirty="0"/>
              <a:t>Visão por Computador-2º 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F0EC6-6358-4C3C-A82F-32E1A12D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PT" dirty="0"/>
              <a:t>Trabalho prático 1:</a:t>
            </a:r>
          </a:p>
          <a:p>
            <a:pPr algn="l"/>
            <a:r>
              <a:rPr lang="pt-PT" dirty="0"/>
              <a:t>	João Silva-a16951</a:t>
            </a:r>
          </a:p>
          <a:p>
            <a:pPr algn="l"/>
            <a:r>
              <a:rPr lang="pt-PT" dirty="0"/>
              <a:t>	Carlos Baixo-a16949</a:t>
            </a:r>
          </a:p>
        </p:txBody>
      </p:sp>
      <p:pic>
        <p:nvPicPr>
          <p:cNvPr id="5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E531F01E-DF99-48C3-9487-477679A0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-748718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5D9EA-C118-4577-96E1-461B507C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581EE09-2CDF-4017-A493-A8FCABF4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31" y="1690688"/>
            <a:ext cx="4499579" cy="4351338"/>
          </a:xfrm>
          <a:prstGeom prst="rect">
            <a:avLst/>
          </a:prstGeom>
        </p:spPr>
      </p:pic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D18ADA4B-4CD4-4818-B27C-69D87759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FF1145-7EAA-40B3-ACDD-4A7A3B972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58" y="1690688"/>
            <a:ext cx="4518696" cy="4351337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6341114-C06C-44B8-9C13-44A3B0E46F86}"/>
              </a:ext>
            </a:extLst>
          </p:cNvPr>
          <p:cNvSpPr/>
          <p:nvPr/>
        </p:nvSpPr>
        <p:spPr>
          <a:xfrm>
            <a:off x="5648342" y="3510741"/>
            <a:ext cx="1129483" cy="71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80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AD01-5B04-4F27-AF5E-2D096B07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dos caracteres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2749DF-4E4D-455B-A3DC-92F76955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PT" dirty="0"/>
              <a:t>	Começamos por transformar a imagem  RGB da matricula para HSV para em seguida realizar a segmentação da mesma com o objetivo de separar os caracteres da matricula do resto.</a:t>
            </a:r>
          </a:p>
          <a:p>
            <a:pPr marL="457200" lvl="1" indent="0">
              <a:buNone/>
            </a:pPr>
            <a:endParaRPr lang="pt-PT" dirty="0"/>
          </a:p>
        </p:txBody>
      </p:sp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3212CC57-780B-4AD5-BF85-43867949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EAB3BA-EB43-4591-A8E0-D1065E9D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55" y="3429000"/>
            <a:ext cx="3135898" cy="30258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3AD535-F2E6-41F2-9594-D0DDD1FE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09" y="3429000"/>
            <a:ext cx="3142245" cy="3025866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E3FC4D2-9DF6-47AE-A66E-1473ED6C2D17}"/>
              </a:ext>
            </a:extLst>
          </p:cNvPr>
          <p:cNvSpPr/>
          <p:nvPr/>
        </p:nvSpPr>
        <p:spPr>
          <a:xfrm>
            <a:off x="4972663" y="4443352"/>
            <a:ext cx="1129483" cy="71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803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8BABF-7F94-4748-A3CF-E1F790BF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4642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Localização dos caracteres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17283A-9F74-48A5-A62B-691C15CD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/>
              <a:t>Como na deteção da matricula fizemos o mesmo processo RGB para cinzento e em seguida a utilização de erosões e dilatações.</a:t>
            </a:r>
          </a:p>
        </p:txBody>
      </p:sp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B70D525C-440C-4DA8-B1D9-D958D1FDD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4ABCC1-E11E-4936-A616-BCAF1D24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09" y="3037942"/>
            <a:ext cx="3866189" cy="37682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C5574A-8E98-4D1C-83D5-5E743BD3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369" y="3038517"/>
            <a:ext cx="3866190" cy="376764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9415FF7-9320-4CA6-AFE2-17E1FC0A0A0F}"/>
              </a:ext>
            </a:extLst>
          </p:cNvPr>
          <p:cNvSpPr/>
          <p:nvPr/>
        </p:nvSpPr>
        <p:spPr>
          <a:xfrm>
            <a:off x="5342792" y="4212315"/>
            <a:ext cx="1129483" cy="71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43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4E106-E71E-40C4-905C-FF013820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16915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Localização dos caracteres 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A1835A62-3DBA-4969-A377-2B373DA9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55771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/>
              <a:t>Detetamos os </a:t>
            </a:r>
            <a:r>
              <a:rPr lang="pt-PT" sz="2400" dirty="0" err="1"/>
              <a:t>blobs</a:t>
            </a:r>
            <a:r>
              <a:rPr lang="pt-PT" sz="2400" dirty="0"/>
              <a:t> da imagem que já foi trabalhada anteriormente fazendo a etiquetagem dos mesmos.</a:t>
            </a:r>
          </a:p>
          <a:p>
            <a:endParaRPr lang="pt-PT" dirty="0"/>
          </a:p>
        </p:txBody>
      </p:sp>
      <p:pic>
        <p:nvPicPr>
          <p:cNvPr id="5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C215D49E-4AC2-4D00-BA3B-ED7D687A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5002B7A-8446-437B-AFBE-F153128C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05" y="2846476"/>
            <a:ext cx="3621656" cy="34734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31DBD3-6371-43F4-AD76-F786FF9D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139" y="2846476"/>
            <a:ext cx="3621656" cy="3529339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C39C9C4-9AE8-4E3D-8594-D248EFE864B1}"/>
              </a:ext>
            </a:extLst>
          </p:cNvPr>
          <p:cNvSpPr/>
          <p:nvPr/>
        </p:nvSpPr>
        <p:spPr>
          <a:xfrm>
            <a:off x="5368586" y="4227561"/>
            <a:ext cx="1129483" cy="71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3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1AEA-DD70-4FF4-9694-776F468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90" y="-91329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Localização dos caracteres 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312FFA90-5514-4307-825E-22452549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983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 </a:t>
            </a:r>
            <a:r>
              <a:rPr lang="pt-PT" sz="2400" dirty="0"/>
              <a:t>Para conseguir diferenciar o </a:t>
            </a:r>
            <a:r>
              <a:rPr lang="pt-PT" sz="2400" dirty="0" err="1"/>
              <a:t>blob</a:t>
            </a:r>
            <a:r>
              <a:rPr lang="pt-PT" sz="2400" dirty="0"/>
              <a:t> matricula dos outros </a:t>
            </a:r>
            <a:r>
              <a:rPr lang="pt-PT" sz="2400" dirty="0" err="1"/>
              <a:t>blobs</a:t>
            </a:r>
            <a:r>
              <a:rPr lang="pt-PT" sz="2400" dirty="0"/>
              <a:t> foi pela área dos caracteres. Como na imagem não há muitos </a:t>
            </a:r>
            <a:r>
              <a:rPr lang="pt-PT" sz="2400" dirty="0" err="1"/>
              <a:t>blobs</a:t>
            </a:r>
            <a:r>
              <a:rPr lang="pt-PT" sz="2400" dirty="0"/>
              <a:t> detetados pois a imagem é unicamente a matricula fica muito mais simples detetar os </a:t>
            </a:r>
            <a:r>
              <a:rPr lang="pt-PT" sz="2400" dirty="0" err="1"/>
              <a:t>blobs</a:t>
            </a:r>
            <a:r>
              <a:rPr lang="pt-PT" sz="2400" dirty="0"/>
              <a:t> pretendidos. Por fim, desenhamos novamente à volta dos </a:t>
            </a:r>
            <a:r>
              <a:rPr lang="pt-PT" sz="2400" dirty="0" err="1"/>
              <a:t>blobs</a:t>
            </a:r>
            <a:r>
              <a:rPr lang="pt-PT" sz="2400" dirty="0"/>
              <a:t> encontrados.</a:t>
            </a:r>
            <a:r>
              <a:rPr lang="pt-PT" dirty="0"/>
              <a:t> </a:t>
            </a:r>
            <a:endParaRPr lang="pt-PT" sz="2400" dirty="0"/>
          </a:p>
        </p:txBody>
      </p:sp>
      <p:pic>
        <p:nvPicPr>
          <p:cNvPr id="5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8E85FFCB-3473-4630-ADB1-D58E5CDD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DC9FDC-F051-4156-A020-70F1FE89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98" y="3226537"/>
            <a:ext cx="3621656" cy="34734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05F20F-C720-4438-8C06-502973808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598" y="3195721"/>
            <a:ext cx="3578867" cy="347340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75F2C71-E45A-4F0D-A2FF-861EDA8A81A8}"/>
              </a:ext>
            </a:extLst>
          </p:cNvPr>
          <p:cNvSpPr/>
          <p:nvPr/>
        </p:nvSpPr>
        <p:spPr>
          <a:xfrm>
            <a:off x="7157321" y="4691547"/>
            <a:ext cx="1129483" cy="71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59A0DB-AA3B-4E52-8E52-A01008FC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91" y="4293452"/>
            <a:ext cx="2595199" cy="12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F68A-2630-4666-AB53-FC4417D9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414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68C91F-386D-49CB-A4A1-66E3800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</a:p>
        </p:txBody>
      </p:sp>
      <p:pic>
        <p:nvPicPr>
          <p:cNvPr id="5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47065BB5-4243-42F4-A066-D9FFF2A8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CDF0AAB-75F3-4FB7-B9E8-CF59A6CCBAE1}"/>
              </a:ext>
            </a:extLst>
          </p:cNvPr>
          <p:cNvSpPr txBox="1"/>
          <p:nvPr/>
        </p:nvSpPr>
        <p:spPr>
          <a:xfrm>
            <a:off x="914400" y="1741118"/>
            <a:ext cx="10509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 a realização deste trabalho, conseguimos assimilar muito melhor os conceitos lecionados até agora, na unidade curricular de Visão por Computador. Foi um projeto muito completo porque pôs à prova os nossos conhecimentos respetivos à unidade curricular e à linguagem C no geral.</a:t>
            </a:r>
          </a:p>
        </p:txBody>
      </p:sp>
    </p:spTree>
    <p:extLst>
      <p:ext uri="{BB962C8B-B14F-4D97-AF65-F5344CB8AC3E}">
        <p14:creationId xmlns:p14="http://schemas.microsoft.com/office/powerpoint/2010/main" val="371388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3F36C-407D-41F0-8717-309F9A34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241229-EAEB-4BF0-B052-0D1FDF44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272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</a:p>
        </p:txBody>
      </p:sp>
      <p:pic>
        <p:nvPicPr>
          <p:cNvPr id="5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2E6F8DF1-6841-44DF-A9C4-D6176852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-748718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F38744-67EC-4AEC-B5D7-3C43CC2C2DA6}"/>
              </a:ext>
            </a:extLst>
          </p:cNvPr>
          <p:cNvSpPr txBox="1"/>
          <p:nvPr/>
        </p:nvSpPr>
        <p:spPr>
          <a:xfrm>
            <a:off x="827215" y="1478570"/>
            <a:ext cx="10534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 trabalho é o 1º trabalho prático da U.C. de Visão por Computador do 2º ano de LESI-PL.</a:t>
            </a:r>
          </a:p>
          <a:p>
            <a:pPr algn="just"/>
            <a:r>
              <a:rPr lang="pt-PT" dirty="0"/>
              <a:t>O objetivo é construir um programa em C capaz de, dado uma imagem de um carro, detetar automaticamente a matrícula e localizar os carateres constituintes da mesma, desenhando à volta destes. </a:t>
            </a:r>
          </a:p>
        </p:txBody>
      </p:sp>
    </p:spTree>
    <p:extLst>
      <p:ext uri="{BB962C8B-B14F-4D97-AF65-F5344CB8AC3E}">
        <p14:creationId xmlns:p14="http://schemas.microsoft.com/office/powerpoint/2010/main" val="12555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C0A50-22CF-4E51-952A-B3D628BB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PT" dirty="0"/>
              <a:t>Estratégia adotada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2AF7901-00D8-4EDF-AD33-CCDF6ED02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067429"/>
              </p:ext>
            </p:extLst>
          </p:nvPr>
        </p:nvGraphicFramePr>
        <p:xfrm>
          <a:off x="385924" y="1653935"/>
          <a:ext cx="11416975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65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9F93-E695-4982-85FC-79DBB9E2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11CAB5-65A5-41AA-A4FD-C880B38A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700364"/>
            <a:ext cx="10515600" cy="4390617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/>
              <a:t>Começamos por transformar a imagem  RGB recebida para HSV para em seguida realizar a segmentação da mesma com o objetivo de separar a matrícula do resto da imagem.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865714-61C0-4B91-A82A-BF799605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85" y="3069459"/>
            <a:ext cx="3724492" cy="36383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12B006-131D-46E2-A366-4556BB81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68" y="3069460"/>
            <a:ext cx="3754109" cy="3638376"/>
          </a:xfrm>
          <a:prstGeom prst="rect">
            <a:avLst/>
          </a:prstGeom>
        </p:spPr>
      </p:pic>
      <p:pic>
        <p:nvPicPr>
          <p:cNvPr id="6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E23FE0BB-2094-4682-AABF-338AB044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-748718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60E44D4-E707-4026-ABD2-1D625AD5FDB0}"/>
              </a:ext>
            </a:extLst>
          </p:cNvPr>
          <p:cNvSpPr/>
          <p:nvPr/>
        </p:nvSpPr>
        <p:spPr>
          <a:xfrm>
            <a:off x="4683634" y="4494364"/>
            <a:ext cx="1602297" cy="788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49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9F34-9AB6-4C09-84D7-4C41D46D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B9A2BA-874F-4AD0-967A-8E406E17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/>
              <a:t>Transformamos a imagem RGB em cinzento para pudermos realizar a transformação da mesma em binário, para delinear melhor o que queremos retirar(matricula) e retirar o que não queremos, realizamos a dilatação e erosão para tal.</a:t>
            </a:r>
          </a:p>
          <a:p>
            <a:pPr marL="0" indent="0">
              <a:buNone/>
            </a:pPr>
            <a:r>
              <a:rPr lang="pt-PT" sz="2400" dirty="0"/>
              <a:t>	A dilatação consiste em adicionar pixéis aos limites de uma região segmentada, aumentando assim a sua área e preenchendo algumas zonas no seu interior.</a:t>
            </a:r>
          </a:p>
          <a:p>
            <a:pPr marL="0" indent="0">
              <a:buNone/>
            </a:pPr>
            <a:r>
              <a:rPr lang="pt-PT" sz="2400" dirty="0"/>
              <a:t>	A erosão consiste em remover pixéis aos limites de uma região segmentada, diminuindo assim a sua área e eliminando também regiões cuja dimensão seja inferior à do elemento estruturante.</a:t>
            </a:r>
          </a:p>
        </p:txBody>
      </p:sp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838666C8-CA61-41AD-878A-EA6A3220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-748718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8228-3D56-4BE3-8B50-A7FF13CC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2597CE78-44ED-4628-8514-4646F3CA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1F9D2817-379E-4F09-9BF5-664D4151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8DD457-8FDC-425B-8C73-62F8EC78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0" y="2337720"/>
            <a:ext cx="3386683" cy="3282277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056AB25-CC1F-438E-B4F9-5801FF73C8BF}"/>
              </a:ext>
            </a:extLst>
          </p:cNvPr>
          <p:cNvSpPr/>
          <p:nvPr/>
        </p:nvSpPr>
        <p:spPr>
          <a:xfrm>
            <a:off x="3716039" y="3837963"/>
            <a:ext cx="545284" cy="37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F63B02E-B7A2-4C52-9401-47DE2610CBA7}"/>
              </a:ext>
            </a:extLst>
          </p:cNvPr>
          <p:cNvSpPr/>
          <p:nvPr/>
        </p:nvSpPr>
        <p:spPr>
          <a:xfrm>
            <a:off x="7930676" y="3837963"/>
            <a:ext cx="545284" cy="37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5565EFE-0582-4CF1-8CD9-10657953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58" y="2344208"/>
            <a:ext cx="3386684" cy="33015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01CE738-F393-4550-B134-42D0C4929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294" y="2344208"/>
            <a:ext cx="3400374" cy="3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E67ED-7F59-4C32-B374-44112F9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43CAA3-B8A6-49EA-B703-46FA4110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72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/>
              <a:t>Detetamos os </a:t>
            </a:r>
            <a:r>
              <a:rPr lang="pt-PT" sz="2400" dirty="0" err="1"/>
              <a:t>blobs</a:t>
            </a:r>
            <a:r>
              <a:rPr lang="pt-PT" sz="2400" dirty="0"/>
              <a:t> da imagem que já foi trabalhada anteriormente fazendo a etiquetagem dos mesmos.</a:t>
            </a:r>
          </a:p>
          <a:p>
            <a:pPr marL="0" indent="0">
              <a:buNone/>
            </a:pPr>
            <a:r>
              <a:rPr lang="pt-PT" sz="2400" dirty="0"/>
              <a:t>	Este processo realiza-se verificando, para cada pixel, a etiqueta dos pixéis vizinhos. A imagem seguinte mostra, de forma simplificada, este processo:</a:t>
            </a:r>
          </a:p>
        </p:txBody>
      </p:sp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9300FAA4-D872-44C0-AEE8-CB2C61A6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BD9771-7DB9-4D19-9BEB-F0E94402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78" y="4164132"/>
            <a:ext cx="7839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B1EA7-4E22-487E-95D3-5ED928A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AE99D96E-21C5-457B-93F6-A42AEFEBA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045" y="2041636"/>
            <a:ext cx="4331748" cy="4196909"/>
          </a:xfrm>
          <a:prstGeom prst="rect">
            <a:avLst/>
          </a:prstGeom>
        </p:spPr>
      </p:pic>
      <p:pic>
        <p:nvPicPr>
          <p:cNvPr id="5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25D2A908-9BEF-4AEA-899B-C447CC40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82FCF87-5314-4F1E-918D-7967181A727D}"/>
              </a:ext>
            </a:extLst>
          </p:cNvPr>
          <p:cNvSpPr/>
          <p:nvPr/>
        </p:nvSpPr>
        <p:spPr>
          <a:xfrm>
            <a:off x="5371985" y="3827214"/>
            <a:ext cx="1129483" cy="711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1C448F-FB04-4BD9-BFFC-A810403AE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0" y="2050553"/>
            <a:ext cx="4331748" cy="42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CBDB6-7F8C-47D7-9C3D-4C0252DE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Localização da matricula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5DA43A-2F37-49B4-91F9-29AB7660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/>
              <a:t>Depois de detetarmos os </a:t>
            </a:r>
            <a:r>
              <a:rPr lang="pt-PT" sz="2400" dirty="0" err="1"/>
              <a:t>blobs</a:t>
            </a:r>
            <a:r>
              <a:rPr lang="pt-PT" sz="2400" dirty="0"/>
              <a:t> e da etiquetagem, desenhamos um quadrado vermelho a delinear a área que pretendemos(matricula), depois desenhamos a matricula em outra imagem para tratar da mesma.</a:t>
            </a:r>
          </a:p>
          <a:p>
            <a:pPr marL="0" indent="0">
              <a:buNone/>
            </a:pPr>
            <a:r>
              <a:rPr lang="pt-PT" sz="2400" dirty="0"/>
              <a:t>	Para conseguir diferenciar </a:t>
            </a:r>
            <a:r>
              <a:rPr lang="pt-PT" dirty="0"/>
              <a:t>a</a:t>
            </a:r>
            <a:r>
              <a:rPr lang="pt-PT" sz="2400" dirty="0"/>
              <a:t> matrícula dos outros </a:t>
            </a:r>
            <a:r>
              <a:rPr lang="pt-PT" sz="2400" dirty="0" err="1"/>
              <a:t>blobs</a:t>
            </a:r>
            <a:r>
              <a:rPr lang="pt-PT" dirty="0"/>
              <a:t> utilizamos um rácio da largura/altura do </a:t>
            </a:r>
            <a:r>
              <a:rPr lang="pt-PT" dirty="0" err="1"/>
              <a:t>blob</a:t>
            </a:r>
            <a:r>
              <a:rPr lang="pt-PT" dirty="0"/>
              <a:t>. </a:t>
            </a:r>
            <a:r>
              <a:rPr lang="pt-PT" sz="2400" dirty="0"/>
              <a:t>Para desenhar a matricula em uma imagem nova tivemos que criar uma imagem com o tamanho da matricula e desenhar linha por linha a mesma.</a:t>
            </a:r>
          </a:p>
        </p:txBody>
      </p:sp>
      <p:pic>
        <p:nvPicPr>
          <p:cNvPr id="4" name="Picture 2" descr="Mestrados da EST | IPCA: Candidaturas Abertas | Open Calls ...">
            <a:extLst>
              <a:ext uri="{FF2B5EF4-FFF2-40B4-BE49-F238E27FC236}">
                <a16:creationId xmlns:a16="http://schemas.microsoft.com/office/drawing/2014/main" id="{41D94718-4881-41EC-BAB1-9EF4B0DE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57" y="-790663"/>
            <a:ext cx="3621656" cy="27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5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CFB74D702B8542A6664A360979405C" ma:contentTypeVersion="2" ma:contentTypeDescription="Create a new document." ma:contentTypeScope="" ma:versionID="6344ece9653527dfb3345f6911458bb9">
  <xsd:schema xmlns:xsd="http://www.w3.org/2001/XMLSchema" xmlns:xs="http://www.w3.org/2001/XMLSchema" xmlns:p="http://schemas.microsoft.com/office/2006/metadata/properties" xmlns:ns3="b581cca1-b9e3-4299-aa76-8640a2051ebf" targetNamespace="http://schemas.microsoft.com/office/2006/metadata/properties" ma:root="true" ma:fieldsID="ef497d8f79099adf092324cf96e4168a" ns3:_="">
    <xsd:import namespace="b581cca1-b9e3-4299-aa76-8640a2051e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1cca1-b9e3-4299-aa76-8640a2051e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320488-416A-4888-9613-D4D7488E07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9F728-D45B-4B38-B752-10A03DFC5C85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581cca1-b9e3-4299-aa76-8640a2051ebf"/>
  </ds:schemaRefs>
</ds:datastoreItem>
</file>

<file path=customXml/itemProps3.xml><?xml version="1.0" encoding="utf-8"?>
<ds:datastoreItem xmlns:ds="http://schemas.openxmlformats.org/officeDocument/2006/customXml" ds:itemID="{E4BCA86F-EF40-4A52-AD7D-19D4AA24FF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1cca1-b9e3-4299-aa76-8640a2051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109</TotalTime>
  <Words>576</Words>
  <Application>Microsoft Office PowerPoint</Application>
  <PresentationFormat>Ecrã Panorâmico</PresentationFormat>
  <Paragraphs>39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Visão por Computador-2º Ano</vt:lpstr>
      <vt:lpstr>Introdução</vt:lpstr>
      <vt:lpstr>Estratégia adotada</vt:lpstr>
      <vt:lpstr>Localização da matricula</vt:lpstr>
      <vt:lpstr>Localização da matricula</vt:lpstr>
      <vt:lpstr>Localização da matricula</vt:lpstr>
      <vt:lpstr>Localização da matricula</vt:lpstr>
      <vt:lpstr>Localização da matricula</vt:lpstr>
      <vt:lpstr>Localização da matricula</vt:lpstr>
      <vt:lpstr>Localização da matricula</vt:lpstr>
      <vt:lpstr>Localização dos caracteres </vt:lpstr>
      <vt:lpstr>Localização dos caracteres </vt:lpstr>
      <vt:lpstr>Localização dos caracteres </vt:lpstr>
      <vt:lpstr>Localização dos caracteres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por Computador-2º Ano</dc:title>
  <dc:creator>João Carlos Martins Silva</dc:creator>
  <cp:lastModifiedBy>Carlos Baixo</cp:lastModifiedBy>
  <cp:revision>13</cp:revision>
  <dcterms:created xsi:type="dcterms:W3CDTF">2020-04-28T23:10:14Z</dcterms:created>
  <dcterms:modified xsi:type="dcterms:W3CDTF">2020-05-03T02:23:28Z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0x01010023CFB74D702B8542A6664A360979405C</vt:lpwstr>
  </property>
</Properties>
</file>