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22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33A676-BA76-40CC-9B83-BECE95130BE8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613941-3142-4CDD-8E1D-CCD00B0A0DF9}">
      <dgm:prSet custT="1"/>
      <dgm:spPr/>
      <dgm:t>
        <a:bodyPr/>
        <a:lstStyle/>
        <a:p>
          <a:r>
            <a:rPr lang="zh-CN" sz="2000" b="1" dirty="0"/>
            <a:t>宗教被视为阻碍社会主义思想改造的因素。</a:t>
          </a:r>
          <a:endParaRPr lang="en-US" sz="2000" dirty="0"/>
        </a:p>
      </dgm:t>
    </dgm:pt>
    <dgm:pt modelId="{9708B2B0-3E73-4213-8974-F9F1D03F52F0}" type="parTrans" cxnId="{5C1D4661-B489-4BCE-B804-350F47C0F73C}">
      <dgm:prSet/>
      <dgm:spPr/>
      <dgm:t>
        <a:bodyPr/>
        <a:lstStyle/>
        <a:p>
          <a:endParaRPr lang="en-US"/>
        </a:p>
      </dgm:t>
    </dgm:pt>
    <dgm:pt modelId="{BE56FC5D-BEF2-439A-8030-C3C2EA46E279}" type="sibTrans" cxnId="{5C1D4661-B489-4BCE-B804-350F47C0F73C}">
      <dgm:prSet custT="1"/>
      <dgm:spPr/>
      <dgm:t>
        <a:bodyPr/>
        <a:lstStyle/>
        <a:p>
          <a:r>
            <a:rPr lang="zh-CN" altLang="zh-CN" sz="2000" b="1" dirty="0"/>
            <a:t>马克思主义唯物论认为宗教是‘精神鸦片’</a:t>
          </a:r>
          <a:endParaRPr lang="en-US" sz="2000" dirty="0"/>
        </a:p>
      </dgm:t>
    </dgm:pt>
    <dgm:pt modelId="{73CDC12C-9A09-42F1-BFB1-629F9793FF5E}">
      <dgm:prSet custT="1"/>
      <dgm:spPr/>
      <dgm:t>
        <a:bodyPr/>
        <a:lstStyle/>
        <a:p>
          <a:r>
            <a:rPr lang="zh-CN" sz="1400" b="1" dirty="0"/>
            <a:t>为维护思想统一，政府推动宗教退出公共领域，将其作为思想改造对象进行限制。</a:t>
          </a:r>
          <a:endParaRPr lang="en-US" sz="1400" dirty="0"/>
        </a:p>
      </dgm:t>
    </dgm:pt>
    <dgm:pt modelId="{ADDE5696-3923-4514-A0BD-F5488E61BB22}" type="parTrans" cxnId="{1803FCC7-8AD4-47D1-B3EF-A54FE6D8D4DB}">
      <dgm:prSet/>
      <dgm:spPr/>
      <dgm:t>
        <a:bodyPr/>
        <a:lstStyle/>
        <a:p>
          <a:endParaRPr lang="en-US"/>
        </a:p>
      </dgm:t>
    </dgm:pt>
    <dgm:pt modelId="{B2788A32-40DA-4B74-BE38-83D33B53FD4C}" type="sibTrans" cxnId="{1803FCC7-8AD4-47D1-B3EF-A54FE6D8D4DB}">
      <dgm:prSet/>
      <dgm:spPr/>
      <dgm:t>
        <a:bodyPr/>
        <a:lstStyle/>
        <a:p>
          <a:endParaRPr lang="en-US"/>
        </a:p>
      </dgm:t>
    </dgm:pt>
    <dgm:pt modelId="{F4312458-16F4-4CE8-B4C1-55AEEE2744F4}" type="pres">
      <dgm:prSet presAssocID="{4B33A676-BA76-40CC-9B83-BECE95130BE8}" presName="Name0" presStyleCnt="0">
        <dgm:presLayoutVars>
          <dgm:chMax/>
          <dgm:chPref/>
          <dgm:dir/>
          <dgm:animLvl val="lvl"/>
        </dgm:presLayoutVars>
      </dgm:prSet>
      <dgm:spPr/>
    </dgm:pt>
    <dgm:pt modelId="{10290195-3013-400D-9918-2AF61551BCF5}" type="pres">
      <dgm:prSet presAssocID="{EA613941-3142-4CDD-8E1D-CCD00B0A0DF9}" presName="composite" presStyleCnt="0"/>
      <dgm:spPr/>
    </dgm:pt>
    <dgm:pt modelId="{571FE4A0-F7FF-4CE0-A7D5-5FD57E53E7DF}" type="pres">
      <dgm:prSet presAssocID="{EA613941-3142-4CDD-8E1D-CCD00B0A0DF9}" presName="Parent1" presStyleLbl="node1" presStyleIdx="0" presStyleCnt="4" custScaleX="102191" custLinFactNeighborX="97227" custLinFactNeighborY="1643">
        <dgm:presLayoutVars>
          <dgm:chMax val="1"/>
          <dgm:chPref val="1"/>
          <dgm:bulletEnabled val="1"/>
        </dgm:presLayoutVars>
      </dgm:prSet>
      <dgm:spPr/>
    </dgm:pt>
    <dgm:pt modelId="{1C7554FD-4195-4A7B-8D48-23B5FB6AF16B}" type="pres">
      <dgm:prSet presAssocID="{EA613941-3142-4CDD-8E1D-CCD00B0A0DF9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5030D9E3-BD15-48A2-BD27-9C5BAEF8B5AF}" type="pres">
      <dgm:prSet presAssocID="{EA613941-3142-4CDD-8E1D-CCD00B0A0DF9}" presName="BalanceSpacing" presStyleCnt="0"/>
      <dgm:spPr/>
    </dgm:pt>
    <dgm:pt modelId="{A84E7A5D-C80B-498A-A488-59D99C393FD1}" type="pres">
      <dgm:prSet presAssocID="{EA613941-3142-4CDD-8E1D-CCD00B0A0DF9}" presName="BalanceSpacing1" presStyleCnt="0"/>
      <dgm:spPr/>
    </dgm:pt>
    <dgm:pt modelId="{3E43FB3A-4B23-47C9-90B0-58F387E8549E}" type="pres">
      <dgm:prSet presAssocID="{BE56FC5D-BEF2-439A-8030-C3C2EA46E279}" presName="Accent1Text" presStyleLbl="node1" presStyleIdx="1" presStyleCnt="4" custLinFactX="1452" custLinFactNeighborX="100000" custLinFactNeighborY="2179"/>
      <dgm:spPr/>
    </dgm:pt>
    <dgm:pt modelId="{62144651-37BD-4C3D-AE3B-268A6EF55E19}" type="pres">
      <dgm:prSet presAssocID="{BE56FC5D-BEF2-439A-8030-C3C2EA46E279}" presName="spaceBetweenRectangles" presStyleCnt="0"/>
      <dgm:spPr/>
    </dgm:pt>
    <dgm:pt modelId="{38E282D3-0974-411B-8EE8-E106274D0025}" type="pres">
      <dgm:prSet presAssocID="{73CDC12C-9A09-42F1-BFB1-629F9793FF5E}" presName="composite" presStyleCnt="0"/>
      <dgm:spPr/>
    </dgm:pt>
    <dgm:pt modelId="{25EC2933-7EB4-4F67-B72E-3C3F9A8BBFDB}" type="pres">
      <dgm:prSet presAssocID="{73CDC12C-9A09-42F1-BFB1-629F9793FF5E}" presName="Parent1" presStyleLbl="node1" presStyleIdx="2" presStyleCnt="4" custLinFactNeighborX="98770" custLinFactNeighborY="-1660">
        <dgm:presLayoutVars>
          <dgm:chMax val="1"/>
          <dgm:chPref val="1"/>
          <dgm:bulletEnabled val="1"/>
        </dgm:presLayoutVars>
      </dgm:prSet>
      <dgm:spPr/>
    </dgm:pt>
    <dgm:pt modelId="{331D90F8-5DF2-4B4E-8AE4-F18CFD5AA15C}" type="pres">
      <dgm:prSet presAssocID="{73CDC12C-9A09-42F1-BFB1-629F9793FF5E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F846894-5B45-4A66-8D49-DFBF241CC797}" type="pres">
      <dgm:prSet presAssocID="{73CDC12C-9A09-42F1-BFB1-629F9793FF5E}" presName="BalanceSpacing" presStyleCnt="0"/>
      <dgm:spPr/>
    </dgm:pt>
    <dgm:pt modelId="{8966F42C-A04A-4474-82BA-51409135DF85}" type="pres">
      <dgm:prSet presAssocID="{73CDC12C-9A09-42F1-BFB1-629F9793FF5E}" presName="BalanceSpacing1" presStyleCnt="0"/>
      <dgm:spPr/>
    </dgm:pt>
    <dgm:pt modelId="{993B1BB4-B263-4B3F-A93B-E6A03688BD2D}" type="pres">
      <dgm:prSet presAssocID="{B2788A32-40DA-4B74-BE38-83D33B53FD4C}" presName="Accent1Text" presStyleLbl="node1" presStyleIdx="3" presStyleCnt="4" custFlipHor="0" custScaleX="76399" custScaleY="2182" custLinFactNeighborX="-2315" custLinFactNeighborY="52469"/>
      <dgm:spPr/>
    </dgm:pt>
  </dgm:ptLst>
  <dgm:cxnLst>
    <dgm:cxn modelId="{6CEFB15E-7B3A-4E1C-835D-3F0F72584E61}" type="presOf" srcId="{EA613941-3142-4CDD-8E1D-CCD00B0A0DF9}" destId="{571FE4A0-F7FF-4CE0-A7D5-5FD57E53E7DF}" srcOrd="0" destOrd="0" presId="urn:microsoft.com/office/officeart/2008/layout/AlternatingHexagons"/>
    <dgm:cxn modelId="{5C1D4661-B489-4BCE-B804-350F47C0F73C}" srcId="{4B33A676-BA76-40CC-9B83-BECE95130BE8}" destId="{EA613941-3142-4CDD-8E1D-CCD00B0A0DF9}" srcOrd="0" destOrd="0" parTransId="{9708B2B0-3E73-4213-8974-F9F1D03F52F0}" sibTransId="{BE56FC5D-BEF2-439A-8030-C3C2EA46E279}"/>
    <dgm:cxn modelId="{A6C05556-849C-48DC-BC0F-1176106D999C}" type="presOf" srcId="{BE56FC5D-BEF2-439A-8030-C3C2EA46E279}" destId="{3E43FB3A-4B23-47C9-90B0-58F387E8549E}" srcOrd="0" destOrd="0" presId="urn:microsoft.com/office/officeart/2008/layout/AlternatingHexagons"/>
    <dgm:cxn modelId="{EB9CBF7D-FEA6-404E-9BCE-6D687921A9A5}" type="presOf" srcId="{4B33A676-BA76-40CC-9B83-BECE95130BE8}" destId="{F4312458-16F4-4CE8-B4C1-55AEEE2744F4}" srcOrd="0" destOrd="0" presId="urn:microsoft.com/office/officeart/2008/layout/AlternatingHexagons"/>
    <dgm:cxn modelId="{CB7E3593-C8A7-4BD5-ADDD-31AB43CB62AB}" type="presOf" srcId="{B2788A32-40DA-4B74-BE38-83D33B53FD4C}" destId="{993B1BB4-B263-4B3F-A93B-E6A03688BD2D}" srcOrd="0" destOrd="0" presId="urn:microsoft.com/office/officeart/2008/layout/AlternatingHexagons"/>
    <dgm:cxn modelId="{F20710AB-F21F-4ED7-ADEA-4D874E486144}" type="presOf" srcId="{73CDC12C-9A09-42F1-BFB1-629F9793FF5E}" destId="{25EC2933-7EB4-4F67-B72E-3C3F9A8BBFDB}" srcOrd="0" destOrd="0" presId="urn:microsoft.com/office/officeart/2008/layout/AlternatingHexagons"/>
    <dgm:cxn modelId="{1803FCC7-8AD4-47D1-B3EF-A54FE6D8D4DB}" srcId="{4B33A676-BA76-40CC-9B83-BECE95130BE8}" destId="{73CDC12C-9A09-42F1-BFB1-629F9793FF5E}" srcOrd="1" destOrd="0" parTransId="{ADDE5696-3923-4514-A0BD-F5488E61BB22}" sibTransId="{B2788A32-40DA-4B74-BE38-83D33B53FD4C}"/>
    <dgm:cxn modelId="{7B6D791E-D0F0-4E91-B127-92CE2C5FEF9C}" type="presParOf" srcId="{F4312458-16F4-4CE8-B4C1-55AEEE2744F4}" destId="{10290195-3013-400D-9918-2AF61551BCF5}" srcOrd="0" destOrd="0" presId="urn:microsoft.com/office/officeart/2008/layout/AlternatingHexagons"/>
    <dgm:cxn modelId="{607DEBF2-289E-45A6-9FCA-36F554F76F9F}" type="presParOf" srcId="{10290195-3013-400D-9918-2AF61551BCF5}" destId="{571FE4A0-F7FF-4CE0-A7D5-5FD57E53E7DF}" srcOrd="0" destOrd="0" presId="urn:microsoft.com/office/officeart/2008/layout/AlternatingHexagons"/>
    <dgm:cxn modelId="{6A49E732-F662-4962-9BFD-64BA54396ECD}" type="presParOf" srcId="{10290195-3013-400D-9918-2AF61551BCF5}" destId="{1C7554FD-4195-4A7B-8D48-23B5FB6AF16B}" srcOrd="1" destOrd="0" presId="urn:microsoft.com/office/officeart/2008/layout/AlternatingHexagons"/>
    <dgm:cxn modelId="{082F3A63-2C2E-4187-92E7-AACD7B65930F}" type="presParOf" srcId="{10290195-3013-400D-9918-2AF61551BCF5}" destId="{5030D9E3-BD15-48A2-BD27-9C5BAEF8B5AF}" srcOrd="2" destOrd="0" presId="urn:microsoft.com/office/officeart/2008/layout/AlternatingHexagons"/>
    <dgm:cxn modelId="{CE4D3E27-8709-4829-B1B8-27C6B49E6BBF}" type="presParOf" srcId="{10290195-3013-400D-9918-2AF61551BCF5}" destId="{A84E7A5D-C80B-498A-A488-59D99C393FD1}" srcOrd="3" destOrd="0" presId="urn:microsoft.com/office/officeart/2008/layout/AlternatingHexagons"/>
    <dgm:cxn modelId="{B2CE8383-33AC-468D-9CE2-0715F3690E64}" type="presParOf" srcId="{10290195-3013-400D-9918-2AF61551BCF5}" destId="{3E43FB3A-4B23-47C9-90B0-58F387E8549E}" srcOrd="4" destOrd="0" presId="urn:microsoft.com/office/officeart/2008/layout/AlternatingHexagons"/>
    <dgm:cxn modelId="{0D294BE5-2692-483D-8C13-660F9D716D2B}" type="presParOf" srcId="{F4312458-16F4-4CE8-B4C1-55AEEE2744F4}" destId="{62144651-37BD-4C3D-AE3B-268A6EF55E19}" srcOrd="1" destOrd="0" presId="urn:microsoft.com/office/officeart/2008/layout/AlternatingHexagons"/>
    <dgm:cxn modelId="{CEF64896-1EB2-4CB1-AA24-21332F74B8EE}" type="presParOf" srcId="{F4312458-16F4-4CE8-B4C1-55AEEE2744F4}" destId="{38E282D3-0974-411B-8EE8-E106274D0025}" srcOrd="2" destOrd="0" presId="urn:microsoft.com/office/officeart/2008/layout/AlternatingHexagons"/>
    <dgm:cxn modelId="{D79514D2-2B3A-46CC-9B09-C9B081F3262E}" type="presParOf" srcId="{38E282D3-0974-411B-8EE8-E106274D0025}" destId="{25EC2933-7EB4-4F67-B72E-3C3F9A8BBFDB}" srcOrd="0" destOrd="0" presId="urn:microsoft.com/office/officeart/2008/layout/AlternatingHexagons"/>
    <dgm:cxn modelId="{0EB28C64-C6B6-4B72-B7A4-0C6BB44B54AE}" type="presParOf" srcId="{38E282D3-0974-411B-8EE8-E106274D0025}" destId="{331D90F8-5DF2-4B4E-8AE4-F18CFD5AA15C}" srcOrd="1" destOrd="0" presId="urn:microsoft.com/office/officeart/2008/layout/AlternatingHexagons"/>
    <dgm:cxn modelId="{35AF7522-17FF-4095-A829-01E79DBBC67B}" type="presParOf" srcId="{38E282D3-0974-411B-8EE8-E106274D0025}" destId="{BF846894-5B45-4A66-8D49-DFBF241CC797}" srcOrd="2" destOrd="0" presId="urn:microsoft.com/office/officeart/2008/layout/AlternatingHexagons"/>
    <dgm:cxn modelId="{A402AE99-7EEB-4BCB-86C2-8328E9ECD00B}" type="presParOf" srcId="{38E282D3-0974-411B-8EE8-E106274D0025}" destId="{8966F42C-A04A-4474-82BA-51409135DF85}" srcOrd="3" destOrd="0" presId="urn:microsoft.com/office/officeart/2008/layout/AlternatingHexagons"/>
    <dgm:cxn modelId="{974504B7-D5F6-4B48-A050-0D2EED1CBD56}" type="presParOf" srcId="{38E282D3-0974-411B-8EE8-E106274D0025}" destId="{993B1BB4-B263-4B3F-A93B-E6A03688BD2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C33FF5-FAD0-45CB-9FF2-75A2F2128EB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14ED8F-1E5A-4DCF-9777-9A7E6813322C}">
      <dgm:prSet/>
      <dgm:spPr/>
      <dgm:t>
        <a:bodyPr/>
        <a:lstStyle/>
        <a:p>
          <a:r>
            <a:rPr lang="zh-CN" b="1" dirty="0"/>
            <a:t>宗教组织拥有群众基础和凝聚力</a:t>
          </a:r>
          <a:r>
            <a:rPr lang="en-US" b="1" dirty="0"/>
            <a:t>，</a:t>
          </a:r>
          <a:r>
            <a:rPr lang="zh-CN" b="1" dirty="0"/>
            <a:t>可能挑战党的政治权威。</a:t>
          </a:r>
          <a:endParaRPr lang="en-US" dirty="0"/>
        </a:p>
      </dgm:t>
    </dgm:pt>
    <dgm:pt modelId="{F3660D78-2452-4EF1-AFC2-470F82DEE84A}" type="parTrans" cxnId="{64E724EB-09E9-4011-890E-2A72F616FB25}">
      <dgm:prSet/>
      <dgm:spPr/>
      <dgm:t>
        <a:bodyPr/>
        <a:lstStyle/>
        <a:p>
          <a:endParaRPr lang="en-US"/>
        </a:p>
      </dgm:t>
    </dgm:pt>
    <dgm:pt modelId="{7BCA66A3-FCBC-45B3-9C6E-2DB00DAC7FCE}" type="sibTrans" cxnId="{64E724EB-09E9-4011-890E-2A72F616FB25}">
      <dgm:prSet/>
      <dgm:spPr/>
      <dgm:t>
        <a:bodyPr/>
        <a:lstStyle/>
        <a:p>
          <a:endParaRPr lang="en-US"/>
        </a:p>
      </dgm:t>
    </dgm:pt>
    <dgm:pt modelId="{F9B6624C-8CEC-4884-A19A-34D15BA741EB}">
      <dgm:prSet/>
      <dgm:spPr/>
      <dgm:t>
        <a:bodyPr/>
        <a:lstStyle/>
        <a:p>
          <a:r>
            <a:rPr lang="zh-CN" b="1" dirty="0"/>
            <a:t>政府担心宗教成为</a:t>
          </a:r>
          <a:r>
            <a:rPr lang="en-US" b="1" dirty="0"/>
            <a:t>“</a:t>
          </a:r>
          <a:r>
            <a:rPr lang="zh-CN" b="1" dirty="0"/>
            <a:t>第二权力中心</a:t>
          </a:r>
          <a:r>
            <a:rPr lang="en-US" b="1" dirty="0"/>
            <a:t>”</a:t>
          </a:r>
          <a:r>
            <a:rPr lang="zh-CN" b="1" dirty="0"/>
            <a:t>或受到境外势力操控。</a:t>
          </a:r>
          <a:br>
            <a:rPr lang="en-US" b="1" dirty="0"/>
          </a:br>
          <a:endParaRPr lang="en-US" dirty="0"/>
        </a:p>
      </dgm:t>
    </dgm:pt>
    <dgm:pt modelId="{921DFEC4-71E6-46E3-8FB4-E8B70E3BC7BA}" type="parTrans" cxnId="{4E1CD2C0-790E-421D-B808-BFB5AF269DAA}">
      <dgm:prSet/>
      <dgm:spPr/>
      <dgm:t>
        <a:bodyPr/>
        <a:lstStyle/>
        <a:p>
          <a:endParaRPr lang="en-US"/>
        </a:p>
      </dgm:t>
    </dgm:pt>
    <dgm:pt modelId="{E29E23AD-EA73-48D3-8848-31F354F75A13}" type="sibTrans" cxnId="{4E1CD2C0-790E-421D-B808-BFB5AF269DAA}">
      <dgm:prSet/>
      <dgm:spPr/>
      <dgm:t>
        <a:bodyPr/>
        <a:lstStyle/>
        <a:p>
          <a:endParaRPr lang="en-US"/>
        </a:p>
      </dgm:t>
    </dgm:pt>
    <dgm:pt modelId="{638931B0-2865-4D4C-B3C4-35A549D8F28F}" type="pres">
      <dgm:prSet presAssocID="{B0C33FF5-FAD0-45CB-9FF2-75A2F2128E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0E654C-AE04-4CB6-9D2A-75B23B383CC2}" type="pres">
      <dgm:prSet presAssocID="{6B14ED8F-1E5A-4DCF-9777-9A7E6813322C}" presName="root" presStyleCnt="0"/>
      <dgm:spPr/>
    </dgm:pt>
    <dgm:pt modelId="{0931110B-8CC2-4B71-9778-C3D709AE0AF8}" type="pres">
      <dgm:prSet presAssocID="{6B14ED8F-1E5A-4DCF-9777-9A7E6813322C}" presName="rootComposite" presStyleCnt="0"/>
      <dgm:spPr/>
    </dgm:pt>
    <dgm:pt modelId="{3F92A76B-1DE0-45D8-B9F4-EB8D04602A79}" type="pres">
      <dgm:prSet presAssocID="{6B14ED8F-1E5A-4DCF-9777-9A7E6813322C}" presName="rootText" presStyleLbl="node1" presStyleIdx="0" presStyleCnt="2" custLinFactX="11837" custLinFactNeighborX="100000" custLinFactNeighborY="70010"/>
      <dgm:spPr/>
    </dgm:pt>
    <dgm:pt modelId="{0DE78641-7146-4C01-9721-28EFB33940C3}" type="pres">
      <dgm:prSet presAssocID="{6B14ED8F-1E5A-4DCF-9777-9A7E6813322C}" presName="rootConnector" presStyleLbl="node1" presStyleIdx="0" presStyleCnt="2"/>
      <dgm:spPr/>
    </dgm:pt>
    <dgm:pt modelId="{E8509290-2FAB-4F99-9CE4-291D0A8A6468}" type="pres">
      <dgm:prSet presAssocID="{6B14ED8F-1E5A-4DCF-9777-9A7E6813322C}" presName="childShape" presStyleCnt="0"/>
      <dgm:spPr/>
    </dgm:pt>
    <dgm:pt modelId="{D6474A4D-045B-412B-ADC0-958A0260E673}" type="pres">
      <dgm:prSet presAssocID="{F9B6624C-8CEC-4884-A19A-34D15BA741EB}" presName="root" presStyleCnt="0"/>
      <dgm:spPr/>
    </dgm:pt>
    <dgm:pt modelId="{E0CAE390-FB6A-4A21-B56A-C7B987353957}" type="pres">
      <dgm:prSet presAssocID="{F9B6624C-8CEC-4884-A19A-34D15BA741EB}" presName="rootComposite" presStyleCnt="0"/>
      <dgm:spPr/>
    </dgm:pt>
    <dgm:pt modelId="{02A626FA-A207-471A-90CB-33029B76230D}" type="pres">
      <dgm:prSet presAssocID="{F9B6624C-8CEC-4884-A19A-34D15BA741EB}" presName="rootText" presStyleLbl="node1" presStyleIdx="1" presStyleCnt="2" custLinFactNeighborX="-12481" custLinFactNeighborY="-65839"/>
      <dgm:spPr/>
    </dgm:pt>
    <dgm:pt modelId="{F4676F98-C2F0-4A69-B473-7BB5A7C6E626}" type="pres">
      <dgm:prSet presAssocID="{F9B6624C-8CEC-4884-A19A-34D15BA741EB}" presName="rootConnector" presStyleLbl="node1" presStyleIdx="1" presStyleCnt="2"/>
      <dgm:spPr/>
    </dgm:pt>
    <dgm:pt modelId="{E828A272-CBBB-429B-9D98-C4606EC0CF2D}" type="pres">
      <dgm:prSet presAssocID="{F9B6624C-8CEC-4884-A19A-34D15BA741EB}" presName="childShape" presStyleCnt="0"/>
      <dgm:spPr/>
    </dgm:pt>
  </dgm:ptLst>
  <dgm:cxnLst>
    <dgm:cxn modelId="{1BCCA506-804E-44D3-8914-587BC94DD246}" type="presOf" srcId="{F9B6624C-8CEC-4884-A19A-34D15BA741EB}" destId="{F4676F98-C2F0-4A69-B473-7BB5A7C6E626}" srcOrd="1" destOrd="0" presId="urn:microsoft.com/office/officeart/2005/8/layout/hierarchy3"/>
    <dgm:cxn modelId="{799ADB09-C6C9-452D-A5EA-263026D5E8F6}" type="presOf" srcId="{6B14ED8F-1E5A-4DCF-9777-9A7E6813322C}" destId="{3F92A76B-1DE0-45D8-B9F4-EB8D04602A79}" srcOrd="0" destOrd="0" presId="urn:microsoft.com/office/officeart/2005/8/layout/hierarchy3"/>
    <dgm:cxn modelId="{C6321610-6836-4A47-B93C-F851757BC3C2}" type="presOf" srcId="{F9B6624C-8CEC-4884-A19A-34D15BA741EB}" destId="{02A626FA-A207-471A-90CB-33029B76230D}" srcOrd="0" destOrd="0" presId="urn:microsoft.com/office/officeart/2005/8/layout/hierarchy3"/>
    <dgm:cxn modelId="{6B614313-1E0E-40DB-AD58-DA477F5FD7E2}" type="presOf" srcId="{6B14ED8F-1E5A-4DCF-9777-9A7E6813322C}" destId="{0DE78641-7146-4C01-9721-28EFB33940C3}" srcOrd="1" destOrd="0" presId="urn:microsoft.com/office/officeart/2005/8/layout/hierarchy3"/>
    <dgm:cxn modelId="{4E1CD2C0-790E-421D-B808-BFB5AF269DAA}" srcId="{B0C33FF5-FAD0-45CB-9FF2-75A2F2128EB6}" destId="{F9B6624C-8CEC-4884-A19A-34D15BA741EB}" srcOrd="1" destOrd="0" parTransId="{921DFEC4-71E6-46E3-8FB4-E8B70E3BC7BA}" sibTransId="{E29E23AD-EA73-48D3-8848-31F354F75A13}"/>
    <dgm:cxn modelId="{8E6556DF-CA81-43A6-9DB5-B6F85C664E9F}" type="presOf" srcId="{B0C33FF5-FAD0-45CB-9FF2-75A2F2128EB6}" destId="{638931B0-2865-4D4C-B3C4-35A549D8F28F}" srcOrd="0" destOrd="0" presId="urn:microsoft.com/office/officeart/2005/8/layout/hierarchy3"/>
    <dgm:cxn modelId="{64E724EB-09E9-4011-890E-2A72F616FB25}" srcId="{B0C33FF5-FAD0-45CB-9FF2-75A2F2128EB6}" destId="{6B14ED8F-1E5A-4DCF-9777-9A7E6813322C}" srcOrd="0" destOrd="0" parTransId="{F3660D78-2452-4EF1-AFC2-470F82DEE84A}" sibTransId="{7BCA66A3-FCBC-45B3-9C6E-2DB00DAC7FCE}"/>
    <dgm:cxn modelId="{402A93A2-CBC5-4F5A-8F0E-7B6C6DA3E14D}" type="presParOf" srcId="{638931B0-2865-4D4C-B3C4-35A549D8F28F}" destId="{CF0E654C-AE04-4CB6-9D2A-75B23B383CC2}" srcOrd="0" destOrd="0" presId="urn:microsoft.com/office/officeart/2005/8/layout/hierarchy3"/>
    <dgm:cxn modelId="{ABBDE94A-F7B2-4DBC-B767-56A6644CBE0D}" type="presParOf" srcId="{CF0E654C-AE04-4CB6-9D2A-75B23B383CC2}" destId="{0931110B-8CC2-4B71-9778-C3D709AE0AF8}" srcOrd="0" destOrd="0" presId="urn:microsoft.com/office/officeart/2005/8/layout/hierarchy3"/>
    <dgm:cxn modelId="{3B85F7A8-0D55-4720-8F8E-9A6F1069C73C}" type="presParOf" srcId="{0931110B-8CC2-4B71-9778-C3D709AE0AF8}" destId="{3F92A76B-1DE0-45D8-B9F4-EB8D04602A79}" srcOrd="0" destOrd="0" presId="urn:microsoft.com/office/officeart/2005/8/layout/hierarchy3"/>
    <dgm:cxn modelId="{D7C0907C-56D2-4D71-8134-E9232E5FC444}" type="presParOf" srcId="{0931110B-8CC2-4B71-9778-C3D709AE0AF8}" destId="{0DE78641-7146-4C01-9721-28EFB33940C3}" srcOrd="1" destOrd="0" presId="urn:microsoft.com/office/officeart/2005/8/layout/hierarchy3"/>
    <dgm:cxn modelId="{D772427D-1A53-4EBD-934C-3EF029FBAD48}" type="presParOf" srcId="{CF0E654C-AE04-4CB6-9D2A-75B23B383CC2}" destId="{E8509290-2FAB-4F99-9CE4-291D0A8A6468}" srcOrd="1" destOrd="0" presId="urn:microsoft.com/office/officeart/2005/8/layout/hierarchy3"/>
    <dgm:cxn modelId="{C08D7674-DB06-4CE6-B6DB-6D0DB6D8DFD3}" type="presParOf" srcId="{638931B0-2865-4D4C-B3C4-35A549D8F28F}" destId="{D6474A4D-045B-412B-ADC0-958A0260E673}" srcOrd="1" destOrd="0" presId="urn:microsoft.com/office/officeart/2005/8/layout/hierarchy3"/>
    <dgm:cxn modelId="{F6D99B94-4354-4F40-901A-F99986478EA6}" type="presParOf" srcId="{D6474A4D-045B-412B-ADC0-958A0260E673}" destId="{E0CAE390-FB6A-4A21-B56A-C7B987353957}" srcOrd="0" destOrd="0" presId="urn:microsoft.com/office/officeart/2005/8/layout/hierarchy3"/>
    <dgm:cxn modelId="{171B6A14-C0DA-4E93-9968-31313DD80CEB}" type="presParOf" srcId="{E0CAE390-FB6A-4A21-B56A-C7B987353957}" destId="{02A626FA-A207-471A-90CB-33029B76230D}" srcOrd="0" destOrd="0" presId="urn:microsoft.com/office/officeart/2005/8/layout/hierarchy3"/>
    <dgm:cxn modelId="{91E68E93-A02F-4F36-BE98-479CC5FADB4D}" type="presParOf" srcId="{E0CAE390-FB6A-4A21-B56A-C7B987353957}" destId="{F4676F98-C2F0-4A69-B473-7BB5A7C6E626}" srcOrd="1" destOrd="0" presId="urn:microsoft.com/office/officeart/2005/8/layout/hierarchy3"/>
    <dgm:cxn modelId="{05330FE5-23E6-4DD3-9152-A3E06BABAC69}" type="presParOf" srcId="{D6474A4D-045B-412B-ADC0-958A0260E673}" destId="{E828A272-CBBB-429B-9D98-C4606EC0CF2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FE4A0-F7FF-4CE0-A7D5-5FD57E53E7DF}">
      <dsp:nvSpPr>
        <dsp:cNvPr id="0" name=""/>
        <dsp:cNvSpPr/>
      </dsp:nvSpPr>
      <dsp:spPr>
        <a:xfrm rot="5400000">
          <a:off x="4961976" y="227008"/>
          <a:ext cx="2093453" cy="1861209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1" kern="1200" dirty="0"/>
            <a:t>宗教被视为阻碍社会主义思想改造的因素。</a:t>
          </a:r>
          <a:endParaRPr lang="en-US" sz="2000" kern="1200" dirty="0"/>
        </a:p>
      </dsp:txBody>
      <dsp:txXfrm rot="-5400000">
        <a:off x="5371093" y="440441"/>
        <a:ext cx="1275219" cy="1434343"/>
      </dsp:txXfrm>
    </dsp:sp>
    <dsp:sp modelId="{1C7554FD-4195-4A7B-8D48-23B5FB6AF16B}">
      <dsp:nvSpPr>
        <dsp:cNvPr id="0" name=""/>
        <dsp:cNvSpPr/>
      </dsp:nvSpPr>
      <dsp:spPr>
        <a:xfrm>
          <a:off x="5203822" y="495182"/>
          <a:ext cx="2336294" cy="1256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3FB3A-4B23-47C9-90B0-58F387E8549E}">
      <dsp:nvSpPr>
        <dsp:cNvPr id="0" name=""/>
        <dsp:cNvSpPr/>
      </dsp:nvSpPr>
      <dsp:spPr>
        <a:xfrm rot="5400000">
          <a:off x="3071917" y="258182"/>
          <a:ext cx="2093453" cy="18213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2000" b="1" kern="1200" dirty="0"/>
            <a:t>马克思主义唯物论认为宗教是‘精神鸦片’</a:t>
          </a:r>
          <a:endParaRPr lang="en-US" sz="2000" kern="1200" dirty="0"/>
        </a:p>
      </dsp:txBody>
      <dsp:txXfrm rot="-5400000">
        <a:off x="3491811" y="448338"/>
        <a:ext cx="1253664" cy="1440993"/>
      </dsp:txXfrm>
    </dsp:sp>
    <dsp:sp modelId="{25EC2933-7EB4-4F67-B72E-3C3F9A8BBFDB}">
      <dsp:nvSpPr>
        <dsp:cNvPr id="0" name=""/>
        <dsp:cNvSpPr/>
      </dsp:nvSpPr>
      <dsp:spPr>
        <a:xfrm rot="5400000">
          <a:off x="4002806" y="1954738"/>
          <a:ext cx="2093453" cy="182130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b="1" kern="1200" dirty="0"/>
            <a:t>为维护思想统一，政府推动宗教退出公共领域，将其作为思想改造对象进行限制。</a:t>
          </a:r>
          <a:endParaRPr lang="en-US" sz="1400" kern="1200" dirty="0"/>
        </a:p>
      </dsp:txBody>
      <dsp:txXfrm rot="-5400000">
        <a:off x="4422700" y="2144894"/>
        <a:ext cx="1253664" cy="1440993"/>
      </dsp:txXfrm>
    </dsp:sp>
    <dsp:sp modelId="{331D90F8-5DF2-4B4E-8AE4-F18CFD5AA15C}">
      <dsp:nvSpPr>
        <dsp:cNvPr id="0" name=""/>
        <dsp:cNvSpPr/>
      </dsp:nvSpPr>
      <dsp:spPr>
        <a:xfrm>
          <a:off x="3683" y="2272105"/>
          <a:ext cx="2260930" cy="1256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B1BB4-B263-4B3F-A93B-E6A03688BD2D}">
      <dsp:nvSpPr>
        <dsp:cNvPr id="0" name=""/>
        <dsp:cNvSpPr/>
      </dsp:nvSpPr>
      <dsp:spPr>
        <a:xfrm rot="5400000">
          <a:off x="5152636" y="3302826"/>
          <a:ext cx="45679" cy="139145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-5400000">
        <a:off x="4711657" y="3983328"/>
        <a:ext cx="927638" cy="30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2A76B-1DE0-45D8-B9F4-EB8D04602A79}">
      <dsp:nvSpPr>
        <dsp:cNvPr id="0" name=""/>
        <dsp:cNvSpPr/>
      </dsp:nvSpPr>
      <dsp:spPr>
        <a:xfrm>
          <a:off x="3749676" y="2346728"/>
          <a:ext cx="3351981" cy="1675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b="1" kern="1200" dirty="0"/>
            <a:t>宗教组织拥有群众基础和凝聚力</a:t>
          </a:r>
          <a:r>
            <a:rPr lang="en-US" sz="2500" b="1" kern="1200" dirty="0"/>
            <a:t>，</a:t>
          </a:r>
          <a:r>
            <a:rPr lang="zh-CN" sz="2500" b="1" kern="1200" dirty="0"/>
            <a:t>可能挑战党的政治权威。</a:t>
          </a:r>
          <a:endParaRPr lang="en-US" sz="2500" kern="1200" dirty="0"/>
        </a:p>
      </dsp:txBody>
      <dsp:txXfrm>
        <a:off x="3798764" y="2395816"/>
        <a:ext cx="3253805" cy="1577814"/>
      </dsp:txXfrm>
    </dsp:sp>
    <dsp:sp modelId="{02A626FA-A207-471A-90CB-33029B76230D}">
      <dsp:nvSpPr>
        <dsp:cNvPr id="0" name=""/>
        <dsp:cNvSpPr/>
      </dsp:nvSpPr>
      <dsp:spPr>
        <a:xfrm>
          <a:off x="3772536" y="69911"/>
          <a:ext cx="3351981" cy="16759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500" b="1" kern="1200" dirty="0"/>
            <a:t>政府担心宗教成为</a:t>
          </a:r>
          <a:r>
            <a:rPr lang="en-US" sz="2500" b="1" kern="1200" dirty="0"/>
            <a:t>“</a:t>
          </a:r>
          <a:r>
            <a:rPr lang="zh-CN" sz="2500" b="1" kern="1200" dirty="0"/>
            <a:t>第二权力中心</a:t>
          </a:r>
          <a:r>
            <a:rPr lang="en-US" sz="2500" b="1" kern="1200" dirty="0"/>
            <a:t>”</a:t>
          </a:r>
          <a:r>
            <a:rPr lang="zh-CN" sz="2500" b="1" kern="1200" dirty="0"/>
            <a:t>或受到境外势力操控。</a:t>
          </a:r>
          <a:br>
            <a:rPr lang="en-US" sz="2500" b="1" kern="1200" dirty="0"/>
          </a:br>
          <a:endParaRPr lang="en-US" sz="2500" kern="1200" dirty="0"/>
        </a:p>
      </dsp:txBody>
      <dsp:txXfrm>
        <a:off x="3821624" y="118999"/>
        <a:ext cx="3253805" cy="15778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8EE25-0B76-46C3-964D-84285CFDA418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21C17-AA77-4EE2-8140-02DF2F3B67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24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321C17-AA77-4EE2-8140-02DF2F3B67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89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3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1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5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3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3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1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0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9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istiantimes.org.hk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c/c1/CCCTSPM.jpg" TargetMode="External"/><Relationship Id="rId7" Type="http://schemas.openxmlformats.org/officeDocument/2006/relationships/hyperlink" Target="https://christiantimes.org.hk/Common/Reader/News/ShowNews.jsp?Nid=161944&amp;Pid=103&amp;Version=0&amp;Cid=2018&amp;Charset=gb2312" TargetMode="External"/><Relationship Id="rId2" Type="http://schemas.openxmlformats.org/officeDocument/2006/relationships/hyperlink" Target="https://www.voachinese.com/a/CCP-crackdown-on-Muslims-extends-to-Sanya-Hainan-20210222/5787704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iculture.org.hk/sc/china-five-thousand-years?utm_source=chatgpt.com" TargetMode="External"/><Relationship Id="rId5" Type="http://schemas.openxmlformats.org/officeDocument/2006/relationships/hyperlink" Target="https://m.news.cntv.cn/2016/04/10/ARTIhR4nSVkckm73TnGAkh39160410.shtml?utm_source=chatgpt.com" TargetMode="External"/><Relationship Id="rId4" Type="http://schemas.openxmlformats.org/officeDocument/2006/relationships/hyperlink" Target="https://baike.baidu.com/pic/%E5%8D%A1%E5%B0%94%C2%B7%E9%A9%AC%E5%85%8B%E6%80%9D/158728/1/0df3d7ca7bcb0a469f0475496063f6246b60af9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3407"/>
            <a:ext cx="7772400" cy="1470025"/>
          </a:xfrm>
        </p:spPr>
        <p:txBody>
          <a:bodyPr>
            <a:normAutofit/>
          </a:bodyPr>
          <a:lstStyle/>
          <a:p>
            <a:r>
              <a:rPr lang="zh-CN" altLang="en-US" sz="5300" b="1" dirty="0">
                <a:latin typeface="+mn-lt"/>
              </a:rPr>
              <a:t>为什么毛泽东时期的中国政府压制宗教？</a:t>
            </a:r>
            <a:endParaRPr sz="32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4037" y="4907684"/>
            <a:ext cx="3394364" cy="1752600"/>
          </a:xfrm>
        </p:spPr>
        <p:txBody>
          <a:bodyPr/>
          <a:lstStyle/>
          <a:p>
            <a:r>
              <a:rPr lang="en-US" dirty="0">
                <a:latin typeface="+mn-lt"/>
              </a:rPr>
              <a:t>Zidong He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zh-CN" altLang="en-US" sz="6000" b="1" dirty="0">
                <a:solidFill>
                  <a:srgbClr val="FFFFFF"/>
                </a:solidFill>
              </a:rPr>
              <a:t>概述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en-US" altLang="zh-CN" sz="4800" b="1" dirty="0"/>
              <a:t>1. </a:t>
            </a:r>
            <a:r>
              <a:rPr lang="zh-CN" altLang="en-US" sz="4800" b="1" dirty="0"/>
              <a:t>意识形态冲突</a:t>
            </a:r>
          </a:p>
          <a:p>
            <a:r>
              <a:rPr lang="en-US" altLang="zh-CN" sz="4800" b="1" dirty="0"/>
              <a:t>2. </a:t>
            </a:r>
            <a:r>
              <a:rPr lang="zh-CN" altLang="en-US" sz="4800" b="1" dirty="0"/>
              <a:t>政治安全考量</a:t>
            </a:r>
          </a:p>
          <a:p>
            <a:r>
              <a:rPr lang="en-US" altLang="zh-CN" sz="4800" b="1" dirty="0"/>
              <a:t>3. </a:t>
            </a:r>
            <a:r>
              <a:rPr lang="zh-CN" altLang="en-US" sz="4800" b="1" dirty="0"/>
              <a:t>国家统一诉求</a:t>
            </a:r>
          </a:p>
          <a:p>
            <a:r>
              <a:rPr lang="en-US" altLang="zh-CN" sz="4800" b="1" dirty="0"/>
              <a:t>4. </a:t>
            </a:r>
            <a:r>
              <a:rPr lang="zh-CN" altLang="en-US" sz="4800" b="1" dirty="0"/>
              <a:t>社会改革推动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意识形态冲突</a:t>
            </a:r>
          </a:p>
        </p:txBody>
      </p:sp>
      <p:graphicFrame>
        <p:nvGraphicFramePr>
          <p:cNvPr id="1028" name="Content Placeholder 2">
            <a:extLst>
              <a:ext uri="{FF2B5EF4-FFF2-40B4-BE49-F238E27FC236}">
                <a16:creationId xmlns:a16="http://schemas.microsoft.com/office/drawing/2014/main" id="{D560327D-5E18-A44D-777F-6AB2F6E10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00866"/>
              </p:ext>
            </p:extLst>
          </p:nvPr>
        </p:nvGraphicFramePr>
        <p:xfrm>
          <a:off x="822960" y="1848600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6" name="Picture 2" descr="卡尔·马克思_百度百科">
            <a:extLst>
              <a:ext uri="{FF2B5EF4-FFF2-40B4-BE49-F238E27FC236}">
                <a16:creationId xmlns:a16="http://schemas.microsoft.com/office/drawing/2014/main" id="{206BA9EB-7DCC-3BE0-BE6B-D837888F1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07" y="36175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149AED-82FF-EB49-7FB6-07A7C994C8E7}"/>
              </a:ext>
            </a:extLst>
          </p:cNvPr>
          <p:cNvSpPr txBox="1"/>
          <p:nvPr/>
        </p:nvSpPr>
        <p:spPr>
          <a:xfrm>
            <a:off x="777239" y="5798533"/>
            <a:ext cx="273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dirty="0"/>
              <a:t>Image: Baidu Baike (n.d.)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政治安全考量</a:t>
            </a:r>
            <a:endParaRPr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6CD4EBA-8ACE-F108-346E-4208DEA53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72966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4" descr="undefined">
            <a:extLst>
              <a:ext uri="{FF2B5EF4-FFF2-40B4-BE49-F238E27FC236}">
                <a16:creationId xmlns:a16="http://schemas.microsoft.com/office/drawing/2014/main" id="{E84C489A-A773-4C03-CD5A-A9F44E74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11" y="3592158"/>
            <a:ext cx="2410692" cy="23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D599BD-9FED-2DB5-8775-A9945649E762}"/>
              </a:ext>
            </a:extLst>
          </p:cNvPr>
          <p:cNvSpPr txBox="1"/>
          <p:nvPr/>
        </p:nvSpPr>
        <p:spPr>
          <a:xfrm>
            <a:off x="422031" y="5977467"/>
            <a:ext cx="400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Image source: Wikimedia Commons (n.d.)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国家统一需求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282" y="1845734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/>
              <a:t>宗教与民族问题交织</a:t>
            </a:r>
            <a:r>
              <a:rPr sz="2800" b="1" dirty="0"/>
              <a:t>，</a:t>
            </a:r>
            <a:r>
              <a:rPr lang="zh-CN" altLang="en-US" sz="2800" b="1" dirty="0"/>
              <a:t>如新疆的伊斯兰教与民族认同</a:t>
            </a:r>
            <a:r>
              <a:rPr sz="2800" b="1" dirty="0"/>
              <a:t>、</a:t>
            </a:r>
            <a:r>
              <a:rPr lang="zh-CN" altLang="en-US" sz="2800" b="1" dirty="0"/>
              <a:t>西藏的藏传佛教与政治权威。</a:t>
            </a:r>
            <a:endParaRPr sz="2800" b="1" dirty="0"/>
          </a:p>
          <a:p>
            <a:pPr marL="0" indent="0">
              <a:buNone/>
            </a:pPr>
            <a:r>
              <a:rPr lang="zh-CN" altLang="zh-CN" sz="2800" b="1" dirty="0"/>
              <a:t>在毛泽东时期，治理宗教也是治理边疆的一部分</a:t>
            </a:r>
            <a:r>
              <a:rPr lang="zh-CN" altLang="en-US" sz="2800" b="1" dirty="0"/>
              <a:t>。</a:t>
            </a:r>
            <a:endParaRPr lang="en-US" altLang="zh-CN" sz="2800" b="1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979AF63-B300-52FF-6F85-7822AE790E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5AF4D-3E22-11B1-A711-D4F4FDB7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2" y="3429000"/>
            <a:ext cx="2410692" cy="23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54A057-7DD9-2F09-BCA1-A4DAE55F0832}"/>
              </a:ext>
            </a:extLst>
          </p:cNvPr>
          <p:cNvSpPr txBox="1"/>
          <p:nvPr/>
        </p:nvSpPr>
        <p:spPr>
          <a:xfrm>
            <a:off x="534573" y="5869094"/>
            <a:ext cx="329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Source: Voice of America (2021)</a:t>
            </a:r>
            <a:endParaRPr lang="zh-CN" altLang="en-US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F64BB2CB-6AFF-C278-4A01-0EB8E4EFCE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15052" y="4682283"/>
            <a:ext cx="354256" cy="36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6A4DC0D2-4D5E-203E-619B-8FB26CF73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730" y="3429000"/>
            <a:ext cx="3198643" cy="233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31A45E1-744F-2120-5C12-286B15AD9376}"/>
              </a:ext>
            </a:extLst>
          </p:cNvPr>
          <p:cNvSpPr txBox="1"/>
          <p:nvPr/>
        </p:nvSpPr>
        <p:spPr>
          <a:xfrm>
            <a:off x="5011688" y="5730594"/>
            <a:ext cx="376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中国文化研究院，</a:t>
            </a:r>
            <a:r>
              <a:rPr lang="en-US" altLang="zh-CN" dirty="0"/>
              <a:t>《</a:t>
            </a:r>
            <a:r>
              <a:rPr lang="zh-CN" altLang="en-US" dirty="0"/>
              <a:t>灿烂的中国文明</a:t>
            </a:r>
            <a:r>
              <a:rPr lang="en-US" altLang="zh-CN" dirty="0"/>
              <a:t>》</a:t>
            </a:r>
            <a:r>
              <a:rPr lang="zh-CN" altLang="en-US" dirty="0"/>
              <a:t>系列，</a:t>
            </a:r>
            <a:r>
              <a:rPr lang="en-US" altLang="zh-CN" dirty="0"/>
              <a:t>chiculture.org.hk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社会改革推动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b="1" dirty="0"/>
              <a:t>宗教被视为封建社会的意识形态残余</a:t>
            </a:r>
            <a:r>
              <a:rPr sz="3200" b="1" dirty="0"/>
              <a:t>。</a:t>
            </a:r>
          </a:p>
          <a:p>
            <a:pPr marL="0" indent="0">
              <a:buNone/>
            </a:pPr>
            <a:r>
              <a:rPr lang="zh-CN" altLang="en-US" sz="3200" b="1" dirty="0"/>
              <a:t>国家推动“破除迷信、思想改造”，促进社会现代化。</a:t>
            </a:r>
            <a:endParaRPr sz="3200" b="1" dirty="0"/>
          </a:p>
        </p:txBody>
      </p:sp>
      <p:pic>
        <p:nvPicPr>
          <p:cNvPr id="4098" name="Picture 2" descr="破除迷信一贯道(1950年，泰记书局)-聚宝贝图录在线">
            <a:extLst>
              <a:ext uri="{FF2B5EF4-FFF2-40B4-BE49-F238E27FC236}">
                <a16:creationId xmlns:a16="http://schemas.microsoft.com/office/drawing/2014/main" id="{0BCC1D85-9CF3-34C5-31CD-FB2B0E632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3606458"/>
            <a:ext cx="23812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剖析1958大跃进时期的基督教大改造邢福增：香港教会现已渗入「红」的心态">
            <a:extLst>
              <a:ext uri="{FF2B5EF4-FFF2-40B4-BE49-F238E27FC236}">
                <a16:creationId xmlns:a16="http://schemas.microsoft.com/office/drawing/2014/main" id="{33D44086-5FE5-F22C-65C1-41F7C32DF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911" y="3606459"/>
            <a:ext cx="3189849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402138A-7465-752A-3C92-5C5C12608ACB}"/>
              </a:ext>
            </a:extLst>
          </p:cNvPr>
          <p:cNvSpPr txBox="1"/>
          <p:nvPr/>
        </p:nvSpPr>
        <p:spPr>
          <a:xfrm>
            <a:off x="5176911" y="5608135"/>
            <a:ext cx="361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Christian Times</a:t>
            </a:r>
            <a:r>
              <a:rPr lang="zh-CN" altLang="en-US"/>
              <a:t>（香港基督教时报），</a:t>
            </a:r>
            <a:r>
              <a:rPr lang="en-US" altLang="zh-CN">
                <a:hlinkClick r:id="rId4"/>
              </a:rPr>
              <a:t>https://christiantimes.org.hk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1FB6A3-0006-203A-5C4A-F21573E2A3E2}"/>
              </a:ext>
            </a:extLst>
          </p:cNvPr>
          <p:cNvSpPr txBox="1"/>
          <p:nvPr/>
        </p:nvSpPr>
        <p:spPr>
          <a:xfrm>
            <a:off x="1048043" y="5669055"/>
            <a:ext cx="2335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Unknown author.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zh-CN" altLang="en-US" sz="5400" b="1" dirty="0">
                <a:solidFill>
                  <a:srgbClr val="FFFFFF"/>
                </a:solidFill>
              </a:rPr>
              <a:t>总结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zh-CN" altLang="en-US" sz="3200" b="1" dirty="0"/>
              <a:t>宗教压制本质是政治策略和国家治理问题</a:t>
            </a:r>
            <a:r>
              <a:rPr lang="en-US" altLang="zh-CN" sz="3200" b="1" dirty="0"/>
              <a:t>:</a:t>
            </a:r>
          </a:p>
          <a:p>
            <a:pPr marL="0" indent="0">
              <a:buNone/>
            </a:pPr>
            <a:endParaRPr lang="zh-CN" altLang="en-US" sz="3200" b="1" dirty="0"/>
          </a:p>
          <a:p>
            <a:pPr marL="0" indent="0">
              <a:buNone/>
            </a:pPr>
            <a:r>
              <a:rPr lang="zh-CN" altLang="en-US" sz="3200" b="1" dirty="0"/>
              <a:t>宗教被纳入国家统治体系，作为社会控制对象。</a:t>
            </a:r>
          </a:p>
          <a:p>
            <a:pPr marL="0" indent="0">
              <a:buNone/>
            </a:pPr>
            <a:r>
              <a:rPr lang="zh-CN" altLang="en-US" sz="3200" b="1" dirty="0"/>
              <a:t>政策核心是维护政权安全与意识形态统一</a:t>
            </a:r>
            <a:r>
              <a:rPr lang="zh-CN" altLang="en-US" b="1" dirty="0"/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FCA6D-0E56-B077-FC2A-3411630D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43467"/>
            <a:ext cx="4691270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CN" alt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77231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</a:t>
            </a:r>
            <a:r>
              <a:rPr lang="en-US" dirty="0"/>
              <a:t> List</a:t>
            </a:r>
            <a:endParaRPr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976187-0787-13FD-DB16-4464FF36F7B7}"/>
              </a:ext>
            </a:extLst>
          </p:cNvPr>
          <p:cNvSpPr txBox="1"/>
          <p:nvPr/>
        </p:nvSpPr>
        <p:spPr>
          <a:xfrm>
            <a:off x="822960" y="1751428"/>
            <a:ext cx="77583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400" b="1" dirty="0">
                <a:latin typeface="Arial" panose="020B0604020202020204" pitchFamily="34" charset="0"/>
              </a:rPr>
              <a:t>Voice of America</a:t>
            </a:r>
            <a:r>
              <a:rPr lang="zh-CN" altLang="zh-CN" sz="1400" dirty="0">
                <a:latin typeface="Arial" panose="020B0604020202020204" pitchFamily="34" charset="0"/>
              </a:rPr>
              <a:t>. (2021, February 22). </a:t>
            </a:r>
            <a:r>
              <a:rPr lang="zh-CN" altLang="zh-CN" sz="1400" i="1" dirty="0">
                <a:latin typeface="Arial" panose="020B0604020202020204" pitchFamily="34" charset="0"/>
              </a:rPr>
              <a:t>CCP crackdown on Muslims extends to Sanya, Hainan</a:t>
            </a:r>
            <a:r>
              <a:rPr lang="zh-CN" altLang="zh-CN" sz="1400" dirty="0">
                <a:latin typeface="Arial" panose="020B0604020202020204" pitchFamily="34" charset="0"/>
              </a:rPr>
              <a:t>. Voice of America Chinese. </a:t>
            </a:r>
            <a:r>
              <a:rPr lang="zh-CN" altLang="zh-CN" sz="1400" dirty="0">
                <a:latin typeface="Arial" panose="020B0604020202020204" pitchFamily="34" charset="0"/>
                <a:hlinkClick r:id="rId2"/>
              </a:rPr>
              <a:t>https://www.voachinese.com/a/CCP-crackdown-on-Muslims-extends-to-Sanya-Hainan-20210222/5787704.html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400" b="1" dirty="0">
                <a:latin typeface="Arial" panose="020B0604020202020204" pitchFamily="34" charset="0"/>
              </a:rPr>
              <a:t>Chinese Christian Council &amp; Three-Self Patriotic Movement</a:t>
            </a:r>
            <a:r>
              <a:rPr lang="zh-CN" altLang="zh-CN" sz="1400" dirty="0">
                <a:latin typeface="Arial" panose="020B0604020202020204" pitchFamily="34" charset="0"/>
              </a:rPr>
              <a:t>. (n.d.). </a:t>
            </a:r>
            <a:r>
              <a:rPr lang="zh-CN" altLang="zh-CN" sz="1400" i="1" dirty="0">
                <a:latin typeface="Arial" panose="020B0604020202020204" pitchFamily="34" charset="0"/>
              </a:rPr>
              <a:t>CCCTSPM church building</a:t>
            </a:r>
            <a:r>
              <a:rPr lang="zh-CN" altLang="zh-CN" sz="1400" dirty="0">
                <a:latin typeface="Arial" panose="020B0604020202020204" pitchFamily="34" charset="0"/>
              </a:rPr>
              <a:t> [Photograph]. Wikimedia Commons. </a:t>
            </a:r>
            <a:r>
              <a:rPr lang="zh-CN" altLang="zh-CN" sz="1400" dirty="0">
                <a:latin typeface="Arial" panose="020B0604020202020204" pitchFamily="34" charset="0"/>
                <a:hlinkClick r:id="rId3"/>
              </a:rPr>
              <a:t>https://upload.wikimedia.org/wikipedia/commons/c/c1/CCCTSPM.jpg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400" b="1" dirty="0">
                <a:latin typeface="Arial" panose="020B0604020202020204" pitchFamily="34" charset="0"/>
              </a:rPr>
              <a:t>Baidu Baike</a:t>
            </a:r>
            <a:r>
              <a:rPr lang="zh-CN" altLang="zh-CN" sz="1400" dirty="0">
                <a:latin typeface="Arial" panose="020B0604020202020204" pitchFamily="34" charset="0"/>
              </a:rPr>
              <a:t>. (n.d.). </a:t>
            </a:r>
            <a:r>
              <a:rPr lang="zh-CN" altLang="zh-CN" sz="1400" i="1" dirty="0">
                <a:latin typeface="Arial" panose="020B0604020202020204" pitchFamily="34" charset="0"/>
              </a:rPr>
              <a:t>Karl Marx</a:t>
            </a:r>
            <a:r>
              <a:rPr lang="zh-CN" altLang="zh-CN" sz="1400" dirty="0">
                <a:latin typeface="Arial" panose="020B0604020202020204" pitchFamily="34" charset="0"/>
              </a:rPr>
              <a:t> [Image]. Baidu Baike. </a:t>
            </a:r>
            <a:r>
              <a:rPr lang="zh-CN" altLang="zh-CN" sz="1400" dirty="0">
                <a:latin typeface="Arial" panose="020B0604020202020204" pitchFamily="34" charset="0"/>
                <a:hlinkClick r:id="rId4"/>
              </a:rPr>
              <a:t>https://baike.baidu.com/pic/%E5%8D%A1%E5%B0%94%C2%B7%E9%A9%AC%E5%85%8B%E6%80%9D/158728/1/0df3d7ca7bcb0a469f0475496063f6246b60af98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400" b="1" dirty="0">
                <a:latin typeface="Arial" panose="020B0604020202020204" pitchFamily="34" charset="0"/>
              </a:rPr>
              <a:t>CCTV</a:t>
            </a:r>
            <a:r>
              <a:rPr lang="zh-CN" altLang="zh-CN" sz="1400" dirty="0">
                <a:latin typeface="Arial" panose="020B0604020202020204" pitchFamily="34" charset="0"/>
              </a:rPr>
              <a:t>. (2016, April 10). China Network Television (CNTV). </a:t>
            </a:r>
            <a:r>
              <a:rPr lang="zh-CN" altLang="zh-CN" sz="1400" dirty="0">
                <a:latin typeface="Arial" panose="020B0604020202020204" pitchFamily="34" charset="0"/>
                <a:hlinkClick r:id="rId5"/>
              </a:rPr>
              <a:t>https://m.news.cntv.cn/2016/04/10/ARTIhR4nSVkckm73TnGAkh39160410.shtml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400" b="1" dirty="0">
                <a:latin typeface="Arial" panose="020B0604020202020204" pitchFamily="34" charset="0"/>
              </a:rPr>
              <a:t>中国文化研究院</a:t>
            </a:r>
            <a:r>
              <a:rPr lang="zh-CN" altLang="zh-CN" sz="1400" dirty="0">
                <a:latin typeface="Arial" panose="020B0604020202020204" pitchFamily="34" charset="0"/>
              </a:rPr>
              <a:t>. (n.d.). </a:t>
            </a:r>
            <a:r>
              <a:rPr lang="zh-CN" altLang="zh-CN" sz="1400" i="1" dirty="0">
                <a:latin typeface="Arial" panose="020B0604020202020204" pitchFamily="34" charset="0"/>
              </a:rPr>
              <a:t>灿烂的中国文明</a:t>
            </a:r>
            <a:r>
              <a:rPr lang="zh-CN" altLang="zh-CN" sz="1400" dirty="0">
                <a:latin typeface="Arial" panose="020B0604020202020204" pitchFamily="34" charset="0"/>
              </a:rPr>
              <a:t> [Educational website]. </a:t>
            </a:r>
            <a:r>
              <a:rPr lang="zh-CN" altLang="zh-CN" sz="1400" dirty="0">
                <a:latin typeface="Arial" panose="020B0604020202020204" pitchFamily="34" charset="0"/>
                <a:hlinkClick r:id="rId6"/>
              </a:rPr>
              <a:t>https://chiculture.org.hk/sc/china-five-thousand-years</a:t>
            </a:r>
            <a:endParaRPr lang="zh-CN" altLang="zh-CN" sz="1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zh-CN" altLang="zh-CN" sz="1400" b="1" dirty="0">
                <a:latin typeface="Arial" panose="020B0604020202020204" pitchFamily="34" charset="0"/>
              </a:rPr>
              <a:t>Christian Times</a:t>
            </a:r>
            <a:r>
              <a:rPr lang="zh-CN" altLang="zh-CN" sz="1400" dirty="0">
                <a:latin typeface="Arial" panose="020B0604020202020204" pitchFamily="34" charset="0"/>
              </a:rPr>
              <a:t>. (n.d.). </a:t>
            </a:r>
            <a:r>
              <a:rPr lang="zh-CN" altLang="zh-CN" sz="1400" i="1" dirty="0">
                <a:latin typeface="Arial" panose="020B0604020202020204" pitchFamily="34" charset="0"/>
              </a:rPr>
              <a:t>Article from Christian Times</a:t>
            </a:r>
            <a:r>
              <a:rPr lang="zh-CN" altLang="zh-CN" sz="1400" dirty="0">
                <a:latin typeface="Arial" panose="020B0604020202020204" pitchFamily="34" charset="0"/>
              </a:rPr>
              <a:t> [Web article]. Christian Times Hong Kong. </a:t>
            </a:r>
            <a:r>
              <a:rPr lang="zh-CN" altLang="zh-CN" sz="1400" dirty="0">
                <a:latin typeface="Arial" panose="020B0604020202020204" pitchFamily="34" charset="0"/>
                <a:hlinkClick r:id="rId7"/>
              </a:rPr>
              <a:t>https://christiantimes.org.hk/Common/Reader/News/ShowNews.jsp?Nid=161944&amp;Pid=103&amp;Version=0&amp;Cid=2018&amp;Charset=gb2312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221</TotalTime>
  <Words>580</Words>
  <Application>Microsoft Office PowerPoint</Application>
  <PresentationFormat>全屏显示(4:3)</PresentationFormat>
  <Paragraphs>40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回顾</vt:lpstr>
      <vt:lpstr>为什么毛泽东时期的中国政府压制宗教？</vt:lpstr>
      <vt:lpstr>概述</vt:lpstr>
      <vt:lpstr>意识形态冲突</vt:lpstr>
      <vt:lpstr>政治安全考量</vt:lpstr>
      <vt:lpstr>国家统一需求</vt:lpstr>
      <vt:lpstr>社会改革推动</vt:lpstr>
      <vt:lpstr>总结</vt:lpstr>
      <vt:lpstr>谢谢</vt:lpstr>
      <vt:lpstr>Reference List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Zidong He (Student)</cp:lastModifiedBy>
  <cp:revision>6</cp:revision>
  <dcterms:created xsi:type="dcterms:W3CDTF">2013-01-27T09:14:16Z</dcterms:created>
  <dcterms:modified xsi:type="dcterms:W3CDTF">2025-10-14T01:44:58Z</dcterms:modified>
  <cp:category/>
</cp:coreProperties>
</file>