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EC8A5A-C3DF-4022-B57B-E7936DB802A5}"/>
              </a:ext>
            </a:extLst>
          </p:cNvPr>
          <p:cNvSpPr/>
          <p:nvPr/>
        </p:nvSpPr>
        <p:spPr>
          <a:xfrm>
            <a:off x="564017" y="499343"/>
            <a:ext cx="108686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Курсовой проект </a:t>
            </a:r>
          </a:p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ru-RU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Определение вероятности подключения услуги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38190-3AF0-464D-82E9-5017866845CF}"/>
              </a:ext>
            </a:extLst>
          </p:cNvPr>
          <p:cNvSpPr txBox="1"/>
          <p:nvPr/>
        </p:nvSpPr>
        <p:spPr>
          <a:xfrm>
            <a:off x="9129204" y="6143347"/>
            <a:ext cx="30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Опанасенко А.В.</a:t>
            </a:r>
          </a:p>
          <a:p>
            <a:r>
              <a:rPr lang="en-US" dirty="0"/>
              <a:t>a18091986@gmail.com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33047-027F-44E5-B2AD-2344B1287A7C}"/>
              </a:ext>
            </a:extLst>
          </p:cNvPr>
          <p:cNvSpPr txBox="1"/>
          <p:nvPr/>
        </p:nvSpPr>
        <p:spPr>
          <a:xfrm>
            <a:off x="410108" y="2998178"/>
            <a:ext cx="11541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Постановка задачи</a:t>
            </a:r>
            <a:r>
              <a:rPr lang="en-US" dirty="0"/>
              <a:t>: </a:t>
            </a:r>
          </a:p>
          <a:p>
            <a:pPr marL="285750" indent="-285750" algn="just">
              <a:buFontTx/>
              <a:buChar char="-"/>
            </a:pPr>
            <a:r>
              <a:rPr lang="ru-RU" dirty="0"/>
              <a:t>на основе предоставленной информации об отклике абонентов на предложение о подключении услуг и </a:t>
            </a:r>
          </a:p>
          <a:p>
            <a:pPr algn="just"/>
            <a:r>
              <a:rPr lang="ru-RU" dirty="0"/>
              <a:t>анонимизированном наборе данных об абонентах</a:t>
            </a:r>
            <a:r>
              <a:rPr lang="en-US" dirty="0"/>
              <a:t>,</a:t>
            </a:r>
            <a:r>
              <a:rPr lang="ru-RU" dirty="0"/>
              <a:t> необходимо построить алгоритм, определяющий </a:t>
            </a:r>
          </a:p>
          <a:p>
            <a:pPr algn="just"/>
            <a:r>
              <a:rPr lang="ru-RU" dirty="0"/>
              <a:t>факт (или вероятность) подключения услуги абонентом.  </a:t>
            </a:r>
          </a:p>
          <a:p>
            <a:pPr marL="285750" indent="-285750" algn="just">
              <a:buFontTx/>
              <a:buChar char="-"/>
            </a:pPr>
            <a:r>
              <a:rPr lang="ru-RU" dirty="0"/>
              <a:t>для обучения модели предоставлен </a:t>
            </a:r>
            <a:r>
              <a:rPr lang="ru-RU" dirty="0" err="1"/>
              <a:t>датасет</a:t>
            </a:r>
            <a:r>
              <a:rPr lang="ru-RU" dirty="0"/>
              <a:t>, содержащий</a:t>
            </a:r>
            <a:r>
              <a:rPr lang="en-US" dirty="0"/>
              <a:t> </a:t>
            </a:r>
            <a:r>
              <a:rPr lang="ru-RU" dirty="0"/>
              <a:t>историю предложения услуг пользователям</a:t>
            </a:r>
          </a:p>
          <a:p>
            <a:pPr algn="just"/>
            <a:r>
              <a:rPr lang="ru-RU" dirty="0"/>
              <a:t>компании Мегафон за 6 месяцев.  </a:t>
            </a:r>
          </a:p>
        </p:txBody>
      </p:sp>
    </p:spTree>
    <p:extLst>
      <p:ext uri="{BB962C8B-B14F-4D97-AF65-F5344CB8AC3E}">
        <p14:creationId xmlns:p14="http://schemas.microsoft.com/office/powerpoint/2010/main" val="144874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EC8A5A-C3DF-4022-B57B-E7936DB802A5}"/>
              </a:ext>
            </a:extLst>
          </p:cNvPr>
          <p:cNvSpPr/>
          <p:nvPr/>
        </p:nvSpPr>
        <p:spPr>
          <a:xfrm>
            <a:off x="1525503" y="0"/>
            <a:ext cx="89746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Характеристика представленных данных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EDA</a:t>
            </a:r>
            <a:endParaRPr lang="ru-RU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38190-3AF0-464D-82E9-5017866845CF}"/>
              </a:ext>
            </a:extLst>
          </p:cNvPr>
          <p:cNvSpPr txBox="1"/>
          <p:nvPr/>
        </p:nvSpPr>
        <p:spPr>
          <a:xfrm>
            <a:off x="9129204" y="6143347"/>
            <a:ext cx="30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Опанасенко А.В.</a:t>
            </a:r>
          </a:p>
          <a:p>
            <a:r>
              <a:rPr lang="en-US" dirty="0"/>
              <a:t>a18091986@gmail.com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33047-027F-44E5-B2AD-2344B1287A7C}"/>
              </a:ext>
            </a:extLst>
          </p:cNvPr>
          <p:cNvSpPr txBox="1"/>
          <p:nvPr/>
        </p:nvSpPr>
        <p:spPr>
          <a:xfrm>
            <a:off x="259832" y="1245058"/>
            <a:ext cx="58361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значительный объем датасета, содержащего анонимизированные пользовательские данные</a:t>
            </a:r>
          </a:p>
          <a:p>
            <a:pPr marL="285750" indent="-285750">
              <a:buFontTx/>
              <a:buChar char="-"/>
            </a:pPr>
            <a:r>
              <a:rPr lang="ru-RU" dirty="0"/>
              <a:t>8 различных услуг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дисбаланс значений целевой переменной как суммарно по всем услугам, так и по каждой в отдельности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распределение значений пользовательских признаков не соответствует нормальному, присутствуют константные признаки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сложность интерпретации </a:t>
            </a:r>
            <a:r>
              <a:rPr lang="en-US" dirty="0"/>
              <a:t>“</a:t>
            </a:r>
            <a:r>
              <a:rPr lang="ru-RU" dirty="0"/>
              <a:t>всплесков</a:t>
            </a:r>
            <a:r>
              <a:rPr lang="en-US" dirty="0"/>
              <a:t>”</a:t>
            </a:r>
            <a:r>
              <a:rPr lang="ru-RU" dirty="0"/>
              <a:t> активности ввиду анонимизированности данных, отсутствия информации о контексте событий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высокая степень корреляции между признаками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A31E74-3786-4652-84D0-C4D360FB2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43" y="584775"/>
            <a:ext cx="5149391" cy="53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6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EC8A5A-C3DF-4022-B57B-E7936DB802A5}"/>
              </a:ext>
            </a:extLst>
          </p:cNvPr>
          <p:cNvSpPr/>
          <p:nvPr/>
        </p:nvSpPr>
        <p:spPr>
          <a:xfrm>
            <a:off x="3440551" y="0"/>
            <a:ext cx="51445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Апробированные подходы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38190-3AF0-464D-82E9-5017866845CF}"/>
              </a:ext>
            </a:extLst>
          </p:cNvPr>
          <p:cNvSpPr txBox="1"/>
          <p:nvPr/>
        </p:nvSpPr>
        <p:spPr>
          <a:xfrm>
            <a:off x="9129204" y="6143347"/>
            <a:ext cx="30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Опанасенко А.В.</a:t>
            </a:r>
          </a:p>
          <a:p>
            <a:r>
              <a:rPr lang="en-US" dirty="0"/>
              <a:t>a18091986@gmail.com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33047-027F-44E5-B2AD-2344B1287A7C}"/>
              </a:ext>
            </a:extLst>
          </p:cNvPr>
          <p:cNvSpPr txBox="1"/>
          <p:nvPr/>
        </p:nvSpPr>
        <p:spPr>
          <a:xfrm>
            <a:off x="256552" y="788035"/>
            <a:ext cx="947337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Преобразование типов с целью снижения потребления оперативной памяти</a:t>
            </a:r>
          </a:p>
          <a:p>
            <a:pPr marL="285750" indent="-285750">
              <a:buFontTx/>
              <a:buChar char="-"/>
            </a:pPr>
            <a:r>
              <a:rPr lang="en-US" dirty="0"/>
              <a:t>Baseline: </a:t>
            </a:r>
            <a:r>
              <a:rPr lang="ru-RU" dirty="0"/>
              <a:t>логистическая регрессия (</a:t>
            </a:r>
            <a:r>
              <a:rPr lang="en-US" dirty="0"/>
              <a:t>f1macro~0.56</a:t>
            </a:r>
            <a:r>
              <a:rPr lang="ru-RU" dirty="0"/>
              <a:t>)</a:t>
            </a:r>
          </a:p>
          <a:p>
            <a:pPr marL="285750" indent="-285750">
              <a:buFontTx/>
              <a:buChar char="-"/>
            </a:pPr>
            <a:r>
              <a:rPr lang="ru-RU" dirty="0"/>
              <a:t>Удаление предположительно некорректных данных (всплеск активности 19.11.2018</a:t>
            </a:r>
            <a:r>
              <a:rPr lang="en-US" dirty="0"/>
              <a:t>:</a:t>
            </a:r>
            <a:r>
              <a:rPr lang="ru-RU" dirty="0"/>
              <a:t> практически по всем услугам количество подключивших в разы превосходит количество отказавшихся. При том, что в остальные периоды картина иная</a:t>
            </a:r>
            <a:r>
              <a:rPr lang="en-US" dirty="0"/>
              <a:t>)</a:t>
            </a:r>
            <a:r>
              <a:rPr lang="ru-RU" dirty="0"/>
              <a:t>. </a:t>
            </a:r>
            <a:r>
              <a:rPr lang="en-US" dirty="0"/>
              <a:t>F1macro~0.62</a:t>
            </a:r>
          </a:p>
          <a:p>
            <a:pPr marL="285750" indent="-285750">
              <a:buFontTx/>
              <a:buChar char="-"/>
            </a:pPr>
            <a:r>
              <a:rPr lang="ru-RU" dirty="0"/>
              <a:t>Удаление сильно скоррелированных признаков (</a:t>
            </a:r>
            <a:r>
              <a:rPr lang="en-US" dirty="0"/>
              <a:t>&gt;0.9). F1macro~0.62</a:t>
            </a:r>
          </a:p>
          <a:p>
            <a:pPr marL="285750" indent="-285750">
              <a:buFontTx/>
              <a:buChar char="-"/>
            </a:pPr>
            <a:r>
              <a:rPr lang="ru-RU" dirty="0"/>
              <a:t>Генерация новых признаков</a:t>
            </a:r>
            <a:r>
              <a:rPr lang="en-US" dirty="0"/>
              <a:t>: </a:t>
            </a:r>
            <a:endParaRPr lang="ru-RU" dirty="0"/>
          </a:p>
          <a:p>
            <a:pPr marL="742950" lvl="1" indent="-285750">
              <a:buFontTx/>
              <a:buChar char="-"/>
            </a:pPr>
            <a:r>
              <a:rPr lang="ru-RU" dirty="0"/>
              <a:t>отношение частоты подключения услуги к отказу от нее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ru-RU" dirty="0"/>
              <a:t>частота предложения услуги</a:t>
            </a:r>
          </a:p>
          <a:p>
            <a:pPr lvl="1"/>
            <a:r>
              <a:rPr lang="en-US" dirty="0"/>
              <a:t>F1macro~0.</a:t>
            </a:r>
            <a:r>
              <a:rPr lang="ru-RU" dirty="0"/>
              <a:t>7</a:t>
            </a:r>
          </a:p>
          <a:p>
            <a:pPr marL="285750" lvl="1" indent="-285750">
              <a:buFontTx/>
              <a:buChar char="-"/>
            </a:pPr>
            <a:r>
              <a:rPr lang="ru-RU" dirty="0"/>
              <a:t>деление на тренировочный/</a:t>
            </a:r>
            <a:r>
              <a:rPr lang="ru-RU" dirty="0" err="1"/>
              <a:t>валидационный</a:t>
            </a:r>
            <a:r>
              <a:rPr lang="ru-RU" dirty="0"/>
              <a:t> </a:t>
            </a:r>
            <a:r>
              <a:rPr lang="ru-RU" dirty="0" err="1"/>
              <a:t>датасет</a:t>
            </a:r>
            <a:r>
              <a:rPr lang="en-US" dirty="0"/>
              <a:t>:</a:t>
            </a:r>
            <a:r>
              <a:rPr lang="ru-RU" dirty="0"/>
              <a:t> случайным образом, по дате. В части полученных значений метрики особенной разницы не было, остановился на методе случайного разделения в силу имеющихся данных - тестовый набор данных представляет собой временной срез, отличный от тренировочного, поэтому не приходится надеяться на возможные временные корреляции.</a:t>
            </a:r>
            <a:r>
              <a:rPr lang="en-US" dirty="0"/>
              <a:t> </a:t>
            </a:r>
            <a:endParaRPr lang="ru-RU" dirty="0"/>
          </a:p>
          <a:p>
            <a:pPr marL="285750" lvl="1" indent="-285750">
              <a:buFontTx/>
              <a:buChar char="-"/>
            </a:pPr>
            <a:r>
              <a:rPr lang="en-US" dirty="0"/>
              <a:t>oversampling/</a:t>
            </a:r>
            <a:r>
              <a:rPr lang="en-US" dirty="0" err="1"/>
              <a:t>undersampling</a:t>
            </a:r>
            <a:r>
              <a:rPr lang="en-US" dirty="0"/>
              <a:t>: </a:t>
            </a:r>
            <a:r>
              <a:rPr lang="ru-RU" dirty="0"/>
              <a:t> значительного эффекта не оказали,  однако в дальнейшем использовались методы балансировки или взвешивания классов в надежде на получение более устойчивой обобщенной модели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6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EC8A5A-C3DF-4022-B57B-E7936DB802A5}"/>
              </a:ext>
            </a:extLst>
          </p:cNvPr>
          <p:cNvSpPr/>
          <p:nvPr/>
        </p:nvSpPr>
        <p:spPr>
          <a:xfrm>
            <a:off x="4562847" y="0"/>
            <a:ext cx="28999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Выбор модели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38190-3AF0-464D-82E9-5017866845CF}"/>
              </a:ext>
            </a:extLst>
          </p:cNvPr>
          <p:cNvSpPr txBox="1"/>
          <p:nvPr/>
        </p:nvSpPr>
        <p:spPr>
          <a:xfrm>
            <a:off x="9129204" y="6143347"/>
            <a:ext cx="30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Опанасенко А.В.</a:t>
            </a:r>
          </a:p>
          <a:p>
            <a:r>
              <a:rPr lang="en-US" dirty="0"/>
              <a:t>a18091986@gmail.com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33047-027F-44E5-B2AD-2344B1287A7C}"/>
              </a:ext>
            </a:extLst>
          </p:cNvPr>
          <p:cNvSpPr txBox="1"/>
          <p:nvPr/>
        </p:nvSpPr>
        <p:spPr>
          <a:xfrm>
            <a:off x="256552" y="788035"/>
            <a:ext cx="118501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Среди опробованных</a:t>
            </a:r>
            <a:r>
              <a:rPr lang="en-US" dirty="0"/>
              <a:t> </a:t>
            </a:r>
            <a:r>
              <a:rPr lang="ru-RU" dirty="0"/>
              <a:t>моделей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>
                <a:latin typeface="+mj-lt"/>
              </a:rPr>
              <a:t>- </a:t>
            </a:r>
            <a:r>
              <a:rPr lang="en-US" b="0" i="0" dirty="0" err="1">
                <a:effectLst/>
                <a:latin typeface="+mj-lt"/>
              </a:rPr>
              <a:t>CatBoostClassifier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latin typeface="+mj-lt"/>
              </a:rPr>
              <a:t>целевая метрика </a:t>
            </a:r>
            <a:r>
              <a:rPr lang="en-US" dirty="0">
                <a:latin typeface="+mj-lt"/>
              </a:rPr>
              <a:t>~ 0.72</a:t>
            </a:r>
          </a:p>
          <a:p>
            <a:r>
              <a:rPr lang="en-US" b="0" i="0" dirty="0">
                <a:effectLst/>
                <a:latin typeface="+mj-lt"/>
              </a:rPr>
              <a:t>	- </a:t>
            </a:r>
            <a:r>
              <a:rPr lang="en-US" b="0" i="0" dirty="0" err="1">
                <a:effectLst/>
                <a:latin typeface="+mj-lt"/>
              </a:rPr>
              <a:t>XgBoost</a:t>
            </a:r>
            <a:r>
              <a:rPr lang="en-US" b="0" i="0" dirty="0">
                <a:effectLst/>
                <a:latin typeface="+mj-lt"/>
              </a:rPr>
              <a:t> Classifier: </a:t>
            </a:r>
            <a:r>
              <a:rPr lang="ru-RU" dirty="0">
                <a:latin typeface="+mj-lt"/>
              </a:rPr>
              <a:t>целевая метрика </a:t>
            </a:r>
            <a:r>
              <a:rPr lang="en-US" dirty="0">
                <a:latin typeface="+mj-lt"/>
              </a:rPr>
              <a:t>~ 0.</a:t>
            </a:r>
            <a:r>
              <a:rPr lang="ru-RU" dirty="0">
                <a:latin typeface="+mj-lt"/>
              </a:rPr>
              <a:t>7</a:t>
            </a:r>
            <a:endParaRPr lang="en-US" dirty="0">
              <a:latin typeface="+mj-lt"/>
            </a:endParaRPr>
          </a:p>
          <a:p>
            <a:r>
              <a:rPr lang="en-US" b="0" i="0" dirty="0">
                <a:effectLst/>
                <a:latin typeface="+mj-lt"/>
              </a:rPr>
              <a:t>	- LGBM Classifier: </a:t>
            </a:r>
            <a:r>
              <a:rPr lang="ru-RU" dirty="0">
                <a:latin typeface="+mj-lt"/>
              </a:rPr>
              <a:t>целевая метрика </a:t>
            </a:r>
            <a:r>
              <a:rPr lang="en-US" dirty="0">
                <a:latin typeface="+mj-lt"/>
              </a:rPr>
              <a:t>~ 0.72</a:t>
            </a:r>
          </a:p>
          <a:p>
            <a:r>
              <a:rPr lang="en-US" b="0" i="0" dirty="0">
                <a:effectLst/>
                <a:latin typeface="+mj-lt"/>
              </a:rPr>
              <a:t>	- Random Forest Classifier: </a:t>
            </a:r>
            <a:r>
              <a:rPr lang="ru-RU" dirty="0">
                <a:latin typeface="+mj-lt"/>
              </a:rPr>
              <a:t>целевая метрика </a:t>
            </a:r>
            <a:r>
              <a:rPr lang="en-US" dirty="0">
                <a:latin typeface="+mj-lt"/>
              </a:rPr>
              <a:t>~ 0.69</a:t>
            </a:r>
          </a:p>
          <a:p>
            <a:endParaRPr lang="en-US" dirty="0">
              <a:latin typeface="+mj-lt"/>
            </a:endParaRPr>
          </a:p>
          <a:p>
            <a:r>
              <a:rPr lang="ru-RU" b="0" i="0" dirty="0">
                <a:effectLst/>
                <a:latin typeface="+mj-lt"/>
              </a:rPr>
              <a:t>	Без предварительного подбора </a:t>
            </a:r>
            <a:r>
              <a:rPr lang="ru-RU" b="0" i="0" dirty="0" err="1">
                <a:effectLst/>
                <a:latin typeface="+mj-lt"/>
              </a:rPr>
              <a:t>гиперпараметров</a:t>
            </a:r>
            <a:r>
              <a:rPr lang="ru-RU" b="0" i="0" dirty="0">
                <a:effectLst/>
                <a:latin typeface="+mj-lt"/>
              </a:rPr>
              <a:t> наилучшие результаты в части скорости обучения и показываемой величины метрики продемонстрировал </a:t>
            </a:r>
            <a:r>
              <a:rPr lang="en-US" b="0" i="0" dirty="0" err="1">
                <a:effectLst/>
                <a:latin typeface="+mj-lt"/>
              </a:rPr>
              <a:t>CatBoostClassifier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+mj-lt"/>
              </a:rPr>
              <a:t>Подбор параметров с помощью </a:t>
            </a:r>
            <a:r>
              <a:rPr lang="en-US" dirty="0" err="1">
                <a:latin typeface="+mj-lt"/>
              </a:rPr>
              <a:t>GridSearch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 err="1">
                <a:latin typeface="+mj-lt"/>
              </a:rPr>
              <a:t>CrossValidation</a:t>
            </a:r>
            <a:r>
              <a:rPr lang="en-US" dirty="0">
                <a:latin typeface="+mj-lt"/>
              </a:rPr>
              <a:t>:</a:t>
            </a:r>
          </a:p>
          <a:p>
            <a:r>
              <a:rPr lang="en-US" dirty="0">
                <a:latin typeface="+mj-lt"/>
              </a:rPr>
              <a:t>  </a:t>
            </a:r>
            <a:r>
              <a:rPr lang="ru-RU" dirty="0">
                <a:latin typeface="+mj-lt"/>
              </a:rPr>
              <a:t>   выбранные </a:t>
            </a:r>
            <a:r>
              <a:rPr lang="ru-RU" dirty="0" err="1">
                <a:latin typeface="+mj-lt"/>
              </a:rPr>
              <a:t>гиперпараметры</a:t>
            </a:r>
            <a:r>
              <a:rPr lang="en-US" dirty="0">
                <a:latin typeface="+mj-lt"/>
              </a:rPr>
              <a:t>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{'depth': 5, 'iterations': 700, 'l2_leaf_reg': 4, '</a:t>
            </a:r>
            <a:r>
              <a:rPr lang="en-US" dirty="0" err="1">
                <a:latin typeface="+mj-lt"/>
              </a:rPr>
              <a:t>score_function</a:t>
            </a:r>
            <a:r>
              <a:rPr lang="en-US" dirty="0">
                <a:latin typeface="+mj-lt"/>
              </a:rPr>
              <a:t>': 'Cosine'}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7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EC8A5A-C3DF-4022-B57B-E7936DB802A5}"/>
              </a:ext>
            </a:extLst>
          </p:cNvPr>
          <p:cNvSpPr/>
          <p:nvPr/>
        </p:nvSpPr>
        <p:spPr>
          <a:xfrm>
            <a:off x="-8486" y="0"/>
            <a:ext cx="120426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Оценка точности итоговой модели на </a:t>
            </a:r>
            <a:r>
              <a:rPr lang="ru-RU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валидационной</a:t>
            </a:r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выборке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38190-3AF0-464D-82E9-5017866845CF}"/>
              </a:ext>
            </a:extLst>
          </p:cNvPr>
          <p:cNvSpPr txBox="1"/>
          <p:nvPr/>
        </p:nvSpPr>
        <p:spPr>
          <a:xfrm>
            <a:off x="9129204" y="6143347"/>
            <a:ext cx="30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Опанасенко А.В.</a:t>
            </a:r>
          </a:p>
          <a:p>
            <a:r>
              <a:rPr lang="en-US" dirty="0"/>
              <a:t>a18091986@gmail.com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A370F2-B122-4993-99C1-2C4CC8C6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4" y="969475"/>
            <a:ext cx="3887019" cy="34470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62CD5C-DC60-4638-B75F-9406F5A02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380" y="969475"/>
            <a:ext cx="3981790" cy="34470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85C477-D460-4DFB-86C1-279852B5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648" y="969475"/>
            <a:ext cx="3482387" cy="345257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E027106-AAD7-40F6-9E7B-3B9B35616CF2}"/>
              </a:ext>
            </a:extLst>
          </p:cNvPr>
          <p:cNvSpPr/>
          <p:nvPr/>
        </p:nvSpPr>
        <p:spPr>
          <a:xfrm>
            <a:off x="578585" y="4601197"/>
            <a:ext cx="24029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AUC_ROC = 0,919 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C48A127-D448-4BE4-8C82-E9237817EFDA}"/>
              </a:ext>
            </a:extLst>
          </p:cNvPr>
          <p:cNvSpPr/>
          <p:nvPr/>
        </p:nvSpPr>
        <p:spPr>
          <a:xfrm>
            <a:off x="4689084" y="4656713"/>
            <a:ext cx="20579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F1macro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0,72 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A1C26E6-1E64-4950-B464-D6AD9EEB6030}"/>
              </a:ext>
            </a:extLst>
          </p:cNvPr>
          <p:cNvSpPr/>
          <p:nvPr/>
        </p:nvSpPr>
        <p:spPr>
          <a:xfrm>
            <a:off x="8965896" y="4618193"/>
            <a:ext cx="21547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AUC_PR = 0,391 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32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EC8A5A-C3DF-4022-B57B-E7936DB802A5}"/>
              </a:ext>
            </a:extLst>
          </p:cNvPr>
          <p:cNvSpPr/>
          <p:nvPr/>
        </p:nvSpPr>
        <p:spPr>
          <a:xfrm>
            <a:off x="130112" y="0"/>
            <a:ext cx="117654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Importance, </a:t>
            </a:r>
            <a:r>
              <a:rPr lang="ru-RU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оптимизация модели, интерпретация результатов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38190-3AF0-464D-82E9-5017866845CF}"/>
              </a:ext>
            </a:extLst>
          </p:cNvPr>
          <p:cNvSpPr txBox="1"/>
          <p:nvPr/>
        </p:nvSpPr>
        <p:spPr>
          <a:xfrm>
            <a:off x="9129204" y="6143347"/>
            <a:ext cx="30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Опанасенко А.В.</a:t>
            </a:r>
          </a:p>
          <a:p>
            <a:r>
              <a:rPr lang="en-US" dirty="0"/>
              <a:t>a18091986@gmail.com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62E4A-1B5F-4251-A505-E86B7C05A14D}"/>
              </a:ext>
            </a:extLst>
          </p:cNvPr>
          <p:cNvSpPr txBox="1"/>
          <p:nvPr/>
        </p:nvSpPr>
        <p:spPr>
          <a:xfrm>
            <a:off x="287264" y="662579"/>
            <a:ext cx="11765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Провел отбор признаков, вклад которых в предсказание модели отличался от наиболее значимого не более, чем в 30 раз. На полученном наборе признаков ( 9шт) заново обучил модель, получил схожее значение метрики на </a:t>
            </a:r>
            <a:r>
              <a:rPr lang="ru-RU" dirty="0" err="1"/>
              <a:t>валидационной</a:t>
            </a:r>
            <a:r>
              <a:rPr lang="ru-RU" dirty="0"/>
              <a:t> выборке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Произвёл предсказание на тестовом </a:t>
            </a:r>
            <a:r>
              <a:rPr lang="ru-RU" dirty="0" err="1"/>
              <a:t>датасете</a:t>
            </a:r>
            <a:r>
              <a:rPr lang="ru-RU" dirty="0"/>
              <a:t>. На тестовом </a:t>
            </a:r>
            <a:r>
              <a:rPr lang="ru-RU" dirty="0" err="1"/>
              <a:t>датасете</a:t>
            </a:r>
            <a:r>
              <a:rPr lang="ru-RU" dirty="0"/>
              <a:t> модель продемонстрировала неудовлетворительные результаты – в подавляющем большинстве случаев модель предполагает возможным подключение одной и той же услуги (в единичных случаях – другой). Результаты закономерные - модель переобучилась на двух наиболее часто предлагаемых и популярных услугах представленного датасета</a:t>
            </a:r>
          </a:p>
          <a:p>
            <a:endParaRPr lang="ru-RU" dirty="0"/>
          </a:p>
          <a:p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D3079A-A1EF-4876-9C14-7D00ADCB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95" y="3037190"/>
            <a:ext cx="5601370" cy="29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1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EC8A5A-C3DF-4022-B57B-E7936DB802A5}"/>
              </a:ext>
            </a:extLst>
          </p:cNvPr>
          <p:cNvSpPr/>
          <p:nvPr/>
        </p:nvSpPr>
        <p:spPr>
          <a:xfrm>
            <a:off x="2819798" y="0"/>
            <a:ext cx="63861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Отдельная модель для каждой услуги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38190-3AF0-464D-82E9-5017866845CF}"/>
              </a:ext>
            </a:extLst>
          </p:cNvPr>
          <p:cNvSpPr txBox="1"/>
          <p:nvPr/>
        </p:nvSpPr>
        <p:spPr>
          <a:xfrm>
            <a:off x="9129204" y="6143347"/>
            <a:ext cx="30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Опанасенко А.В.</a:t>
            </a:r>
          </a:p>
          <a:p>
            <a:r>
              <a:rPr lang="en-US" dirty="0"/>
              <a:t>a18091986@gmail.com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62E4A-1B5F-4251-A505-E86B7C05A14D}"/>
              </a:ext>
            </a:extLst>
          </p:cNvPr>
          <p:cNvSpPr txBox="1"/>
          <p:nvPr/>
        </p:nvSpPr>
        <p:spPr>
          <a:xfrm>
            <a:off x="287264" y="662579"/>
            <a:ext cx="11765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проведено обучение 8ми моделей </a:t>
            </a:r>
            <a:r>
              <a:rPr lang="en-US" dirty="0" err="1"/>
              <a:t>CatBoostClassifier</a:t>
            </a:r>
            <a:r>
              <a:rPr lang="ru-RU" dirty="0"/>
              <a:t> для предсказания вероятности подключения </a:t>
            </a:r>
          </a:p>
          <a:p>
            <a:r>
              <a:rPr lang="ru-RU" dirty="0"/>
              <a:t>каждой из услуг. </a:t>
            </a:r>
          </a:p>
          <a:p>
            <a:r>
              <a:rPr lang="ru-RU" dirty="0"/>
              <a:t>- целевая метрика на </a:t>
            </a:r>
            <a:r>
              <a:rPr lang="ru-RU" dirty="0" err="1"/>
              <a:t>валидационной</a:t>
            </a:r>
            <a:r>
              <a:rPr lang="ru-RU" dirty="0"/>
              <a:t> выборке оказалась ниже полученной в результате предыдущего подхода (</a:t>
            </a:r>
            <a:r>
              <a:rPr lang="en-US" dirty="0"/>
              <a:t>~0.65</a:t>
            </a:r>
            <a:r>
              <a:rPr lang="ru-RU" dirty="0"/>
              <a:t>), однако, кажется, что данный вариант предпочтителен ввиду более детального подхода в части рекомендации конкретной услуги.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C32367-7AFB-4E0C-B318-10F03776F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2" y="2139907"/>
            <a:ext cx="4800791" cy="31242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4D2F94D-E079-4F56-AE55-34D6A13982C5}"/>
              </a:ext>
            </a:extLst>
          </p:cNvPr>
          <p:cNvSpPr/>
          <p:nvPr/>
        </p:nvSpPr>
        <p:spPr>
          <a:xfrm>
            <a:off x="848168" y="5403466"/>
            <a:ext cx="34365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</a:t>
            </a:r>
            <a:r>
              <a:rPr lang="ru-RU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валидационной</a:t>
            </a:r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выборке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50C0BF-21A4-4579-9FB2-F80998625BB4}"/>
              </a:ext>
            </a:extLst>
          </p:cNvPr>
          <p:cNvSpPr/>
          <p:nvPr/>
        </p:nvSpPr>
        <p:spPr>
          <a:xfrm>
            <a:off x="7619150" y="5409773"/>
            <a:ext cx="26909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тестовом </a:t>
            </a:r>
            <a:r>
              <a:rPr lang="ru-RU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датасете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E22BAD-1DAC-4346-BE08-7E7C7744B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32" y="2139907"/>
            <a:ext cx="608680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EC8A5A-C3DF-4022-B57B-E7936DB802A5}"/>
              </a:ext>
            </a:extLst>
          </p:cNvPr>
          <p:cNvSpPr/>
          <p:nvPr/>
        </p:nvSpPr>
        <p:spPr>
          <a:xfrm>
            <a:off x="1356715" y="0"/>
            <a:ext cx="93122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Принципы составления индивидуальных предложений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38190-3AF0-464D-82E9-5017866845CF}"/>
              </a:ext>
            </a:extLst>
          </p:cNvPr>
          <p:cNvSpPr txBox="1"/>
          <p:nvPr/>
        </p:nvSpPr>
        <p:spPr>
          <a:xfrm>
            <a:off x="9129204" y="6143347"/>
            <a:ext cx="30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Опанасенко А.В.</a:t>
            </a:r>
          </a:p>
          <a:p>
            <a:r>
              <a:rPr lang="en-US" dirty="0"/>
              <a:t>a18091986@gmail.com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9F69E-8C76-40EC-9D2C-B78DDE4E8C55}"/>
              </a:ext>
            </a:extLst>
          </p:cNvPr>
          <p:cNvSpPr txBox="1"/>
          <p:nvPr/>
        </p:nvSpPr>
        <p:spPr>
          <a:xfrm>
            <a:off x="914920" y="925195"/>
            <a:ext cx="947337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Для формирования индивидуальных предложений представляется целесообразным использовать подход с различными моделями для каждой услуги. Порог вероятности при этом должен выбираться не только с целью увеличения </a:t>
            </a:r>
            <a:r>
              <a:rPr lang="en-US" dirty="0"/>
              <a:t>ML-</a:t>
            </a:r>
            <a:r>
              <a:rPr lang="ru-RU" dirty="0"/>
              <a:t>метрик, но, в первую очередь, с учетом бизнес-показателей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ru-RU" dirty="0"/>
              <a:t>затрат на каналы информирования пользователя</a:t>
            </a:r>
          </a:p>
          <a:p>
            <a:pPr marL="742950" lvl="1" indent="-285750">
              <a:buFontTx/>
              <a:buChar char="-"/>
            </a:pPr>
            <a:r>
              <a:rPr lang="ru-RU" dirty="0"/>
              <a:t>ограничений или потребностей в требуемом охвате аудитории</a:t>
            </a:r>
          </a:p>
          <a:p>
            <a:pPr marL="285750" lvl="1" indent="-285750">
              <a:buFontTx/>
              <a:buChar char="-"/>
            </a:pPr>
            <a:r>
              <a:rPr lang="ru-RU" dirty="0"/>
              <a:t>Требуется иметь данные от </a:t>
            </a:r>
            <a:r>
              <a:rPr lang="en-US" dirty="0"/>
              <a:t>uplift-</a:t>
            </a:r>
            <a:r>
              <a:rPr lang="ru-RU" dirty="0"/>
              <a:t>моделей с целью кластеризации клиентов на группы тех, с кем лучше не контактировать, тех кто и так лоялен и </a:t>
            </a:r>
            <a:r>
              <a:rPr lang="en-US" dirty="0"/>
              <a:t>“</a:t>
            </a:r>
            <a:r>
              <a:rPr lang="ru-RU" dirty="0"/>
              <a:t>убеждаемых</a:t>
            </a:r>
            <a:r>
              <a:rPr lang="en-US" dirty="0"/>
              <a:t>”</a:t>
            </a:r>
            <a:endParaRPr lang="ru-RU" dirty="0"/>
          </a:p>
          <a:p>
            <a:pPr marL="285750" lvl="1" indent="-285750">
              <a:buFontTx/>
              <a:buChar char="-"/>
            </a:pPr>
            <a:r>
              <a:rPr lang="ru-RU" dirty="0"/>
              <a:t>Представляется возможным при большом охвате пользователей построение рекомендательной системы основываясь на похожести пользователей </a:t>
            </a:r>
          </a:p>
          <a:p>
            <a:pPr marL="285750" lvl="1" indent="-285750">
              <a:buFontTx/>
              <a:buChar char="-"/>
            </a:pPr>
            <a:r>
              <a:rPr lang="ru-RU" dirty="0"/>
              <a:t>Для </a:t>
            </a:r>
            <a:r>
              <a:rPr lang="en-US" dirty="0"/>
              <a:t>“</a:t>
            </a:r>
            <a:r>
              <a:rPr lang="ru-RU" dirty="0"/>
              <a:t>холодных</a:t>
            </a:r>
            <a:r>
              <a:rPr lang="en-US" dirty="0"/>
              <a:t>”</a:t>
            </a:r>
            <a:r>
              <a:rPr lang="ru-RU" dirty="0"/>
              <a:t> клиентов рекомендации стоит осуществлять из топ популярных услуг</a:t>
            </a:r>
          </a:p>
          <a:p>
            <a:pPr marL="285750" lvl="1" indent="-285750">
              <a:buFontTx/>
              <a:buChar char="-"/>
            </a:pPr>
            <a:r>
              <a:rPr lang="ru-RU" dirty="0"/>
              <a:t>Учитывать историю взаимодействия с клиентом</a:t>
            </a:r>
            <a:r>
              <a:rPr lang="en-US" dirty="0"/>
              <a:t>: </a:t>
            </a:r>
            <a:r>
              <a:rPr lang="ru-RU" dirty="0"/>
              <a:t>как давно ему не предлагались услуги, насколько он лоялен, как часто соглашается попробовать</a:t>
            </a:r>
          </a:p>
          <a:p>
            <a:pPr marL="285750" lvl="1" indent="-285750">
              <a:buFontTx/>
              <a:buChar char="-"/>
            </a:pPr>
            <a:r>
              <a:rPr lang="ru-RU" dirty="0"/>
              <a:t>При наличии исторических данных (</a:t>
            </a:r>
            <a:r>
              <a:rPr lang="en-US" dirty="0"/>
              <a:t>&gt; </a:t>
            </a:r>
            <a:r>
              <a:rPr lang="ru-RU" dirty="0"/>
              <a:t>нескольких лет), учитывать присутствующие в них тренды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199896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601</TotalTime>
  <Words>783</Words>
  <Application>Microsoft Office PowerPoint</Application>
  <PresentationFormat>Широкоэкранный</PresentationFormat>
  <Paragraphs>105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Rockwell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</cp:revision>
  <dcterms:created xsi:type="dcterms:W3CDTF">2022-07-31T12:54:40Z</dcterms:created>
  <dcterms:modified xsi:type="dcterms:W3CDTF">2022-07-31T22:58:23Z</dcterms:modified>
</cp:coreProperties>
</file>