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353-7389-5CEB-2B5A-B0BB3069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3BE08-F934-A80E-3144-7C47D30C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770B-9AAB-F5E2-6891-7E5A2212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E763-28C3-3B8A-ED06-EE0424D7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9416-9AAF-BD80-5E74-EDBE581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32E4-C915-E56D-1672-A1B62FBF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5E5-6367-995F-3BAD-6489B987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FBD4-122E-1409-5947-907BB470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CF3C-900A-AC0E-2AF4-F985549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E4B2-EBAE-178A-D5CC-65016C6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971E7-3C8A-8B37-75FC-4FC503BAD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943E5-A0BA-B57B-2124-192AED95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28DA-95D3-54A6-D4C4-D116F9DB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89D3-F75D-EF26-886A-786AE74C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42AF-B86C-A824-C6EF-220D8D3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892-DCC9-4981-5B7F-683FE50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CB20-2ECD-0E46-F2E2-CEB37131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AA8B-4207-1CAB-F599-BECAF07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B753-A682-6DEC-2226-3293391E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C2DC-4279-2963-0BCE-18FF286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CF2-AE32-AFF9-C131-A7284ACC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EB67-7DE8-038B-A8EF-4C6630C8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5A6D-1A79-5846-6165-94F67BA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6CBD-9779-8FFF-AA6E-483A82CE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8F8-CBB8-26F8-8048-0C86AD7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5410-6B70-D05E-5D0F-60200A67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46F3-E96C-8A97-56C7-B41ED529F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8CCB3-ED53-29DB-480A-35403275E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978AF-E649-693F-B2CE-098F02EE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8F5AE-9FE7-84B5-060D-FCD30190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2FF-376E-C41E-7FF1-983ADC9A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B384-A262-5CF8-9D43-937B2A02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6B7BE-8502-4464-8868-967AF79F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388D-09D6-2161-C2B7-C573DC53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ADA7F-E87F-06A8-7B4F-63A50593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E4A9D-1D35-8555-B35E-8F3494BE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CA658-C8B7-C7D7-EEE5-C67543B8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D66A2-5668-6DFA-1FC8-0AD3C658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18B7B-3378-1349-FD8E-B9976CEA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E8FC-4EC4-2890-A8AC-2CDEFB98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5202F-C25B-F3F8-95F7-4ED3261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1528-A8C5-E4A7-36F5-E912109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02EB6-177B-9FC0-8382-3E10CEEA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43DF0-D946-4C1B-3E15-818B2C82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44C3B-E815-1A9E-30E2-BBE73B4A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1D5D1-05FE-DD7C-4DB4-42BB604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ECA3-D928-4D54-2117-47F3F12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2EB6-70A8-0DB6-8815-417A44F8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9FFFD-E1D6-7038-043D-C6E30B84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24C2-717C-BDA7-4947-9DFFBCE3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A94EA-0FB6-3561-544C-BBCE8C0D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7E94-27E9-66FC-69FF-8BE5E4A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E0EB-EB4F-F3A7-930F-7B0A4A0D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A1CDD-5FCC-613F-291F-4F48F3DF4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CCC9-345B-4C43-4A90-C0E31701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2C7A3-1002-8ABF-9B22-4628836D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E5583-8B08-D9BB-4DA8-5A3F8523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B7EAE-912E-5E58-9CCC-E36FBAF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DD265-5DAE-9BFF-6A06-F2AE081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78F9-7BAC-7CDB-F82A-B6DCFAF1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B17-B959-6C48-4D5B-C89BDD818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DB91-B6C4-6244-9028-7BD5751A7F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31B3-8C84-6606-89DD-3FD0D1E2D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5BAF-8A9B-D611-8691-9B5B6A64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1EF8-171A-0F47-8050-029377D8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5841-0975-DB36-3EF1-00EB50500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971"/>
            <a:ext cx="9144000" cy="8493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70C0"/>
                </a:solidFill>
              </a:rPr>
              <a:t>Factors of Crime Index in U.S.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1F6F-996E-46F4-7612-BBB86EF15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2284"/>
            <a:ext cx="9144000" cy="53791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We will focus on two most widely-debate factors:</a:t>
            </a:r>
          </a:p>
          <a:p>
            <a:pPr algn="l"/>
            <a:r>
              <a:rPr lang="en-US" dirty="0"/>
              <a:t> • Population</a:t>
            </a:r>
          </a:p>
          <a:p>
            <a:pPr algn="l"/>
            <a:r>
              <a:rPr lang="en-US" dirty="0"/>
              <a:t> • Rate of firearm ownership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Expected result: </a:t>
            </a:r>
          </a:p>
          <a:p>
            <a:pPr algn="l"/>
            <a:r>
              <a:rPr lang="en-US" dirty="0"/>
              <a:t> •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Crime rate and population are corelated.</a:t>
            </a:r>
          </a:p>
          <a:p>
            <a:pPr algn="l"/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Crime rate and rate of firearms ownership are corelated</a:t>
            </a:r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Null Hypothesis: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pPr algn="l"/>
            <a:r>
              <a:rPr lang="en-US" dirty="0"/>
              <a:t> 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Crime rate and population are not corelated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Crime rate and rate of firearms ownership are not corelated.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					</a:t>
            </a:r>
            <a:r>
              <a:rPr lang="en-US" dirty="0">
                <a:highlight>
                  <a:srgbClr val="FFFF00"/>
                </a:highlight>
              </a:rPr>
              <a:t>PRESENTED BY: </a:t>
            </a:r>
            <a:r>
              <a:rPr lang="en-US" dirty="0" err="1">
                <a:highlight>
                  <a:srgbClr val="FFFF00"/>
                </a:highlight>
              </a:rPr>
              <a:t>Yuze</a:t>
            </a:r>
            <a:r>
              <a:rPr lang="en-US" dirty="0">
                <a:highlight>
                  <a:srgbClr val="FFFF00"/>
                </a:highlight>
              </a:rPr>
              <a:t> Li</a:t>
            </a:r>
          </a:p>
          <a:p>
            <a:pPr algn="l"/>
            <a:r>
              <a:rPr lang="en-US" dirty="0"/>
              <a:t>					                  	     </a:t>
            </a:r>
            <a:r>
              <a:rPr lang="en-US" dirty="0">
                <a:highlight>
                  <a:srgbClr val="FFFF00"/>
                </a:highlight>
              </a:rPr>
              <a:t>17 Aug Wed</a:t>
            </a: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516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4006-8B66-C85F-7F7E-C0AA0C68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777" y="718601"/>
            <a:ext cx="9144000" cy="705385"/>
          </a:xfrm>
        </p:spPr>
        <p:txBody>
          <a:bodyPr>
            <a:normAutofit fontScale="90000"/>
          </a:bodyPr>
          <a:lstStyle/>
          <a:p>
            <a:pPr algn="l"/>
            <a:br>
              <a:rPr lang="en-US" sz="2300" dirty="0"/>
            </a:br>
            <a:br>
              <a:rPr lang="en-US" sz="2300" dirty="0"/>
            </a:br>
            <a:r>
              <a:rPr lang="en-US" sz="32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the research: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E0235-3527-1F2D-429F-825FF988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1551007"/>
            <a:ext cx="10236529" cy="47191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Data Resources:           </a:t>
            </a:r>
            <a:r>
              <a:rPr lang="en-US" dirty="0">
                <a:hlinkClick r:id="rId2"/>
              </a:rPr>
              <a:t>https://data.gov</a:t>
            </a:r>
            <a:endParaRPr lang="en-US" dirty="0"/>
          </a:p>
          <a:p>
            <a:pPr algn="l"/>
            <a:r>
              <a:rPr lang="en-US" sz="1800" dirty="0">
                <a:latin typeface="+mj-lt"/>
              </a:rPr>
              <a:t>      --- </a:t>
            </a:r>
            <a:r>
              <a:rPr lang="en-AU" sz="1800" b="1" dirty="0">
                <a:latin typeface="+mj-lt"/>
              </a:rPr>
              <a:t>U.S. Crime Index State Rank</a:t>
            </a:r>
          </a:p>
          <a:p>
            <a:pPr algn="l"/>
            <a:r>
              <a:rPr lang="en-AU" sz="1800" b="1" dirty="0">
                <a:latin typeface="+mj-lt"/>
              </a:rPr>
              <a:t>      --- U.S. Firearm ownership rate</a:t>
            </a:r>
          </a:p>
          <a:p>
            <a:pPr algn="l"/>
            <a:r>
              <a:rPr lang="en-AU" sz="1800" b="1" dirty="0">
                <a:latin typeface="+mj-lt"/>
              </a:rPr>
              <a:t>      --- U.S. Population 2021</a:t>
            </a:r>
            <a:endParaRPr lang="en-US" sz="1800" dirty="0">
              <a:latin typeface="+mj-lt"/>
            </a:endParaRPr>
          </a:p>
          <a:p>
            <a:pPr algn="l"/>
            <a:r>
              <a:rPr lang="en-US" dirty="0"/>
              <a:t>• Sample size:                  51 states of the U.S.  (and improvement…)</a:t>
            </a:r>
          </a:p>
          <a:p>
            <a:pPr algn="l"/>
            <a:r>
              <a:rPr lang="en-US" dirty="0"/>
              <a:t>• Data Visualization …    (boxplot, bar chart, scatter plot, linear(quadratic) fit… )</a:t>
            </a:r>
          </a:p>
          <a:p>
            <a:pPr algn="l"/>
            <a:r>
              <a:rPr lang="en-US" sz="2000" dirty="0"/>
              <a:t>  ---box plot:  Recognize the outliers </a:t>
            </a:r>
          </a:p>
          <a:p>
            <a:pPr algn="l"/>
            <a:r>
              <a:rPr lang="en-US" sz="2000" dirty="0"/>
              <a:t>  ---bar chart: Visualize how to crime rate will change while the independent variable is       increasing(expected an increasing crime rate).</a:t>
            </a:r>
          </a:p>
          <a:p>
            <a:pPr algn="l"/>
            <a:r>
              <a:rPr lang="en-US" sz="2000" dirty="0"/>
              <a:t> --- scatter plot</a:t>
            </a:r>
          </a:p>
          <a:p>
            <a:pPr algn="l"/>
            <a:r>
              <a:rPr lang="en-US" sz="2000" dirty="0"/>
              <a:t> --- linear(quadratic) fit: Show more accurate trend of crime rate.  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57401BFF-9679-5F0C-55A3-68CD24C9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99" y="170392"/>
            <a:ext cx="4141845" cy="27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16-7EEB-5218-EA4E-6481EAA9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Null Hypothesis     …  </a:t>
            </a:r>
          </a:p>
          <a:p>
            <a:pPr marL="0" indent="0">
              <a:buNone/>
            </a:pPr>
            <a:r>
              <a:rPr lang="en-US" dirty="0"/>
              <a:t>• Expected results    …</a:t>
            </a:r>
          </a:p>
          <a:p>
            <a:pPr marL="0" indent="0">
              <a:buNone/>
            </a:pPr>
            <a:r>
              <a:rPr lang="en-AU" dirty="0"/>
              <a:t>• Methodology                correlation analysis (r) </a:t>
            </a:r>
          </a:p>
          <a:p>
            <a:pPr marL="0" indent="0">
              <a:buNone/>
            </a:pPr>
            <a:r>
              <a:rPr lang="en-US" dirty="0"/>
              <a:t>• Significance            …    (Prove with data, but not discussion…)</a:t>
            </a:r>
          </a:p>
          <a:p>
            <a:pPr marL="0" indent="0">
              <a:buNone/>
            </a:pPr>
            <a:r>
              <a:rPr lang="en-US" sz="2000" dirty="0"/>
              <a:t>    --- Choose where to live…</a:t>
            </a:r>
            <a:endParaRPr lang="en-AU" sz="2000" dirty="0"/>
          </a:p>
          <a:p>
            <a:pPr marL="0" indent="0">
              <a:buNone/>
            </a:pPr>
            <a:r>
              <a:rPr lang="en-AU" dirty="0"/>
              <a:t>• Evaluate this research … (limitation and challenges…)</a:t>
            </a:r>
          </a:p>
          <a:p>
            <a:pPr marL="0" indent="0">
              <a:buNone/>
            </a:pPr>
            <a:r>
              <a:rPr lang="en-AU" sz="2000" dirty="0"/>
              <a:t>    --- Difference of population probably leads to other differences which will impact on crime index </a:t>
            </a:r>
          </a:p>
          <a:p>
            <a:pPr marL="0" indent="0">
              <a:buNone/>
            </a:pPr>
            <a:r>
              <a:rPr lang="en-AU" sz="2000" dirty="0"/>
              <a:t>    --- The statistical error ( unlicensed gun…)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1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BECA-CEC1-45A3-C3B9-04B03B48F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for listening!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455B1-504C-150E-0214-3B3FB62D6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303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Factors of Crime Index in U.S.</vt:lpstr>
      <vt:lpstr>  About the research:</vt:lpstr>
      <vt:lpstr>PowerPoint Presentation</vt:lpstr>
      <vt:lpstr>Thank you for 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of Crime Index in U.S.</dc:title>
  <dc:creator>a41016</dc:creator>
  <cp:lastModifiedBy>a41016</cp:lastModifiedBy>
  <cp:revision>24</cp:revision>
  <dcterms:created xsi:type="dcterms:W3CDTF">2022-08-15T10:39:06Z</dcterms:created>
  <dcterms:modified xsi:type="dcterms:W3CDTF">2022-08-17T04:22:39Z</dcterms:modified>
</cp:coreProperties>
</file>