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3" r:id="rId6"/>
    <p:sldId id="259" r:id="rId7"/>
    <p:sldId id="262" r:id="rId8"/>
    <p:sldId id="260" r:id="rId9"/>
    <p:sldId id="265" r:id="rId10"/>
    <p:sldId id="272" r:id="rId11"/>
    <p:sldId id="270" r:id="rId12"/>
    <p:sldId id="269" r:id="rId13"/>
    <p:sldId id="271" r:id="rId14"/>
    <p:sldId id="274" r:id="rId15"/>
    <p:sldId id="266" r:id="rId16"/>
    <p:sldId id="267" r:id="rId17"/>
    <p:sldId id="268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66"/>
  </p:normalViewPr>
  <p:slideViewPr>
    <p:cSldViewPr snapToGrid="0" snapToObjects="1">
      <p:cViewPr varScale="1">
        <p:scale>
          <a:sx n="73" d="100"/>
          <a:sy n="73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738D4-1256-394A-AD72-0B2021F50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C11</a:t>
            </a: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セキュアライブラリ</a:t>
            </a:r>
            <a:br>
              <a:rPr lang="en-US" altLang="ja-JP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</a:br>
            <a:r>
              <a:rPr lang="ja-JP" altLang="en-US" dirty="0"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グループ２</a:t>
            </a:r>
            <a:endParaRPr kumimoji="1" lang="ja-JP" altLang="en-US" dirty="0"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73C75D-7545-CA45-A58B-F0202783E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ja-JP" altLang="en-US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メンバー：</a:t>
            </a:r>
            <a:endParaRPr lang="en-US" altLang="ja-JP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  <a:p>
            <a:pPr algn="r"/>
            <a:r>
              <a:rPr kumimoji="1" lang="en-US" altLang="ja-JP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F</a:t>
            </a:r>
          </a:p>
          <a:p>
            <a:pPr algn="r"/>
            <a:r>
              <a:rPr lang="en-US" altLang="ja-JP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W</a:t>
            </a:r>
          </a:p>
          <a:p>
            <a:pPr algn="r"/>
            <a:r>
              <a:rPr kumimoji="1" lang="en-US" altLang="ja-JP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4451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29326-8982-7942-8E08-1380A809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130"/>
            <a:ext cx="9905999" cy="561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600" dirty="0" err="1"/>
              <a:t>getenv</a:t>
            </a:r>
            <a:r>
              <a:rPr lang="ja-JP" altLang="en-US" sz="3600"/>
              <a:t>に関する脆弱性</a:t>
            </a:r>
            <a:endParaRPr kumimoji="1" lang="ja-JP" altLang="en-US" sz="360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CA2E642-9661-6740-A1A0-AF86549B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800"/>
            <a:ext cx="12192000" cy="60430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220D3C-26C4-D848-88D0-91A7A62E04D1}"/>
              </a:ext>
            </a:extLst>
          </p:cNvPr>
          <p:cNvSpPr txBox="1"/>
          <p:nvPr/>
        </p:nvSpPr>
        <p:spPr>
          <a:xfrm>
            <a:off x="95003" y="6604751"/>
            <a:ext cx="539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bg1"/>
                </a:solidFill>
              </a:rPr>
              <a:t>※</a:t>
            </a:r>
            <a:r>
              <a:rPr kumimoji="1" lang="ja-JP" altLang="en-US" sz="1400">
                <a:solidFill>
                  <a:schemeClr val="bg1"/>
                </a:solidFill>
              </a:rPr>
              <a:t>参考サイト：</a:t>
            </a:r>
            <a:r>
              <a:rPr kumimoji="1" lang="en-US" altLang="ja-JP" sz="1400" dirty="0">
                <a:solidFill>
                  <a:schemeClr val="bg1"/>
                </a:solidFill>
              </a:rPr>
              <a:t>https://</a:t>
            </a:r>
            <a:r>
              <a:rPr kumimoji="1" lang="en-US" altLang="ja-JP" sz="1400" dirty="0" err="1">
                <a:solidFill>
                  <a:schemeClr val="bg1"/>
                </a:solidFill>
              </a:rPr>
              <a:t>cve.mitre.org</a:t>
            </a:r>
            <a:r>
              <a:rPr kumimoji="1" lang="en-US" altLang="ja-JP" sz="1400" dirty="0">
                <a:solidFill>
                  <a:schemeClr val="bg1"/>
                </a:solidFill>
              </a:rPr>
              <a:t>/</a:t>
            </a:r>
            <a:r>
              <a:rPr kumimoji="1" lang="en-US" altLang="ja-JP" sz="1400" dirty="0" err="1">
                <a:solidFill>
                  <a:schemeClr val="bg1"/>
                </a:solidFill>
              </a:rPr>
              <a:t>cgi</a:t>
            </a:r>
            <a:r>
              <a:rPr kumimoji="1" lang="en-US" altLang="ja-JP" sz="1400" dirty="0">
                <a:solidFill>
                  <a:schemeClr val="bg1"/>
                </a:solidFill>
              </a:rPr>
              <a:t>-bin/</a:t>
            </a:r>
            <a:r>
              <a:rPr kumimoji="1" lang="en-US" altLang="ja-JP" sz="1400" dirty="0" err="1">
                <a:solidFill>
                  <a:schemeClr val="bg1"/>
                </a:solidFill>
              </a:rPr>
              <a:t>cvekey.cgi?keyword</a:t>
            </a:r>
            <a:r>
              <a:rPr kumimoji="1" lang="en-US" altLang="ja-JP" sz="1400" dirty="0">
                <a:solidFill>
                  <a:schemeClr val="bg1"/>
                </a:solidFill>
              </a:rPr>
              <a:t>=</a:t>
            </a:r>
            <a:r>
              <a:rPr kumimoji="1" lang="en-US" altLang="ja-JP" sz="1400" dirty="0" err="1">
                <a:solidFill>
                  <a:schemeClr val="bg1"/>
                </a:solidFill>
              </a:rPr>
              <a:t>getenv</a:t>
            </a:r>
            <a:endParaRPr kumimoji="1"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8C4D21-1E97-014B-B242-36F9FE44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0"/>
            <a:ext cx="9905999" cy="579120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/>
              <a:t>getenv</a:t>
            </a:r>
            <a:r>
              <a:rPr lang="ja-JP" altLang="en-US"/>
              <a:t>の定義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DA1BFD-A805-2344-8E5D-40891635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770"/>
            <a:ext cx="12192000" cy="49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4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5F8F3D-824F-234B-B60F-156C3B9D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753"/>
            <a:ext cx="9905999" cy="567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4400" dirty="0" err="1"/>
              <a:t>g</a:t>
            </a:r>
            <a:r>
              <a:rPr kumimoji="1" lang="en-US" altLang="ja-JP" sz="4400" dirty="0" err="1"/>
              <a:t>etenv</a:t>
            </a:r>
            <a:r>
              <a:rPr kumimoji="1" lang="ja-JP" altLang="en-US" sz="4400"/>
              <a:t>の脆弱性</a:t>
            </a:r>
            <a:endParaRPr kumimoji="1" lang="en-US" altLang="ja-JP" sz="44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/>
              <a:t>実行ファイルの</a:t>
            </a:r>
            <a:r>
              <a:rPr lang="en-US" altLang="ja-JP" sz="3200" dirty="0"/>
              <a:t>SUID</a:t>
            </a:r>
            <a:r>
              <a:rPr lang="ja-JP" altLang="en-US" sz="3200"/>
              <a:t>が設定されている、プロセスの実行ユーザーが実行ファイルのオーナーと異なる場合、の環境変数が取得してしまう</a:t>
            </a: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endParaRPr lang="en-US" altLang="ja-JP" sz="32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3200"/>
              <a:t>返したアドレスが静的なアドレスであるため、内容が改ざんできてしまう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63738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FA8781-9DD5-D943-A4CE-A2998C28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631"/>
            <a:ext cx="9905999" cy="66501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 err="1"/>
              <a:t>g</a:t>
            </a:r>
            <a:r>
              <a:rPr kumimoji="1" lang="en-US" altLang="ja-JP" dirty="0" err="1"/>
              <a:t>etenv_s</a:t>
            </a:r>
            <a:r>
              <a:rPr kumimoji="1" lang="ja-JP" altLang="en-US"/>
              <a:t>のソースコード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B61046C-F95A-EA4D-A47C-B1F14B62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87" y="748147"/>
            <a:ext cx="5397330" cy="11044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E23840-D2A9-5E4B-B7FC-7280AFAC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87" y="2009828"/>
            <a:ext cx="3590046" cy="101838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FF52CB3-12F7-EF49-96F1-8CD0CF9F3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61" y="3276749"/>
            <a:ext cx="7162219" cy="2803417"/>
          </a:xfrm>
          <a:prstGeom prst="rect">
            <a:avLst/>
          </a:prstGeom>
        </p:spPr>
      </p:pic>
      <p:sp>
        <p:nvSpPr>
          <p:cNvPr id="15" name="四角形吹き出し 14">
            <a:extLst>
              <a:ext uri="{FF2B5EF4-FFF2-40B4-BE49-F238E27FC236}">
                <a16:creationId xmlns:a16="http://schemas.microsoft.com/office/drawing/2014/main" id="{931F2EE2-E78E-B149-B48E-1BBDD3BCA9C4}"/>
              </a:ext>
            </a:extLst>
          </p:cNvPr>
          <p:cNvSpPr/>
          <p:nvPr/>
        </p:nvSpPr>
        <p:spPr>
          <a:xfrm>
            <a:off x="7493330" y="558140"/>
            <a:ext cx="2743199" cy="1543792"/>
          </a:xfrm>
          <a:prstGeom prst="wedgeRectCallout">
            <a:avLst>
              <a:gd name="adj1" fmla="val -108461"/>
              <a:gd name="adj2" fmla="val -19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/>
              <a:t>環境変数の値を受け取るアドレスと最大サイズが指定されている</a:t>
            </a:r>
          </a:p>
        </p:txBody>
      </p:sp>
      <p:sp>
        <p:nvSpPr>
          <p:cNvPr id="16" name="四角形吹き出し 15">
            <a:extLst>
              <a:ext uri="{FF2B5EF4-FFF2-40B4-BE49-F238E27FC236}">
                <a16:creationId xmlns:a16="http://schemas.microsoft.com/office/drawing/2014/main" id="{785931C5-BCED-C649-914E-702A53B58CF1}"/>
              </a:ext>
            </a:extLst>
          </p:cNvPr>
          <p:cNvSpPr/>
          <p:nvPr/>
        </p:nvSpPr>
        <p:spPr>
          <a:xfrm>
            <a:off x="7493330" y="2350473"/>
            <a:ext cx="2743199" cy="1782140"/>
          </a:xfrm>
          <a:prstGeom prst="wedgeRectCallout">
            <a:avLst>
              <a:gd name="adj1" fmla="val -178159"/>
              <a:gd name="adj2" fmla="val -542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secure_getenv</a:t>
            </a:r>
            <a:r>
              <a:rPr kumimoji="1" lang="ja-JP" altLang="en-US"/>
              <a:t>によって、実行ファイルの</a:t>
            </a:r>
            <a:r>
              <a:rPr kumimoji="1" lang="en-US" altLang="ja-JP" dirty="0"/>
              <a:t>SUID</a:t>
            </a:r>
            <a:r>
              <a:rPr kumimoji="1" lang="ja-JP" altLang="en-US"/>
              <a:t>が設定されている場合、実行プロセスのユーザーは実行ファイルのオーナーと断る場合、環境変数が取得できない</a:t>
            </a:r>
          </a:p>
        </p:txBody>
      </p:sp>
      <p:sp>
        <p:nvSpPr>
          <p:cNvPr id="17" name="四角形吹き出し 16">
            <a:extLst>
              <a:ext uri="{FF2B5EF4-FFF2-40B4-BE49-F238E27FC236}">
                <a16:creationId xmlns:a16="http://schemas.microsoft.com/office/drawing/2014/main" id="{28C06095-CE5C-324D-89DA-6DD3C81833DD}"/>
              </a:ext>
            </a:extLst>
          </p:cNvPr>
          <p:cNvSpPr/>
          <p:nvPr/>
        </p:nvSpPr>
        <p:spPr>
          <a:xfrm>
            <a:off x="7493329" y="4546567"/>
            <a:ext cx="2743199" cy="1543792"/>
          </a:xfrm>
          <a:prstGeom prst="wedgeRectCallout">
            <a:avLst>
              <a:gd name="adj1" fmla="val -179458"/>
              <a:gd name="adj2" fmla="val -3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/>
              <a:t>取得できた環境変数の値（静的なアドレス）を用意されたアドレスにコピーする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9CCF00-452C-0D4D-96DE-AD2CF4618997}"/>
              </a:ext>
            </a:extLst>
          </p:cNvPr>
          <p:cNvSpPr/>
          <p:nvPr/>
        </p:nvSpPr>
        <p:spPr>
          <a:xfrm>
            <a:off x="1460665" y="2185059"/>
            <a:ext cx="2422566" cy="190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2ADEA44-D955-0C47-AC64-DA56314167A1}"/>
              </a:ext>
            </a:extLst>
          </p:cNvPr>
          <p:cNvSpPr/>
          <p:nvPr/>
        </p:nvSpPr>
        <p:spPr>
          <a:xfrm>
            <a:off x="1838696" y="5140038"/>
            <a:ext cx="2044535" cy="1801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C03B479-AA8E-234B-B97A-06500F3474EF}"/>
              </a:ext>
            </a:extLst>
          </p:cNvPr>
          <p:cNvSpPr/>
          <p:nvPr/>
        </p:nvSpPr>
        <p:spPr>
          <a:xfrm>
            <a:off x="3524990" y="876792"/>
            <a:ext cx="2317670" cy="238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2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FAAEC16-165B-A84E-9EC5-10557EAC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57" y="777012"/>
            <a:ext cx="5991453" cy="532690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4D8AD9-28AB-BA40-9E59-6D1079F085E2}"/>
              </a:ext>
            </a:extLst>
          </p:cNvPr>
          <p:cNvSpPr txBox="1"/>
          <p:nvPr/>
        </p:nvSpPr>
        <p:spPr>
          <a:xfrm>
            <a:off x="921657" y="190005"/>
            <a:ext cx="3739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secure_getenv</a:t>
            </a:r>
            <a:r>
              <a:rPr kumimoji="1" lang="ja-JP" altLang="en-US" sz="3200"/>
              <a:t>の定義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A39176-6859-3640-8D68-DB1C19A7AD6D}"/>
              </a:ext>
            </a:extLst>
          </p:cNvPr>
          <p:cNvSpPr txBox="1"/>
          <p:nvPr/>
        </p:nvSpPr>
        <p:spPr>
          <a:xfrm>
            <a:off x="795647" y="6377049"/>
            <a:ext cx="67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参考サイト</a:t>
            </a:r>
            <a:r>
              <a:rPr kumimoji="1" lang="en-US" altLang="ja-JP" dirty="0"/>
              <a:t>:http://man7.org/</a:t>
            </a:r>
            <a:r>
              <a:rPr kumimoji="1" lang="en-US" altLang="ja-JP" dirty="0" err="1"/>
              <a:t>linux</a:t>
            </a:r>
            <a:r>
              <a:rPr kumimoji="1" lang="en-US" altLang="ja-JP" dirty="0"/>
              <a:t>/man-pages/man3/getenv.3.html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53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05074A-30BC-3245-B1BE-07B49A20FD17}"/>
              </a:ext>
            </a:extLst>
          </p:cNvPr>
          <p:cNvSpPr txBox="1"/>
          <p:nvPr/>
        </p:nvSpPr>
        <p:spPr>
          <a:xfrm>
            <a:off x="1009403" y="581891"/>
            <a:ext cx="1852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getenv_example.c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75AAE5-28F7-864A-B744-2E37A228B386}"/>
              </a:ext>
            </a:extLst>
          </p:cNvPr>
          <p:cNvSpPr txBox="1"/>
          <p:nvPr/>
        </p:nvSpPr>
        <p:spPr>
          <a:xfrm>
            <a:off x="6968837" y="581891"/>
            <a:ext cx="20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getenv_s_example.c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9E2AE-84E2-2E4E-B204-9F03A1A0E39A}"/>
              </a:ext>
            </a:extLst>
          </p:cNvPr>
          <p:cNvSpPr txBox="1"/>
          <p:nvPr/>
        </p:nvSpPr>
        <p:spPr>
          <a:xfrm>
            <a:off x="641267" y="5166963"/>
            <a:ext cx="8919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プログラム仕組み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コマンドラインから環境変数を受け取って、</a:t>
            </a:r>
            <a:r>
              <a:rPr kumimoji="1" lang="en-US" altLang="ja-JP" dirty="0" err="1"/>
              <a:t>getenv</a:t>
            </a:r>
            <a:r>
              <a:rPr kumimoji="1" lang="ja-JP" altLang="en-US"/>
              <a:t>と</a:t>
            </a:r>
            <a:r>
              <a:rPr kumimoji="1" lang="en-US" altLang="ja-JP" dirty="0" err="1"/>
              <a:t>getenv_s</a:t>
            </a:r>
            <a:r>
              <a:rPr kumimoji="1" lang="ja-JP" altLang="en-US"/>
              <a:t>で値を取得し、表示する。また、</a:t>
            </a:r>
            <a:endParaRPr kumimoji="1" lang="en-US" altLang="ja-JP" dirty="0"/>
          </a:p>
          <a:p>
            <a:r>
              <a:rPr kumimoji="1" lang="ja-JP" altLang="en-US"/>
              <a:t>取得できたアドレスの値を変更して、環境変数の値も変更したかを検証する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0F71D9C-7810-AA41-A609-6143358C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2" y="951223"/>
            <a:ext cx="5057455" cy="384640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0E824DE-752E-0B4D-8C9C-D5F611851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170" y="922352"/>
            <a:ext cx="5076537" cy="40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8FDBA-431D-FB42-8AF8-8D32A66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F2B456-BE4C-8842-98DE-C4FEBFF3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gcc</a:t>
            </a:r>
            <a:r>
              <a:rPr lang="en-US" altLang="ja-JP" dirty="0"/>
              <a:t> -</a:t>
            </a:r>
            <a:r>
              <a:rPr lang="en-US" altLang="ja-JP" dirty="0" err="1"/>
              <a:t>std</a:t>
            </a:r>
            <a:r>
              <a:rPr lang="en-US" altLang="ja-JP" dirty="0"/>
              <a:t>=c99 -o </a:t>
            </a:r>
            <a:r>
              <a:rPr lang="en-US" altLang="ja-JP" dirty="0" err="1"/>
              <a:t>getenv_example</a:t>
            </a:r>
            <a:r>
              <a:rPr lang="en-US" altLang="ja-JP" dirty="0"/>
              <a:t> </a:t>
            </a:r>
            <a:r>
              <a:rPr lang="en-US" altLang="ja-JP" dirty="0" err="1"/>
              <a:t>getenv_example.c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chown</a:t>
            </a:r>
            <a:r>
              <a:rPr lang="en-US" altLang="ja-JP" dirty="0"/>
              <a:t> </a:t>
            </a:r>
            <a:r>
              <a:rPr lang="en-US" altLang="ja-JP" dirty="0" err="1"/>
              <a:t>nobody:nobody</a:t>
            </a:r>
            <a:r>
              <a:rPr lang="en-US" altLang="ja-JP" dirty="0"/>
              <a:t> </a:t>
            </a:r>
            <a:r>
              <a:rPr lang="en-US" altLang="ja-JP" dirty="0" err="1"/>
              <a:t>getenv_example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chmod</a:t>
            </a:r>
            <a:r>
              <a:rPr lang="en-US" altLang="ja-JP" dirty="0"/>
              <a:t> </a:t>
            </a:r>
            <a:r>
              <a:rPr lang="en-US" altLang="ja-JP" dirty="0" err="1"/>
              <a:t>ug+s</a:t>
            </a:r>
            <a:r>
              <a:rPr lang="en-US" altLang="ja-JP" dirty="0"/>
              <a:t> </a:t>
            </a:r>
            <a:r>
              <a:rPr lang="en-US" altLang="ja-JP" dirty="0" err="1"/>
              <a:t>getenv_example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$ export test=</a:t>
            </a:r>
            <a:r>
              <a:rPr lang="en-US" altLang="ja-JP" dirty="0" err="1"/>
              <a:t>abcde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$ ./</a:t>
            </a:r>
            <a:r>
              <a:rPr lang="en-US" altLang="ja-JP" dirty="0" err="1"/>
              <a:t>getenv_example</a:t>
            </a:r>
            <a:r>
              <a:rPr lang="en-US" altLang="ja-JP" dirty="0"/>
              <a:t> test</a:t>
            </a:r>
          </a:p>
          <a:p>
            <a:pPr marL="0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./</a:t>
            </a:r>
            <a:r>
              <a:rPr lang="en-US" altLang="ja-JP" dirty="0" err="1"/>
              <a:t>getenv_example</a:t>
            </a:r>
            <a:r>
              <a:rPr lang="en-US" altLang="ja-JP" dirty="0"/>
              <a:t> USER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04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7F1BA-1B0A-AE4B-ACDF-615FEB5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実行手順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E2EF1-3C47-414D-B8DF-A766E63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$ </a:t>
            </a:r>
            <a:r>
              <a:rPr lang="en-US" altLang="ja-JP" dirty="0" err="1"/>
              <a:t>gcc</a:t>
            </a:r>
            <a:r>
              <a:rPr lang="en-US" altLang="ja-JP" dirty="0"/>
              <a:t> -</a:t>
            </a:r>
            <a:r>
              <a:rPr lang="en-US" altLang="ja-JP" dirty="0" err="1"/>
              <a:t>std</a:t>
            </a:r>
            <a:r>
              <a:rPr lang="en-US" altLang="ja-JP" dirty="0"/>
              <a:t>=c11 -c </a:t>
            </a:r>
            <a:r>
              <a:rPr lang="en-US" altLang="ja-JP" dirty="0" err="1"/>
              <a:t>getenv_s_example.c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$ </a:t>
            </a:r>
            <a:r>
              <a:rPr lang="en-US" altLang="ja-JP" dirty="0" err="1"/>
              <a:t>gcc</a:t>
            </a:r>
            <a:r>
              <a:rPr lang="en-US" altLang="ja-JP" dirty="0"/>
              <a:t> -o </a:t>
            </a:r>
            <a:r>
              <a:rPr lang="en-US" altLang="ja-JP" dirty="0" err="1"/>
              <a:t>getenv_s_example</a:t>
            </a:r>
            <a:r>
              <a:rPr lang="en-US" altLang="ja-JP" dirty="0"/>
              <a:t> </a:t>
            </a:r>
            <a:r>
              <a:rPr lang="en-US" altLang="ja-JP" dirty="0" err="1"/>
              <a:t>getenv_s_example.o</a:t>
            </a:r>
            <a:r>
              <a:rPr lang="en-US" altLang="ja-JP" dirty="0"/>
              <a:t> /</a:t>
            </a:r>
            <a:r>
              <a:rPr lang="en-US" altLang="ja-JP" dirty="0" err="1"/>
              <a:t>usr</a:t>
            </a:r>
            <a:r>
              <a:rPr lang="en-US" altLang="ja-JP" dirty="0"/>
              <a:t>/local/lib/libsafec-3.3.a</a:t>
            </a:r>
          </a:p>
          <a:p>
            <a:pPr marL="0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cp</a:t>
            </a:r>
            <a:r>
              <a:rPr lang="en-US" altLang="ja-JP" dirty="0"/>
              <a:t> </a:t>
            </a:r>
            <a:r>
              <a:rPr lang="en-US" altLang="ja-JP" dirty="0" err="1"/>
              <a:t>getenv_s_example</a:t>
            </a:r>
            <a:r>
              <a:rPr lang="en-US" altLang="ja-JP" dirty="0"/>
              <a:t> getenv_s_example2</a:t>
            </a:r>
          </a:p>
          <a:p>
            <a:pPr marL="0" indent="0">
              <a:buNone/>
            </a:pPr>
            <a:r>
              <a:rPr kumimoji="1"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chown</a:t>
            </a:r>
            <a:r>
              <a:rPr lang="en-US" altLang="ja-JP" dirty="0"/>
              <a:t> </a:t>
            </a:r>
            <a:r>
              <a:rPr lang="en-US" altLang="ja-JP" dirty="0" err="1"/>
              <a:t>nobody:nobody</a:t>
            </a:r>
            <a:r>
              <a:rPr lang="en-US" altLang="ja-JP" dirty="0"/>
              <a:t> </a:t>
            </a:r>
            <a:r>
              <a:rPr lang="en-US" altLang="ja-JP" dirty="0" err="1"/>
              <a:t>getenv_s_example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chmod</a:t>
            </a:r>
            <a:r>
              <a:rPr lang="en-US" altLang="ja-JP" dirty="0"/>
              <a:t> </a:t>
            </a:r>
            <a:r>
              <a:rPr lang="en-US" altLang="ja-JP" dirty="0" err="1"/>
              <a:t>ug+s</a:t>
            </a:r>
            <a:r>
              <a:rPr lang="en-US" altLang="ja-JP" dirty="0"/>
              <a:t> </a:t>
            </a:r>
            <a:r>
              <a:rPr lang="en-US" altLang="ja-JP" dirty="0" err="1"/>
              <a:t>getenv_s_example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$ </a:t>
            </a:r>
            <a:r>
              <a:rPr lang="en-US" altLang="ja-JP" dirty="0"/>
              <a:t>./</a:t>
            </a:r>
            <a:r>
              <a:rPr lang="en-US" altLang="ja-JP" dirty="0" err="1"/>
              <a:t>getenv_s_example</a:t>
            </a:r>
            <a:r>
              <a:rPr lang="en-US" altLang="ja-JP" dirty="0"/>
              <a:t> test</a:t>
            </a:r>
          </a:p>
          <a:p>
            <a:pPr marL="0" indent="0">
              <a:buNone/>
            </a:pPr>
            <a:r>
              <a:rPr kumimoji="1" lang="en-US" altLang="ja-JP" dirty="0"/>
              <a:t>$ </a:t>
            </a:r>
            <a:r>
              <a:rPr kumimoji="1" lang="en-US" altLang="ja-JP" dirty="0" err="1"/>
              <a:t>sudo</a:t>
            </a:r>
            <a:r>
              <a:rPr kumimoji="1" lang="en-US" altLang="ja-JP" dirty="0"/>
              <a:t> </a:t>
            </a:r>
            <a:r>
              <a:rPr lang="en-US" altLang="ja-JP" dirty="0"/>
              <a:t>./</a:t>
            </a:r>
            <a:r>
              <a:rPr lang="en-US" altLang="ja-JP" dirty="0" err="1"/>
              <a:t>getenv_s_example</a:t>
            </a:r>
            <a:r>
              <a:rPr lang="en-US" altLang="ja-JP" dirty="0"/>
              <a:t> USER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08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D3EEC-BFD6-5F44-AE82-C163C7698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800"/>
              <a:t>実機演習</a:t>
            </a:r>
          </a:p>
        </p:txBody>
      </p:sp>
    </p:spTree>
    <p:extLst>
      <p:ext uri="{BB962C8B-B14F-4D97-AF65-F5344CB8AC3E}">
        <p14:creationId xmlns:p14="http://schemas.microsoft.com/office/powerpoint/2010/main" val="333624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B8E1B-FE7B-AB4D-BD56-A7EBFB68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7506"/>
            <a:ext cx="11050588" cy="57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/>
              <a:t>実行結果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dirty="0" err="1"/>
              <a:t>g</a:t>
            </a:r>
            <a:r>
              <a:rPr kumimoji="1" lang="en-US" altLang="ja-JP" dirty="0" err="1"/>
              <a:t>etenv</a:t>
            </a:r>
            <a:r>
              <a:rPr kumimoji="1" lang="en-US" altLang="ja-JP" dirty="0"/>
              <a:t>                                                                         </a:t>
            </a:r>
            <a:r>
              <a:rPr kumimoji="1" lang="en-US" altLang="ja-JP" dirty="0" err="1"/>
              <a:t>getenv_s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sz="360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8961082-6AAE-964D-8879-03BE05C3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75131"/>
            <a:ext cx="4813300" cy="12827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C577247-C882-3B49-9C8D-3A89143C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984" y="1757631"/>
            <a:ext cx="3949700" cy="16002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35E21D0-0847-324B-A788-66F1E36C3DB0}"/>
              </a:ext>
            </a:extLst>
          </p:cNvPr>
          <p:cNvSpPr txBox="1"/>
          <p:nvPr/>
        </p:nvSpPr>
        <p:spPr>
          <a:xfrm>
            <a:off x="1141412" y="3823855"/>
            <a:ext cx="53783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実行ファイルの</a:t>
            </a:r>
            <a:r>
              <a:rPr kumimoji="1" lang="en-US" altLang="ja-JP" dirty="0"/>
              <a:t>SUID</a:t>
            </a:r>
            <a:r>
              <a:rPr kumimoji="1" lang="ja-JP" altLang="en-US"/>
              <a:t>が設定されている場合、</a:t>
            </a:r>
            <a:endParaRPr kumimoji="1" lang="en-US" altLang="ja-JP" dirty="0"/>
          </a:p>
          <a:p>
            <a:r>
              <a:rPr kumimoji="1" lang="ja-JP" altLang="en-US"/>
              <a:t>プロセスの実行ユーザーが実行ファイルの</a:t>
            </a:r>
            <a:endParaRPr kumimoji="1" lang="en-US" altLang="ja-JP" dirty="0"/>
          </a:p>
          <a:p>
            <a:r>
              <a:rPr kumimoji="1" lang="ja-JP" altLang="en-US"/>
              <a:t>オーナーと異なる場合、実行ユーザーの</a:t>
            </a:r>
            <a:endParaRPr kumimoji="1" lang="en-US" altLang="ja-JP" dirty="0"/>
          </a:p>
          <a:p>
            <a:r>
              <a:rPr kumimoji="1" lang="ja-JP" altLang="en-US"/>
              <a:t>環境変数が取得してしまう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２．取得された環境変数のアドレスの値を変更すると、</a:t>
            </a:r>
            <a:endParaRPr kumimoji="1" lang="en-US" altLang="ja-JP" dirty="0"/>
          </a:p>
          <a:p>
            <a:r>
              <a:rPr kumimoji="1" lang="ja-JP" altLang="en-US"/>
              <a:t>環境変数が変更されてしまう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C302F83-AEAF-F142-9EDB-BB77720808DE}"/>
              </a:ext>
            </a:extLst>
          </p:cNvPr>
          <p:cNvSpPr txBox="1"/>
          <p:nvPr/>
        </p:nvSpPr>
        <p:spPr>
          <a:xfrm>
            <a:off x="6946466" y="3619996"/>
            <a:ext cx="53783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/>
              <a:t>実行ファイルの</a:t>
            </a:r>
            <a:r>
              <a:rPr kumimoji="1" lang="en-US" altLang="ja-JP" dirty="0"/>
              <a:t>SUID</a:t>
            </a:r>
            <a:r>
              <a:rPr kumimoji="1" lang="ja-JP" altLang="en-US"/>
              <a:t>が設定されている場合、</a:t>
            </a:r>
            <a:endParaRPr kumimoji="1" lang="en-US" altLang="ja-JP" dirty="0"/>
          </a:p>
          <a:p>
            <a:r>
              <a:rPr kumimoji="1" lang="ja-JP" altLang="en-US"/>
              <a:t>プロセスの実行ユーザーが実行ファイルの</a:t>
            </a:r>
            <a:endParaRPr kumimoji="1" lang="en-US" altLang="ja-JP" dirty="0"/>
          </a:p>
          <a:p>
            <a:r>
              <a:rPr kumimoji="1" lang="ja-JP" altLang="en-US"/>
              <a:t>オーナーと異なる場合、実行ユーザーの</a:t>
            </a:r>
            <a:endParaRPr kumimoji="1" lang="en-US" altLang="ja-JP" dirty="0"/>
          </a:p>
          <a:p>
            <a:r>
              <a:rPr kumimoji="1" lang="ja-JP" altLang="en-US"/>
              <a:t>環境変数が</a:t>
            </a:r>
            <a:r>
              <a:rPr kumimoji="1" lang="ja-JP" altLang="en-US">
                <a:solidFill>
                  <a:srgbClr val="FF0000"/>
                </a:solidFill>
              </a:rPr>
              <a:t>取得できない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kumimoji="1" lang="ja-JP" altLang="en-US"/>
              <a:t>２．取得された環境変数のアドレスの値を変更すると、</a:t>
            </a:r>
            <a:endParaRPr kumimoji="1" lang="en-US" altLang="ja-JP" dirty="0"/>
          </a:p>
          <a:p>
            <a:r>
              <a:rPr kumimoji="1" lang="ja-JP" altLang="en-US"/>
              <a:t>環境変数が</a:t>
            </a:r>
            <a:r>
              <a:rPr kumimoji="1" lang="ja-JP" altLang="en-US">
                <a:solidFill>
                  <a:srgbClr val="FF0000"/>
                </a:solidFill>
              </a:rPr>
              <a:t>変更されない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5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88825-7E74-8E4A-A42B-238AA2F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</a:t>
            </a:r>
            <a:r>
              <a:rPr lang="en-US" altLang="ja-JP" dirty="0"/>
              <a:t>DA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623ED-57DF-CE41-9635-0286DE784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C11</a:t>
            </a:r>
            <a:r>
              <a:rPr lang="ja-JP" altLang="en-US" dirty="0"/>
              <a:t>セキュアライブラリの概要（</a:t>
            </a:r>
            <a:r>
              <a:rPr lang="en-US" altLang="ja-JP" dirty="0"/>
              <a:t>K</a:t>
            </a:r>
            <a:r>
              <a:rPr lang="ja-JP" altLang="en-US" dirty="0"/>
              <a:t>）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利用するライブラリの紹介（</a:t>
            </a:r>
            <a:r>
              <a:rPr lang="en-US" altLang="ja-JP" dirty="0"/>
              <a:t>W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環境構築（</a:t>
            </a:r>
            <a:r>
              <a:rPr kumimoji="1" lang="en-US" altLang="ja-JP" dirty="0"/>
              <a:t>F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ソースコードコンパイルと実行方法（</a:t>
            </a:r>
            <a:r>
              <a:rPr lang="en-US" altLang="ja-JP" dirty="0"/>
              <a:t>F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C99</a:t>
            </a:r>
            <a:r>
              <a:rPr lang="ja-JP" altLang="en-US" dirty="0"/>
              <a:t>と</a:t>
            </a:r>
            <a:r>
              <a:rPr lang="en-US" altLang="ja-JP" dirty="0"/>
              <a:t>C11</a:t>
            </a:r>
            <a:r>
              <a:rPr lang="ja-JP" altLang="en-US" dirty="0"/>
              <a:t>の結果の違いの分析（</a:t>
            </a:r>
            <a:r>
              <a:rPr lang="en-US" altLang="ja-JP" dirty="0"/>
              <a:t>K</a:t>
            </a:r>
            <a:r>
              <a:rPr lang="ja-JP" altLang="en-US" dirty="0" err="1"/>
              <a:t>、</a:t>
            </a:r>
            <a:r>
              <a:rPr lang="en-US" altLang="ja-JP" dirty="0"/>
              <a:t>W</a:t>
            </a:r>
            <a:r>
              <a:rPr lang="ja-JP" altLang="en-US" dirty="0" err="1"/>
              <a:t>、</a:t>
            </a:r>
            <a:r>
              <a:rPr lang="en-US" altLang="ja-JP" dirty="0"/>
              <a:t>F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087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88825-7E74-8E4A-A42B-238AA2F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１、</a:t>
            </a:r>
            <a:r>
              <a:rPr lang="en-US" altLang="ja-JP" dirty="0"/>
              <a:t>C11</a:t>
            </a:r>
            <a:r>
              <a:rPr lang="ja-JP" altLang="en-US" dirty="0"/>
              <a:t>セキュアライブラリの概要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623ED-57DF-CE41-9635-0286DE78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7680"/>
            <a:ext cx="9905999" cy="4481802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C11</a:t>
            </a:r>
            <a:r>
              <a:rPr lang="ja-JP" altLang="en-US" dirty="0"/>
              <a:t>の仕様は</a:t>
            </a:r>
            <a:r>
              <a:rPr lang="en-US" altLang="ja-JP" dirty="0"/>
              <a:t>2011</a:t>
            </a:r>
            <a:r>
              <a:rPr lang="ja-JP" altLang="en-US" dirty="0"/>
              <a:t>年に規格化された。</a:t>
            </a:r>
            <a:endParaRPr lang="en-US" altLang="ja-JP" dirty="0"/>
          </a:p>
          <a:p>
            <a:r>
              <a:rPr lang="en-US" altLang="ja-JP" dirty="0"/>
              <a:t>C11</a:t>
            </a:r>
            <a:r>
              <a:rPr lang="ja-JP" altLang="en-US" dirty="0"/>
              <a:t>の特徴の</a:t>
            </a:r>
            <a:r>
              <a:rPr lang="en-US" altLang="ja-JP" dirty="0"/>
              <a:t>1</a:t>
            </a:r>
            <a:r>
              <a:rPr lang="ja-JP" altLang="en-US" dirty="0"/>
              <a:t>つとして、</a:t>
            </a:r>
            <a:r>
              <a:rPr lang="en-US" altLang="ja-JP" dirty="0"/>
              <a:t>C99</a:t>
            </a:r>
            <a:r>
              <a:rPr lang="ja-JP" altLang="en-US" dirty="0"/>
              <a:t>では不十分だった脆弱（ぜいじゃく）性対応に力が注がれている点が挙げられる。</a:t>
            </a:r>
            <a:endParaRPr lang="en-US" altLang="ja-JP" dirty="0"/>
          </a:p>
          <a:p>
            <a:r>
              <a:rPr lang="en-US" altLang="ja-JP" dirty="0"/>
              <a:t>C99</a:t>
            </a:r>
            <a:r>
              <a:rPr lang="ja-JP" altLang="en-US" dirty="0"/>
              <a:t>でも</a:t>
            </a:r>
            <a:r>
              <a:rPr lang="en-US" altLang="ja-JP" dirty="0" err="1"/>
              <a:t>snprintf</a:t>
            </a:r>
            <a:r>
              <a:rPr lang="ja-JP" altLang="en-US" dirty="0"/>
              <a:t>関数の導入など、バッファーオーバーランへの対策は入っていたが、</a:t>
            </a:r>
            <a:r>
              <a:rPr lang="en-US" altLang="ja-JP" dirty="0"/>
              <a:t>C11</a:t>
            </a:r>
            <a:r>
              <a:rPr lang="ja-JP" altLang="en-US" dirty="0"/>
              <a:t>では</a:t>
            </a:r>
            <a:r>
              <a:rPr lang="en-US" altLang="ja-JP" dirty="0"/>
              <a:t>gets</a:t>
            </a:r>
            <a:r>
              <a:rPr lang="ja-JP" altLang="en-US" dirty="0"/>
              <a:t>関数の削除や、</a:t>
            </a:r>
            <a:r>
              <a:rPr lang="en-US" altLang="ja-JP" dirty="0" err="1"/>
              <a:t>printf</a:t>
            </a:r>
            <a:r>
              <a:rPr lang="ja-JP" altLang="en-US" dirty="0"/>
              <a:t>関数における「</a:t>
            </a:r>
            <a:r>
              <a:rPr lang="en-US" altLang="ja-JP" dirty="0"/>
              <a:t>%n</a:t>
            </a:r>
            <a:r>
              <a:rPr lang="ja-JP" altLang="en-US" dirty="0"/>
              <a:t>」書式の廃止、</a:t>
            </a:r>
            <a:r>
              <a:rPr lang="en-US" altLang="ja-JP" dirty="0" err="1"/>
              <a:t>fopen</a:t>
            </a:r>
            <a:r>
              <a:rPr lang="ja-JP" altLang="en-US" dirty="0"/>
              <a:t>関数への排他モードの追加など、さまざまな脆弱性対応が導入されている。</a:t>
            </a:r>
            <a:endParaRPr lang="en-US" altLang="ja-JP" dirty="0"/>
          </a:p>
          <a:p>
            <a:r>
              <a:rPr lang="en-US" altLang="ja-JP" dirty="0"/>
              <a:t>C11</a:t>
            </a:r>
            <a:r>
              <a:rPr lang="ja-JP" altLang="en-US" dirty="0"/>
              <a:t>はまだ規格化されて間もないため処理系によるサポートはこれから進んでいくだろうが、</a:t>
            </a:r>
            <a:r>
              <a:rPr lang="en-US" altLang="ja-JP" dirty="0"/>
              <a:t>C99</a:t>
            </a:r>
            <a:r>
              <a:rPr lang="ja-JP" altLang="en-US" dirty="0"/>
              <a:t>のときとは異なり言語仕様そのものへの変更よりは、ライブラリの変更が主なので、対応にそれほど時間は要さないものと思われる。</a:t>
            </a:r>
            <a:endParaRPr lang="en-US" altLang="ja-JP" dirty="0"/>
          </a:p>
          <a:p>
            <a:r>
              <a:rPr lang="ja-JP" altLang="en-US" dirty="0"/>
              <a:t>なお、今回紹介する機能の多くは</a:t>
            </a:r>
            <a:r>
              <a:rPr lang="en-US" altLang="ja-JP" dirty="0"/>
              <a:t>C11</a:t>
            </a:r>
            <a:r>
              <a:rPr lang="ja-JP" altLang="en-US" dirty="0"/>
              <a:t>仕様の</a:t>
            </a:r>
            <a:r>
              <a:rPr lang="en-US" altLang="ja-JP" dirty="0"/>
              <a:t>Annex K</a:t>
            </a:r>
            <a:r>
              <a:rPr lang="ja-JP" altLang="en-US" dirty="0"/>
              <a:t>で定められているものであり、これらは実装がオプション扱いとなっているので、まだ実装が進んでいない。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079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9A214-2519-C14C-9E78-BAD45468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２、利用するライブラリの紹介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C8253E-40B2-3249-BF17-945AE22E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rurban</a:t>
            </a:r>
            <a:r>
              <a:rPr lang="en-US" altLang="ja-JP" dirty="0"/>
              <a:t>/</a:t>
            </a:r>
            <a:r>
              <a:rPr lang="en-US" altLang="ja-JP" dirty="0" err="1"/>
              <a:t>safeclib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19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B959B-8E05-954D-9A64-621083CE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32E017-1A13-1B4E-9881-C78CCE82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4400"/>
              <a:t>環境構築</a:t>
            </a:r>
          </a:p>
        </p:txBody>
      </p:sp>
    </p:spTree>
    <p:extLst>
      <p:ext uri="{BB962C8B-B14F-4D97-AF65-F5344CB8AC3E}">
        <p14:creationId xmlns:p14="http://schemas.microsoft.com/office/powerpoint/2010/main" val="185013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A343D-FF89-1F45-944D-ECD5C584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 </a:t>
            </a:r>
            <a:r>
              <a:rPr kumimoji="1" lang="ja-JP" altLang="en-US"/>
              <a:t>環境構築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E7E46F-BFE6-FC47-8E4F-98B1B323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6301"/>
            <a:ext cx="9905999" cy="4572000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準備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sudo</a:t>
            </a:r>
            <a:r>
              <a:rPr lang="en-US" altLang="ja-JP" dirty="0"/>
              <a:t> yum install </a:t>
            </a:r>
            <a:r>
              <a:rPr lang="en-US" altLang="ja-JP" dirty="0" err="1"/>
              <a:t>gcc</a:t>
            </a:r>
            <a:r>
              <a:rPr lang="en-US" altLang="ja-JP" dirty="0"/>
              <a:t> </a:t>
            </a:r>
            <a:r>
              <a:rPr lang="en-US" altLang="ja-JP" dirty="0" err="1"/>
              <a:t>gcc-devel</a:t>
            </a:r>
            <a:r>
              <a:rPr lang="en-US" altLang="ja-JP" dirty="0"/>
              <a:t> git </a:t>
            </a:r>
            <a:r>
              <a:rPr lang="en-US" altLang="ja-JP" dirty="0" err="1"/>
              <a:t>autoconf</a:t>
            </a:r>
            <a:r>
              <a:rPr lang="en-US" altLang="ja-JP" dirty="0"/>
              <a:t> </a:t>
            </a:r>
            <a:r>
              <a:rPr lang="en-US" altLang="ja-JP" dirty="0" err="1"/>
              <a:t>automake</a:t>
            </a:r>
            <a:r>
              <a:rPr lang="en-US" altLang="ja-JP" dirty="0"/>
              <a:t> </a:t>
            </a:r>
            <a:r>
              <a:rPr lang="en-US" altLang="ja-JP" dirty="0" err="1"/>
              <a:t>libtool</a:t>
            </a:r>
            <a:endParaRPr lang="en-US" altLang="ja-JP" dirty="0"/>
          </a:p>
          <a:p>
            <a:r>
              <a:rPr lang="en-US" altLang="ja-JP" dirty="0" err="1"/>
              <a:t>safclib</a:t>
            </a:r>
            <a:r>
              <a:rPr lang="ja-JP" altLang="en-US"/>
              <a:t>インストール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git clone https://</a:t>
            </a:r>
            <a:r>
              <a:rPr lang="en-US" altLang="ja-JP" dirty="0" err="1"/>
              <a:t>github.com</a:t>
            </a:r>
            <a:r>
              <a:rPr lang="en-US" altLang="ja-JP" dirty="0"/>
              <a:t>/</a:t>
            </a:r>
            <a:r>
              <a:rPr lang="en-US" altLang="ja-JP" dirty="0" err="1"/>
              <a:t>rurban</a:t>
            </a:r>
            <a:r>
              <a:rPr lang="en-US" altLang="ja-JP" dirty="0"/>
              <a:t>/</a:t>
            </a:r>
            <a:r>
              <a:rPr lang="en-US" altLang="ja-JP" dirty="0" err="1"/>
              <a:t>safeclib.git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cd </a:t>
            </a:r>
            <a:r>
              <a:rPr lang="en-US" altLang="ja-JP" dirty="0" err="1"/>
              <a:t>safeclib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./build-tools/</a:t>
            </a:r>
            <a:r>
              <a:rPr lang="en-US" altLang="ja-JP" dirty="0" err="1"/>
              <a:t>autogen.sh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 ./configure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 make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sudo</a:t>
            </a:r>
            <a:r>
              <a:rPr lang="en-US" altLang="ja-JP" dirty="0"/>
              <a:t> make install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54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02373-E1B3-684E-A9C0-A2288B32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 </a:t>
            </a:r>
            <a:r>
              <a:rPr kumimoji="1" lang="ja-JP" altLang="en-US"/>
              <a:t>ソースコードの</a:t>
            </a:r>
            <a:r>
              <a:rPr lang="ja-JP" altLang="en-US"/>
              <a:t>コンパイルと実行方法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40044B-04A8-994E-804A-ED31F8C4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20684"/>
          </a:xfrm>
        </p:spPr>
        <p:txBody>
          <a:bodyPr/>
          <a:lstStyle/>
          <a:p>
            <a:r>
              <a:rPr kumimoji="1" lang="ja-JP" altLang="en-US"/>
              <a:t>注意事項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include file</a:t>
            </a:r>
            <a:r>
              <a:rPr lang="ja-JP" altLang="en-US"/>
              <a:t>を指定する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「</a:t>
            </a:r>
            <a:r>
              <a:rPr lang="en-US" altLang="ja-JP" dirty="0"/>
              <a:t>#include “</a:t>
            </a:r>
            <a:r>
              <a:rPr lang="en-US" altLang="ja-JP" dirty="0" err="1"/>
              <a:t>libsafec</a:t>
            </a:r>
            <a:r>
              <a:rPr lang="en-US" altLang="ja-JP" dirty="0"/>
              <a:t>/</a:t>
            </a:r>
            <a:r>
              <a:rPr lang="en-US" altLang="ja-JP" dirty="0" err="1"/>
              <a:t>safe_lib.h</a:t>
            </a:r>
            <a:r>
              <a:rPr lang="en-US" altLang="ja-JP" dirty="0"/>
              <a:t>”</a:t>
            </a:r>
            <a:r>
              <a:rPr lang="ja-JP" altLang="en-US"/>
              <a:t>」</a:t>
            </a:r>
            <a:endParaRPr kumimoji="1" lang="en-US" altLang="ja-JP" dirty="0"/>
          </a:p>
          <a:p>
            <a:r>
              <a:rPr kumimoji="1" lang="ja-JP" altLang="en-US"/>
              <a:t>ソースコード</a:t>
            </a:r>
            <a:r>
              <a:rPr lang="ja-JP" altLang="en-US"/>
              <a:t>が「</a:t>
            </a:r>
            <a:r>
              <a:rPr lang="en-US" altLang="ja-JP" dirty="0" err="1"/>
              <a:t>gets_s_example.c</a:t>
            </a:r>
            <a:r>
              <a:rPr lang="ja-JP" altLang="en-US"/>
              <a:t>」を例として説明します。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gcc</a:t>
            </a:r>
            <a:r>
              <a:rPr lang="en-US" altLang="ja-JP" dirty="0"/>
              <a:t> -</a:t>
            </a:r>
            <a:r>
              <a:rPr lang="en-US" altLang="ja-JP" dirty="0" err="1"/>
              <a:t>std</a:t>
            </a:r>
            <a:r>
              <a:rPr lang="en-US" altLang="ja-JP" dirty="0"/>
              <a:t>=c11 -c </a:t>
            </a:r>
            <a:r>
              <a:rPr lang="en-US" altLang="ja-JP" dirty="0" err="1"/>
              <a:t>gets_s_example.c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dirty="0" err="1"/>
              <a:t>gcc</a:t>
            </a:r>
            <a:r>
              <a:rPr lang="en-US" altLang="ja-JP" dirty="0"/>
              <a:t> -o </a:t>
            </a:r>
            <a:r>
              <a:rPr lang="en-US" altLang="ja-JP" dirty="0" err="1"/>
              <a:t>gets_s_example</a:t>
            </a:r>
            <a:r>
              <a:rPr lang="en-US" altLang="ja-JP" dirty="0"/>
              <a:t> </a:t>
            </a:r>
            <a:r>
              <a:rPr lang="en-US" altLang="ja-JP" dirty="0" err="1"/>
              <a:t>gets_s_example.o</a:t>
            </a:r>
            <a:r>
              <a:rPr lang="en-US" altLang="ja-JP" dirty="0"/>
              <a:t> /</a:t>
            </a:r>
            <a:r>
              <a:rPr lang="en-US" altLang="ja-JP" dirty="0" err="1"/>
              <a:t>usr</a:t>
            </a:r>
            <a:r>
              <a:rPr lang="en-US" altLang="ja-JP" dirty="0"/>
              <a:t>/local/lib/libsafec-3.3.a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94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565D9A-B881-B14C-9F63-A0235D0A2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ja-JP" altLang="en-US"/>
              <a:t>．</a:t>
            </a:r>
            <a:r>
              <a:rPr lang="en-US" altLang="ja-JP" dirty="0"/>
              <a:t> C99</a:t>
            </a:r>
            <a:r>
              <a:rPr lang="ja-JP" altLang="en-US"/>
              <a:t>と</a:t>
            </a:r>
            <a:r>
              <a:rPr lang="en-US" altLang="ja-JP" dirty="0"/>
              <a:t>C11</a:t>
            </a:r>
            <a:r>
              <a:rPr lang="ja-JP" altLang="en-US"/>
              <a:t>の結果の違いの分析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9116C-1A94-2C4A-9998-8B43E387A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三人ごとで一つのファンクションを選んで分析してみました。</a:t>
            </a:r>
          </a:p>
        </p:txBody>
      </p:sp>
    </p:spTree>
    <p:extLst>
      <p:ext uri="{BB962C8B-B14F-4D97-AF65-F5344CB8AC3E}">
        <p14:creationId xmlns:p14="http://schemas.microsoft.com/office/powerpoint/2010/main" val="420899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8750-FFB3-8343-90C7-E5986B19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4800" dirty="0" err="1"/>
              <a:t>g</a:t>
            </a:r>
            <a:r>
              <a:rPr kumimoji="1" lang="en-US" altLang="ja-JP" sz="4800" dirty="0" err="1"/>
              <a:t>etenv</a:t>
            </a:r>
            <a:r>
              <a:rPr kumimoji="1" lang="ja-JP" altLang="en-US" sz="4800"/>
              <a:t>と</a:t>
            </a:r>
            <a:r>
              <a:rPr kumimoji="1" lang="en-US" altLang="ja-JP" sz="4800" dirty="0" err="1"/>
              <a:t>getenv_s</a:t>
            </a:r>
            <a:endParaRPr kumimoji="1" lang="ja-JP" altLang="en-US" sz="480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5E3366-BDDA-7045-BB53-661C5B73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9031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回路</Template>
  <TotalTime>1903</TotalTime>
  <Words>904</Words>
  <Application>Microsoft Office PowerPoint</Application>
  <PresentationFormat>ワイド画面</PresentationFormat>
  <Paragraphs>94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HGSｺﾞｼｯｸE</vt:lpstr>
      <vt:lpstr>HGｺﾞｼｯｸE</vt:lpstr>
      <vt:lpstr>ＭＳ Ｐゴシック</vt:lpstr>
      <vt:lpstr>Arial</vt:lpstr>
      <vt:lpstr>Trebuchet MS</vt:lpstr>
      <vt:lpstr>Tw Cen MT</vt:lpstr>
      <vt:lpstr>回路</vt:lpstr>
      <vt:lpstr>C11セキュアライブラリ グループ２</vt:lpstr>
      <vt:lpstr>AGENDA</vt:lpstr>
      <vt:lpstr>１、C11セキュアライブラリの概要</vt:lpstr>
      <vt:lpstr>２、利用するライブラリの紹介</vt:lpstr>
      <vt:lpstr>PowerPoint プレゼンテーション</vt:lpstr>
      <vt:lpstr>3 環境構築</vt:lpstr>
      <vt:lpstr>4 ソースコードのコンパイルと実行方法</vt:lpstr>
      <vt:lpstr>5． C99とC11の結果の違いの分析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実行手順</vt:lpstr>
      <vt:lpstr>実行手順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グループ２ー発表資料</dc:title>
  <dc:creator>Microsoft Office User</dc:creator>
  <cp:lastModifiedBy>朝考 進士</cp:lastModifiedBy>
  <cp:revision>46</cp:revision>
  <dcterms:created xsi:type="dcterms:W3CDTF">2018-11-07T10:17:34Z</dcterms:created>
  <dcterms:modified xsi:type="dcterms:W3CDTF">2018-11-13T12:23:21Z</dcterms:modified>
</cp:coreProperties>
</file>