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10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7F0A-39D3-438A-AD1C-7EE5789C097A}"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9BF62-16FE-4BFA-B0DB-0254BDA80ECD}" type="slidenum">
              <a:rPr lang="en-IN" smtClean="0"/>
              <a:t>‹#›</a:t>
            </a:fld>
            <a:endParaRPr lang="en-IN"/>
          </a:p>
        </p:txBody>
      </p:sp>
    </p:spTree>
    <p:extLst>
      <p:ext uri="{BB962C8B-B14F-4D97-AF65-F5344CB8AC3E}">
        <p14:creationId xmlns:p14="http://schemas.microsoft.com/office/powerpoint/2010/main" val="249347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C075A2-6D1D-4594-83AC-A222FC101424}" type="datetime1">
              <a:rPr lang="en-IN" smtClean="0"/>
              <a:t>22-03-2025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9661B93A-2136-4D88-BA60-BB64F6334566}"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7137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B7D03-89DA-46AF-9639-D79672057B3F}" type="datetime1">
              <a:rPr lang="en-IN" smtClean="0"/>
              <a:t>22-03-2025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141552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1798-3427-45E1-8B70-F7BBEAC30699}" type="datetime1">
              <a:rPr lang="en-IN" smtClean="0"/>
              <a:t>22-03-2025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422686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3EE8-3260-4BD6-A3FB-45CF35B244AE}" type="datetime1">
              <a:rPr lang="en-IN" smtClean="0"/>
              <a:t>22-03-2025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1B93A-2136-4D88-BA60-BB64F6334566}"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412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8EA8C-7FB8-4934-A027-E806DB309A29}" type="datetime1">
              <a:rPr lang="en-IN" smtClean="0"/>
              <a:t>22-03-2025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330397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FC40A-50CB-44CA-8720-FAA89D05709C}" type="datetime1">
              <a:rPr lang="en-IN" smtClean="0"/>
              <a:t>22-03-2025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1B93A-2136-4D88-BA60-BB64F6334566}"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3238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820F4-4E9C-4FF8-8218-D9D62EA9D117}" type="datetime1">
              <a:rPr lang="en-IN" smtClean="0"/>
              <a:t>22-03-2025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422982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90D7C-C750-4C3E-8783-ADC51A477C6F}" type="datetime1">
              <a:rPr lang="en-IN" smtClean="0"/>
              <a:t>22-03-2025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61B93A-2136-4D88-BA60-BB64F6334566}"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778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A12A6D0-CEDB-4743-B440-D742971D3F20}" type="datetime1">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275796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7E5F9-85B8-4C56-93A7-7997FFA90E4A}" type="datetime1">
              <a:rPr lang="en-IN" smtClean="0"/>
              <a:t>22-03-2025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64606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418B0B-12B3-4FCC-982E-9DAF1FD8ADC8}" type="datetime1">
              <a:rPr lang="en-IN" smtClean="0"/>
              <a:t>22-03-2025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1B93A-2136-4D88-BA60-BB64F6334566}" type="slidenum">
              <a:rPr lang="en-IN" smtClean="0"/>
              <a:t>‹#›</a:t>
            </a:fld>
            <a:endParaRPr lang="en-IN"/>
          </a:p>
        </p:txBody>
      </p:sp>
    </p:spTree>
    <p:extLst>
      <p:ext uri="{BB962C8B-B14F-4D97-AF65-F5344CB8AC3E}">
        <p14:creationId xmlns:p14="http://schemas.microsoft.com/office/powerpoint/2010/main" val="360318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E54B2E5-781D-4187-B8AB-8BB09DE944A0}" type="datetime1">
              <a:rPr lang="en-IN" smtClean="0"/>
              <a:t>22-03-2025</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661B93A-2136-4D88-BA60-BB64F6334566}"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20369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BE2-449C-8C35-079E-80F9F6F1FAC3}"/>
              </a:ext>
            </a:extLst>
          </p:cNvPr>
          <p:cNvSpPr>
            <a:spLocks noGrp="1"/>
          </p:cNvSpPr>
          <p:nvPr>
            <p:ph type="ctrTitle"/>
          </p:nvPr>
        </p:nvSpPr>
        <p:spPr>
          <a:xfrm>
            <a:off x="1443789" y="3689684"/>
            <a:ext cx="6686085" cy="2007873"/>
          </a:xfrm>
        </p:spPr>
        <p:txBody>
          <a:bodyPr>
            <a:normAutofit/>
          </a:bodyPr>
          <a:lstStyle/>
          <a:p>
            <a:r>
              <a:rPr lang="en-US" sz="3200" dirty="0"/>
              <a:t>Hybrid Modeling of RF and FSO Signal Attenuation Under Different Weather Conditions</a:t>
            </a:r>
            <a:endParaRPr lang="en-IN" sz="3200" dirty="0"/>
          </a:p>
        </p:txBody>
      </p:sp>
      <p:sp>
        <p:nvSpPr>
          <p:cNvPr id="3" name="Subtitle 2">
            <a:extLst>
              <a:ext uri="{FF2B5EF4-FFF2-40B4-BE49-F238E27FC236}">
                <a16:creationId xmlns:a16="http://schemas.microsoft.com/office/drawing/2014/main" id="{C606ABDA-0D96-2B8E-8ED2-D653BDA4A62D}"/>
              </a:ext>
            </a:extLst>
          </p:cNvPr>
          <p:cNvSpPr>
            <a:spLocks noGrp="1"/>
          </p:cNvSpPr>
          <p:nvPr>
            <p:ph type="subTitle" idx="1"/>
          </p:nvPr>
        </p:nvSpPr>
        <p:spPr/>
        <p:txBody>
          <a:bodyPr/>
          <a:lstStyle/>
          <a:p>
            <a:r>
              <a:rPr lang="en-US" sz="2400" dirty="0"/>
              <a:t>A Data-Driven Approach to Design Weather Related Signal Forecasting</a:t>
            </a:r>
            <a:endParaRPr lang="en-IN" dirty="0"/>
          </a:p>
        </p:txBody>
      </p:sp>
      <p:sp>
        <p:nvSpPr>
          <p:cNvPr id="4" name="TextBox 3">
            <a:extLst>
              <a:ext uri="{FF2B5EF4-FFF2-40B4-BE49-F238E27FC236}">
                <a16:creationId xmlns:a16="http://schemas.microsoft.com/office/drawing/2014/main" id="{AC93ADF2-CDA4-BE7A-1283-6E2566DA64F5}"/>
              </a:ext>
            </a:extLst>
          </p:cNvPr>
          <p:cNvSpPr txBox="1"/>
          <p:nvPr/>
        </p:nvSpPr>
        <p:spPr>
          <a:xfrm>
            <a:off x="5582653" y="5697557"/>
            <a:ext cx="3160294" cy="830997"/>
          </a:xfrm>
          <a:prstGeom prst="rect">
            <a:avLst/>
          </a:prstGeom>
          <a:noFill/>
        </p:spPr>
        <p:txBody>
          <a:bodyPr wrap="square" rtlCol="0">
            <a:spAutoFit/>
          </a:bodyPr>
          <a:lstStyle/>
          <a:p>
            <a:r>
              <a:rPr lang="en-US" sz="1600" dirty="0"/>
              <a:t>Aditya Venugopalan Nediyirippil </a:t>
            </a:r>
          </a:p>
          <a:p>
            <a:endParaRPr lang="en-US" sz="1600" dirty="0"/>
          </a:p>
          <a:p>
            <a:r>
              <a:rPr lang="en-US" sz="1600" dirty="0"/>
              <a:t>a1899824</a:t>
            </a:r>
            <a:endParaRPr lang="en-IN" sz="1600" dirty="0"/>
          </a:p>
        </p:txBody>
      </p:sp>
      <p:sp>
        <p:nvSpPr>
          <p:cNvPr id="5" name="Slide Number Placeholder 4">
            <a:extLst>
              <a:ext uri="{FF2B5EF4-FFF2-40B4-BE49-F238E27FC236}">
                <a16:creationId xmlns:a16="http://schemas.microsoft.com/office/drawing/2014/main" id="{BE7EE7BF-0F40-B67C-35D8-DD1FB121E260}"/>
              </a:ext>
            </a:extLst>
          </p:cNvPr>
          <p:cNvSpPr>
            <a:spLocks noGrp="1"/>
          </p:cNvSpPr>
          <p:nvPr>
            <p:ph type="sldNum" sz="quarter" idx="12"/>
          </p:nvPr>
        </p:nvSpPr>
        <p:spPr/>
        <p:txBody>
          <a:bodyPr/>
          <a:lstStyle/>
          <a:p>
            <a:fld id="{9661B93A-2136-4D88-BA60-BB64F6334566}" type="slidenum">
              <a:rPr lang="en-IN" smtClean="0"/>
              <a:t>1</a:t>
            </a:fld>
            <a:endParaRPr lang="en-IN"/>
          </a:p>
        </p:txBody>
      </p:sp>
    </p:spTree>
    <p:extLst>
      <p:ext uri="{BB962C8B-B14F-4D97-AF65-F5344CB8AC3E}">
        <p14:creationId xmlns:p14="http://schemas.microsoft.com/office/powerpoint/2010/main" val="162587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8F32-5E2A-9EFD-0FF4-24F70C1B3E41}"/>
              </a:ext>
            </a:extLst>
          </p:cNvPr>
          <p:cNvSpPr>
            <a:spLocks noGrp="1"/>
          </p:cNvSpPr>
          <p:nvPr>
            <p:ph type="title"/>
          </p:nvPr>
        </p:nvSpPr>
        <p:spPr>
          <a:xfrm>
            <a:off x="2611808" y="304800"/>
            <a:ext cx="7958331" cy="1580485"/>
          </a:xfrm>
        </p:spPr>
        <p:txBody>
          <a:bodyPr/>
          <a:lstStyle/>
          <a:p>
            <a:pPr algn="ctr"/>
            <a:r>
              <a:rPr lang="en-US" dirty="0"/>
              <a:t>Data Splitting For Model Training</a:t>
            </a:r>
            <a:endParaRPr lang="en-IN" dirty="0"/>
          </a:p>
        </p:txBody>
      </p:sp>
      <p:sp>
        <p:nvSpPr>
          <p:cNvPr id="3" name="Content Placeholder 2">
            <a:extLst>
              <a:ext uri="{FF2B5EF4-FFF2-40B4-BE49-F238E27FC236}">
                <a16:creationId xmlns:a16="http://schemas.microsoft.com/office/drawing/2014/main" id="{BBF5C508-CA38-7953-F5DE-A9C43287359C}"/>
              </a:ext>
            </a:extLst>
          </p:cNvPr>
          <p:cNvSpPr>
            <a:spLocks noGrp="1"/>
          </p:cNvSpPr>
          <p:nvPr>
            <p:ph idx="1"/>
          </p:nvPr>
        </p:nvSpPr>
        <p:spPr>
          <a:xfrm>
            <a:off x="1122948" y="1556084"/>
            <a:ext cx="9447192" cy="4493861"/>
          </a:xfrm>
        </p:spPr>
        <p:txBody>
          <a:bodyPr>
            <a:normAutofit fontScale="92500" lnSpcReduction="20000"/>
          </a:bodyPr>
          <a:lstStyle/>
          <a:p>
            <a:pPr>
              <a:buNone/>
            </a:pPr>
            <a:r>
              <a:rPr lang="en-US" dirty="0"/>
              <a:t>To build accurate predictive models, we split our dataset into training and testing sets. This ensures our model learns from one part of the data and is evaluated on unseen data for fair performance measurement.</a:t>
            </a:r>
          </a:p>
          <a:p>
            <a:pPr>
              <a:buFont typeface="Arial" panose="020B0604020202020204" pitchFamily="34" charset="0"/>
              <a:buChar char="•"/>
            </a:pPr>
            <a:r>
              <a:rPr lang="en-US" b="1" dirty="0"/>
              <a:t>Train-Test Split</a:t>
            </a:r>
            <a:r>
              <a:rPr lang="en-US" dirty="0"/>
              <a:t>: We divide our dataset into </a:t>
            </a:r>
            <a:r>
              <a:rPr lang="en-US" b="1" dirty="0"/>
              <a:t>80% training</a:t>
            </a:r>
            <a:r>
              <a:rPr lang="en-US" dirty="0"/>
              <a:t> and </a:t>
            </a:r>
            <a:r>
              <a:rPr lang="en-US" b="1" dirty="0"/>
              <a:t>20% testing</a:t>
            </a:r>
            <a:r>
              <a:rPr lang="en-US" dirty="0"/>
              <a:t> to develop and evaluate our models.</a:t>
            </a:r>
          </a:p>
          <a:p>
            <a:pPr>
              <a:buFont typeface="Arial" panose="020B0604020202020204" pitchFamily="34" charset="0"/>
              <a:buChar char="•"/>
            </a:pPr>
            <a:r>
              <a:rPr lang="en-US" b="1" dirty="0"/>
              <a:t>Why Splitting Matters?</a:t>
            </a:r>
            <a:r>
              <a:rPr lang="en-US" dirty="0"/>
              <a:t> </a:t>
            </a:r>
          </a:p>
          <a:p>
            <a:pPr marL="742950" lvl="1" indent="-285750">
              <a:buFont typeface="Arial" panose="020B0604020202020204" pitchFamily="34" charset="0"/>
              <a:buChar char="•"/>
            </a:pPr>
            <a:r>
              <a:rPr lang="en-US" dirty="0"/>
              <a:t>Prevents </a:t>
            </a:r>
            <a:r>
              <a:rPr lang="en-US" b="1" dirty="0"/>
              <a:t>overfitting</a:t>
            </a:r>
            <a:r>
              <a:rPr lang="en-US" dirty="0"/>
              <a:t> (where the model memorizes data instead of learning patterns).</a:t>
            </a:r>
          </a:p>
          <a:p>
            <a:pPr marL="742950" lvl="1" indent="-285750">
              <a:buFont typeface="Arial" panose="020B0604020202020204" pitchFamily="34" charset="0"/>
              <a:buChar char="•"/>
            </a:pPr>
            <a:r>
              <a:rPr lang="en-US" dirty="0"/>
              <a:t>Ensures </a:t>
            </a:r>
            <a:r>
              <a:rPr lang="en-US" b="1" dirty="0"/>
              <a:t>fair evaluation</a:t>
            </a:r>
            <a:r>
              <a:rPr lang="en-US" dirty="0"/>
              <a:t> of model performance.</a:t>
            </a:r>
          </a:p>
          <a:p>
            <a:pPr marL="742950" lvl="1" indent="-285750">
              <a:buFont typeface="Arial" panose="020B0604020202020204" pitchFamily="34" charset="0"/>
              <a:buChar char="•"/>
            </a:pPr>
            <a:r>
              <a:rPr lang="en-US" dirty="0"/>
              <a:t>Helps check if our dataset is balanced across different weather conditions.</a:t>
            </a:r>
          </a:p>
          <a:p>
            <a:pPr>
              <a:buNone/>
            </a:pPr>
            <a:r>
              <a:rPr lang="en-US" dirty="0"/>
              <a:t> </a:t>
            </a:r>
            <a:r>
              <a:rPr lang="en-US" b="1" dirty="0"/>
              <a:t>Training Set</a:t>
            </a:r>
            <a:r>
              <a:rPr lang="en-US" dirty="0"/>
              <a:t>: Used to fit the model.  </a:t>
            </a:r>
            <a:r>
              <a:rPr lang="en-US" b="1" dirty="0"/>
              <a:t>Testing Set</a:t>
            </a:r>
            <a:r>
              <a:rPr lang="en-US" dirty="0"/>
              <a:t>: Used to check model accuracy.</a:t>
            </a:r>
          </a:p>
          <a:p>
            <a:r>
              <a:rPr lang="en-US" dirty="0"/>
              <a:t>Next, we will discuss how </a:t>
            </a:r>
            <a:r>
              <a:rPr lang="en-US" b="1" dirty="0"/>
              <a:t>General Models</a:t>
            </a:r>
            <a:r>
              <a:rPr lang="en-US" dirty="0"/>
              <a:t> and </a:t>
            </a:r>
            <a:r>
              <a:rPr lang="en-US" b="1" dirty="0"/>
              <a:t>Per-SYNOP Models</a:t>
            </a:r>
            <a:r>
              <a:rPr lang="en-US" dirty="0"/>
              <a:t> were built.</a:t>
            </a:r>
          </a:p>
          <a:p>
            <a:endParaRPr lang="en-IN" dirty="0"/>
          </a:p>
        </p:txBody>
      </p:sp>
      <p:sp>
        <p:nvSpPr>
          <p:cNvPr id="4" name="Slide Number Placeholder 3">
            <a:extLst>
              <a:ext uri="{FF2B5EF4-FFF2-40B4-BE49-F238E27FC236}">
                <a16:creationId xmlns:a16="http://schemas.microsoft.com/office/drawing/2014/main" id="{8AE20BA8-9561-E65B-3025-917ED15A92E9}"/>
              </a:ext>
            </a:extLst>
          </p:cNvPr>
          <p:cNvSpPr>
            <a:spLocks noGrp="1"/>
          </p:cNvSpPr>
          <p:nvPr>
            <p:ph type="sldNum" sz="quarter" idx="12"/>
          </p:nvPr>
        </p:nvSpPr>
        <p:spPr/>
        <p:txBody>
          <a:bodyPr/>
          <a:lstStyle/>
          <a:p>
            <a:fld id="{9661B93A-2136-4D88-BA60-BB64F6334566}" type="slidenum">
              <a:rPr lang="en-IN" smtClean="0"/>
              <a:t>10</a:t>
            </a:fld>
            <a:endParaRPr lang="en-IN"/>
          </a:p>
        </p:txBody>
      </p:sp>
    </p:spTree>
    <p:extLst>
      <p:ext uri="{BB962C8B-B14F-4D97-AF65-F5344CB8AC3E}">
        <p14:creationId xmlns:p14="http://schemas.microsoft.com/office/powerpoint/2010/main" val="373794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318-91C8-3AC2-26C2-0034ED95D884}"/>
              </a:ext>
            </a:extLst>
          </p:cNvPr>
          <p:cNvSpPr>
            <a:spLocks noGrp="1"/>
          </p:cNvSpPr>
          <p:nvPr>
            <p:ph type="title"/>
          </p:nvPr>
        </p:nvSpPr>
        <p:spPr/>
        <p:txBody>
          <a:bodyPr/>
          <a:lstStyle/>
          <a:p>
            <a:r>
              <a:rPr lang="en-US" dirty="0"/>
              <a:t>Building General Models RFL and FSO</a:t>
            </a:r>
            <a:endParaRPr lang="en-IN" dirty="0"/>
          </a:p>
        </p:txBody>
      </p:sp>
      <p:pic>
        <p:nvPicPr>
          <p:cNvPr id="6" name="Content Placeholder 5">
            <a:extLst>
              <a:ext uri="{FF2B5EF4-FFF2-40B4-BE49-F238E27FC236}">
                <a16:creationId xmlns:a16="http://schemas.microsoft.com/office/drawing/2014/main" id="{2E3F7F33-DA8C-AF38-28E0-6ECA98812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363" y="1511799"/>
            <a:ext cx="3667637" cy="1228896"/>
          </a:xfrm>
        </p:spPr>
      </p:pic>
      <p:sp>
        <p:nvSpPr>
          <p:cNvPr id="7" name="TextBox 6">
            <a:extLst>
              <a:ext uri="{FF2B5EF4-FFF2-40B4-BE49-F238E27FC236}">
                <a16:creationId xmlns:a16="http://schemas.microsoft.com/office/drawing/2014/main" id="{A1A34B53-248E-A81B-2081-E09FFCC2AE80}"/>
              </a:ext>
            </a:extLst>
          </p:cNvPr>
          <p:cNvSpPr txBox="1"/>
          <p:nvPr/>
        </p:nvSpPr>
        <p:spPr>
          <a:xfrm>
            <a:off x="1251284" y="3429000"/>
            <a:ext cx="9978190" cy="2585323"/>
          </a:xfrm>
          <a:prstGeom prst="rect">
            <a:avLst/>
          </a:prstGeom>
          <a:noFill/>
        </p:spPr>
        <p:txBody>
          <a:bodyPr wrap="square" rtlCol="0">
            <a:spAutoFit/>
          </a:bodyPr>
          <a:lstStyle/>
          <a:p>
            <a:pPr marL="285750" indent="-285750" algn="r">
              <a:buFont typeface="Arial" panose="020B0604020202020204" pitchFamily="34" charset="0"/>
              <a:buChar char="•"/>
            </a:pPr>
            <a:r>
              <a:rPr lang="en-US" dirty="0"/>
              <a:t>We removed the target variables (FSO_Att , RFL_Att) and used all environmental features</a:t>
            </a:r>
          </a:p>
          <a:p>
            <a:pPr marL="285750" indent="-285750" algn="r">
              <a:buFont typeface="Arial" panose="020B0604020202020204" pitchFamily="34" charset="0"/>
              <a:buChar char="•"/>
            </a:pPr>
            <a:r>
              <a:rPr lang="en-US" dirty="0"/>
              <a:t>Data was split into 80% training and 20 % testing to evaluate model performance</a:t>
            </a:r>
          </a:p>
          <a:p>
            <a:pPr marL="285750" indent="-285750" algn="r">
              <a:buFont typeface="Arial" panose="020B0604020202020204" pitchFamily="34" charset="0"/>
              <a:buChar char="•"/>
            </a:pPr>
            <a:r>
              <a:rPr lang="en-US" dirty="0"/>
              <a:t>We used </a:t>
            </a:r>
            <a:r>
              <a:rPr lang="en-US" b="1" dirty="0"/>
              <a:t>Random Forest Regressors</a:t>
            </a:r>
            <a:r>
              <a:rPr lang="en-US" dirty="0"/>
              <a:t> with </a:t>
            </a:r>
            <a:r>
              <a:rPr lang="en-US" b="1" dirty="0"/>
              <a:t>100 estimators</a:t>
            </a:r>
            <a:r>
              <a:rPr lang="en-US" dirty="0"/>
              <a:t> and enabled </a:t>
            </a:r>
            <a:r>
              <a:rPr lang="en-US" b="1" dirty="0"/>
              <a:t>Out-of-Bag (OOB) score</a:t>
            </a:r>
            <a:r>
              <a:rPr lang="en-US" dirty="0"/>
              <a:t>.</a:t>
            </a:r>
          </a:p>
          <a:p>
            <a:pPr algn="r">
              <a:buFont typeface="Arial" panose="020B0604020202020204" pitchFamily="34" charset="0"/>
              <a:buChar char="•"/>
            </a:pPr>
            <a:r>
              <a:rPr lang="en-US" b="1" dirty="0"/>
              <a:t>Performance Evaluation:</a:t>
            </a:r>
            <a:r>
              <a:rPr lang="en-US" dirty="0"/>
              <a:t> We measured: </a:t>
            </a:r>
            <a:r>
              <a:rPr lang="en-US" b="1" dirty="0"/>
              <a:t>RMSE (Root Mean Squared Error)</a:t>
            </a:r>
            <a:r>
              <a:rPr lang="en-US" dirty="0"/>
              <a:t> – Lower values indicate better accuracy.</a:t>
            </a:r>
          </a:p>
          <a:p>
            <a:pPr algn="r">
              <a:buFont typeface="Arial" panose="020B0604020202020204" pitchFamily="34" charset="0"/>
              <a:buChar char="•"/>
            </a:pPr>
            <a:r>
              <a:rPr lang="en-US" b="1" dirty="0"/>
              <a:t>R² Score</a:t>
            </a:r>
            <a:r>
              <a:rPr lang="en-US" dirty="0"/>
              <a:t> – Closer to 1 indicates better model fit.</a:t>
            </a:r>
          </a:p>
          <a:p>
            <a:pPr algn="r">
              <a:buFont typeface="Arial" panose="020B0604020202020204" pitchFamily="34" charset="0"/>
              <a:buChar char="•"/>
            </a:pPr>
            <a:r>
              <a:rPr lang="en-US" b="1" dirty="0"/>
              <a:t>OOB Score</a:t>
            </a:r>
            <a:r>
              <a:rPr lang="en-US" dirty="0"/>
              <a:t> – Measures model’s ability to generalize.</a:t>
            </a:r>
          </a:p>
          <a:p>
            <a:pPr marL="285750" indent="-285750" algn="ctr">
              <a:buFont typeface="Arial" panose="020B0604020202020204" pitchFamily="34" charset="0"/>
              <a:buChar char="•"/>
            </a:pPr>
            <a:endParaRPr lang="en-IN" dirty="0"/>
          </a:p>
        </p:txBody>
      </p:sp>
      <p:sp>
        <p:nvSpPr>
          <p:cNvPr id="11" name="Slide Number Placeholder 10">
            <a:extLst>
              <a:ext uri="{FF2B5EF4-FFF2-40B4-BE49-F238E27FC236}">
                <a16:creationId xmlns:a16="http://schemas.microsoft.com/office/drawing/2014/main" id="{7A5CF740-5E89-9312-F948-164D84A4AC82}"/>
              </a:ext>
            </a:extLst>
          </p:cNvPr>
          <p:cNvSpPr>
            <a:spLocks noGrp="1"/>
          </p:cNvSpPr>
          <p:nvPr>
            <p:ph type="sldNum" sz="quarter" idx="12"/>
          </p:nvPr>
        </p:nvSpPr>
        <p:spPr/>
        <p:txBody>
          <a:bodyPr/>
          <a:lstStyle/>
          <a:p>
            <a:fld id="{9661B93A-2136-4D88-BA60-BB64F6334566}" type="slidenum">
              <a:rPr lang="en-IN" smtClean="0"/>
              <a:t>11</a:t>
            </a:fld>
            <a:endParaRPr lang="en-IN"/>
          </a:p>
        </p:txBody>
      </p:sp>
    </p:spTree>
    <p:extLst>
      <p:ext uri="{BB962C8B-B14F-4D97-AF65-F5344CB8AC3E}">
        <p14:creationId xmlns:p14="http://schemas.microsoft.com/office/powerpoint/2010/main" val="53635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39C1-6831-9C29-48FA-CA34C782AF03}"/>
              </a:ext>
            </a:extLst>
          </p:cNvPr>
          <p:cNvSpPr>
            <a:spLocks noGrp="1"/>
          </p:cNvSpPr>
          <p:nvPr>
            <p:ph type="title"/>
          </p:nvPr>
        </p:nvSpPr>
        <p:spPr/>
        <p:txBody>
          <a:bodyPr/>
          <a:lstStyle/>
          <a:p>
            <a:pPr algn="ctr"/>
            <a:r>
              <a:rPr lang="en-US" dirty="0"/>
              <a:t>General Model Comparison</a:t>
            </a:r>
            <a:endParaRPr lang="en-IN" dirty="0"/>
          </a:p>
        </p:txBody>
      </p:sp>
      <p:pic>
        <p:nvPicPr>
          <p:cNvPr id="5" name="Content Placeholder 4">
            <a:extLst>
              <a:ext uri="{FF2B5EF4-FFF2-40B4-BE49-F238E27FC236}">
                <a16:creationId xmlns:a16="http://schemas.microsoft.com/office/drawing/2014/main" id="{772062A9-2355-CCC6-BC9C-CAE83B37DE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063" y="1885285"/>
            <a:ext cx="4703390" cy="3677163"/>
          </a:xfrm>
        </p:spPr>
      </p:pic>
      <p:sp>
        <p:nvSpPr>
          <p:cNvPr id="6" name="TextBox 5">
            <a:extLst>
              <a:ext uri="{FF2B5EF4-FFF2-40B4-BE49-F238E27FC236}">
                <a16:creationId xmlns:a16="http://schemas.microsoft.com/office/drawing/2014/main" id="{53100D24-22A1-E840-37BD-CBDA2537A3E7}"/>
              </a:ext>
            </a:extLst>
          </p:cNvPr>
          <p:cNvSpPr txBox="1"/>
          <p:nvPr/>
        </p:nvSpPr>
        <p:spPr>
          <a:xfrm>
            <a:off x="6448926" y="1885285"/>
            <a:ext cx="4559011" cy="3693319"/>
          </a:xfrm>
          <a:prstGeom prst="rect">
            <a:avLst/>
          </a:prstGeom>
          <a:noFill/>
        </p:spPr>
        <p:txBody>
          <a:bodyPr wrap="square" rtlCol="0">
            <a:spAutoFit/>
          </a:bodyPr>
          <a:lstStyle/>
          <a:p>
            <a:pPr>
              <a:buFont typeface="Arial" panose="020B0604020202020204" pitchFamily="34" charset="0"/>
              <a:buChar char="•"/>
            </a:pPr>
            <a:r>
              <a:rPr lang="en-US" b="1" dirty="0"/>
              <a:t>FSO vs RF:</a:t>
            </a:r>
            <a:r>
              <a:rPr lang="en-US" dirty="0"/>
              <a:t> </a:t>
            </a:r>
            <a:r>
              <a:rPr lang="en-US" b="1" dirty="0"/>
              <a:t>FSO Model has higher RMSE</a:t>
            </a:r>
            <a:r>
              <a:rPr lang="en-US" dirty="0"/>
              <a:t>, meaning it struggles more to predict attenuation accurately.</a:t>
            </a:r>
          </a:p>
          <a:p>
            <a:pPr>
              <a:buFont typeface="Arial" panose="020B0604020202020204" pitchFamily="34" charset="0"/>
              <a:buChar char="•"/>
            </a:pPr>
            <a:r>
              <a:rPr lang="en-US" b="1" dirty="0"/>
              <a:t>RF Model has a lower RMSE</a:t>
            </a:r>
            <a:r>
              <a:rPr lang="en-US" dirty="0"/>
              <a:t>, making it more precise.</a:t>
            </a:r>
          </a:p>
          <a:p>
            <a:pPr marL="285750" indent="-285750">
              <a:buFont typeface="Arial" panose="020B0604020202020204" pitchFamily="34" charset="0"/>
              <a:buChar char="•"/>
            </a:pPr>
            <a:r>
              <a:rPr lang="en-IN" dirty="0"/>
              <a:t>R2 Scores are high for both models , which means they explain most of the variance of the signal attenuation</a:t>
            </a:r>
          </a:p>
          <a:p>
            <a:pPr>
              <a:buFont typeface="Arial" panose="020B0604020202020204" pitchFamily="34" charset="0"/>
              <a:buChar char="•"/>
            </a:pPr>
            <a:r>
              <a:rPr lang="en-US" b="1" dirty="0"/>
              <a:t>Overall:</a:t>
            </a:r>
            <a:r>
              <a:rPr lang="en-US" dirty="0"/>
              <a:t> RF performs slightly better than FSO.</a:t>
            </a:r>
          </a:p>
          <a:p>
            <a:pPr>
              <a:buFont typeface="Arial" panose="020B0604020202020204" pitchFamily="34" charset="0"/>
              <a:buChar char="•"/>
            </a:pPr>
            <a:r>
              <a:rPr lang="en-US" dirty="0"/>
              <a:t>FSO predictions have more uncertainty, likely due to high weather impact</a:t>
            </a:r>
          </a:p>
          <a:p>
            <a:endParaRPr lang="en-IN" dirty="0"/>
          </a:p>
        </p:txBody>
      </p:sp>
      <p:sp>
        <p:nvSpPr>
          <p:cNvPr id="11" name="Slide Number Placeholder 10">
            <a:extLst>
              <a:ext uri="{FF2B5EF4-FFF2-40B4-BE49-F238E27FC236}">
                <a16:creationId xmlns:a16="http://schemas.microsoft.com/office/drawing/2014/main" id="{012D5107-BE1B-33F8-B8B0-D30B2D80E650}"/>
              </a:ext>
            </a:extLst>
          </p:cNvPr>
          <p:cNvSpPr>
            <a:spLocks noGrp="1"/>
          </p:cNvSpPr>
          <p:nvPr>
            <p:ph type="sldNum" sz="quarter" idx="12"/>
          </p:nvPr>
        </p:nvSpPr>
        <p:spPr/>
        <p:txBody>
          <a:bodyPr/>
          <a:lstStyle/>
          <a:p>
            <a:fld id="{9661B93A-2136-4D88-BA60-BB64F6334566}" type="slidenum">
              <a:rPr lang="en-IN" smtClean="0"/>
              <a:t>12</a:t>
            </a:fld>
            <a:endParaRPr lang="en-IN"/>
          </a:p>
        </p:txBody>
      </p:sp>
    </p:spTree>
    <p:extLst>
      <p:ext uri="{BB962C8B-B14F-4D97-AF65-F5344CB8AC3E}">
        <p14:creationId xmlns:p14="http://schemas.microsoft.com/office/powerpoint/2010/main" val="207815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2A2F-D5D6-3CC2-6464-C54AE60A71E9}"/>
              </a:ext>
            </a:extLst>
          </p:cNvPr>
          <p:cNvSpPr>
            <a:spLocks noGrp="1"/>
          </p:cNvSpPr>
          <p:nvPr>
            <p:ph type="title"/>
          </p:nvPr>
        </p:nvSpPr>
        <p:spPr/>
        <p:txBody>
          <a:bodyPr/>
          <a:lstStyle/>
          <a:p>
            <a:r>
              <a:rPr lang="en-US" dirty="0"/>
              <a:t>Down Sampling The Dataset</a:t>
            </a:r>
            <a:endParaRPr lang="en-IN" dirty="0"/>
          </a:p>
        </p:txBody>
      </p:sp>
      <p:sp>
        <p:nvSpPr>
          <p:cNvPr id="3" name="Text Placeholder 2">
            <a:extLst>
              <a:ext uri="{FF2B5EF4-FFF2-40B4-BE49-F238E27FC236}">
                <a16:creationId xmlns:a16="http://schemas.microsoft.com/office/drawing/2014/main" id="{0035AEF8-DBBC-0931-5092-4AC02A1FA292}"/>
              </a:ext>
            </a:extLst>
          </p:cNvPr>
          <p:cNvSpPr>
            <a:spLocks noGrp="1"/>
          </p:cNvSpPr>
          <p:nvPr>
            <p:ph type="body" idx="1"/>
          </p:nvPr>
        </p:nvSpPr>
        <p:spPr/>
        <p:txBody>
          <a:bodyPr/>
          <a:lstStyle/>
          <a:p>
            <a:r>
              <a:rPr lang="en-US" dirty="0"/>
              <a:t>Before</a:t>
            </a:r>
            <a:endParaRPr lang="en-IN" dirty="0"/>
          </a:p>
        </p:txBody>
      </p:sp>
      <p:pic>
        <p:nvPicPr>
          <p:cNvPr id="8" name="Content Placeholder 7">
            <a:extLst>
              <a:ext uri="{FF2B5EF4-FFF2-40B4-BE49-F238E27FC236}">
                <a16:creationId xmlns:a16="http://schemas.microsoft.com/office/drawing/2014/main" id="{DA3142E9-0879-A473-7FB0-241F4406BF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4608" y="3664007"/>
            <a:ext cx="3892550" cy="1223209"/>
          </a:xfrm>
        </p:spPr>
      </p:pic>
      <p:sp>
        <p:nvSpPr>
          <p:cNvPr id="5" name="Text Placeholder 4">
            <a:extLst>
              <a:ext uri="{FF2B5EF4-FFF2-40B4-BE49-F238E27FC236}">
                <a16:creationId xmlns:a16="http://schemas.microsoft.com/office/drawing/2014/main" id="{ED7BEF97-7C46-2402-B596-85D3ABF064D6}"/>
              </a:ext>
            </a:extLst>
          </p:cNvPr>
          <p:cNvSpPr>
            <a:spLocks noGrp="1"/>
          </p:cNvSpPr>
          <p:nvPr>
            <p:ph type="body" sz="quarter" idx="3"/>
          </p:nvPr>
        </p:nvSpPr>
        <p:spPr/>
        <p:txBody>
          <a:bodyPr/>
          <a:lstStyle/>
          <a:p>
            <a:r>
              <a:rPr lang="en-US" dirty="0"/>
              <a:t>After</a:t>
            </a:r>
            <a:endParaRPr lang="en-IN" dirty="0"/>
          </a:p>
        </p:txBody>
      </p:sp>
      <p:pic>
        <p:nvPicPr>
          <p:cNvPr id="10" name="Content Placeholder 9">
            <a:extLst>
              <a:ext uri="{FF2B5EF4-FFF2-40B4-BE49-F238E27FC236}">
                <a16:creationId xmlns:a16="http://schemas.microsoft.com/office/drawing/2014/main" id="{A7C43BD2-B56D-20D1-4C89-EC78B88BD5B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480942"/>
            <a:ext cx="3900487" cy="1446098"/>
          </a:xfrm>
        </p:spPr>
      </p:pic>
      <p:sp>
        <p:nvSpPr>
          <p:cNvPr id="13" name="Slide Number Placeholder 12">
            <a:extLst>
              <a:ext uri="{FF2B5EF4-FFF2-40B4-BE49-F238E27FC236}">
                <a16:creationId xmlns:a16="http://schemas.microsoft.com/office/drawing/2014/main" id="{0776E0CB-C8B3-1DDF-2628-4F8D55C9BE81}"/>
              </a:ext>
            </a:extLst>
          </p:cNvPr>
          <p:cNvSpPr>
            <a:spLocks noGrp="1"/>
          </p:cNvSpPr>
          <p:nvPr>
            <p:ph type="sldNum" sz="quarter" idx="12"/>
          </p:nvPr>
        </p:nvSpPr>
        <p:spPr/>
        <p:txBody>
          <a:bodyPr/>
          <a:lstStyle/>
          <a:p>
            <a:fld id="{9661B93A-2136-4D88-BA60-BB64F6334566}" type="slidenum">
              <a:rPr lang="en-IN" smtClean="0"/>
              <a:t>13</a:t>
            </a:fld>
            <a:endParaRPr lang="en-IN"/>
          </a:p>
        </p:txBody>
      </p:sp>
    </p:spTree>
    <p:extLst>
      <p:ext uri="{BB962C8B-B14F-4D97-AF65-F5344CB8AC3E}">
        <p14:creationId xmlns:p14="http://schemas.microsoft.com/office/powerpoint/2010/main" val="182130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0619-CC18-92BD-093B-826955D3368C}"/>
              </a:ext>
            </a:extLst>
          </p:cNvPr>
          <p:cNvSpPr>
            <a:spLocks noGrp="1"/>
          </p:cNvSpPr>
          <p:nvPr>
            <p:ph type="title"/>
          </p:nvPr>
        </p:nvSpPr>
        <p:spPr/>
        <p:txBody>
          <a:bodyPr/>
          <a:lstStyle/>
          <a:p>
            <a:pPr algn="ctr"/>
            <a:r>
              <a:rPr lang="en-US" dirty="0"/>
              <a:t>Feature selection</a:t>
            </a:r>
            <a:endParaRPr lang="en-IN" dirty="0"/>
          </a:p>
        </p:txBody>
      </p:sp>
      <p:sp>
        <p:nvSpPr>
          <p:cNvPr id="9" name="TextBox 8">
            <a:extLst>
              <a:ext uri="{FF2B5EF4-FFF2-40B4-BE49-F238E27FC236}">
                <a16:creationId xmlns:a16="http://schemas.microsoft.com/office/drawing/2014/main" id="{76592916-C957-1B25-3CF3-31C5F12124EE}"/>
              </a:ext>
            </a:extLst>
          </p:cNvPr>
          <p:cNvSpPr txBox="1"/>
          <p:nvPr/>
        </p:nvSpPr>
        <p:spPr>
          <a:xfrm>
            <a:off x="2133600" y="5406189"/>
            <a:ext cx="7732295" cy="1754326"/>
          </a:xfrm>
          <a:prstGeom prst="rect">
            <a:avLst/>
          </a:prstGeom>
          <a:noFill/>
        </p:spPr>
        <p:txBody>
          <a:bodyPr wrap="square" rtlCol="0">
            <a:spAutoFit/>
          </a:bodyPr>
          <a:lstStyle/>
          <a:p>
            <a:r>
              <a:rPr lang="en-US" dirty="0"/>
              <a:t>We </a:t>
            </a:r>
            <a:r>
              <a:rPr lang="en-US" b="1" dirty="0"/>
              <a:t>removed less important features</a:t>
            </a:r>
            <a:r>
              <a:rPr lang="en-US" dirty="0"/>
              <a:t> using </a:t>
            </a:r>
            <a:r>
              <a:rPr lang="en-US" b="1" dirty="0"/>
              <a:t>Backward Feature Elimination (BFE)</a:t>
            </a:r>
            <a:r>
              <a:rPr lang="en-US" dirty="0"/>
              <a:t>. Each step, the </a:t>
            </a:r>
            <a:r>
              <a:rPr lang="en-US" b="1" dirty="0"/>
              <a:t>least important feature</a:t>
            </a:r>
            <a:r>
              <a:rPr lang="en-US" dirty="0"/>
              <a:t> (based on feature importance) was removed.</a:t>
            </a:r>
          </a:p>
          <a:p>
            <a:r>
              <a:rPr lang="en-US" b="1" dirty="0"/>
              <a:t>Final selection</a:t>
            </a:r>
            <a:r>
              <a:rPr lang="en-US" dirty="0"/>
              <a:t> ensures models are simpler </a:t>
            </a:r>
            <a:r>
              <a:rPr lang="en-US" b="1" dirty="0"/>
              <a:t>without sacrificing accuracy</a:t>
            </a:r>
            <a:r>
              <a:rPr lang="en-US" dirty="0"/>
              <a:t>.</a:t>
            </a:r>
          </a:p>
          <a:p>
            <a:endParaRPr lang="en-IN" dirty="0"/>
          </a:p>
        </p:txBody>
      </p:sp>
      <p:pic>
        <p:nvPicPr>
          <p:cNvPr id="13" name="Content Placeholder 12">
            <a:extLst>
              <a:ext uri="{FF2B5EF4-FFF2-40B4-BE49-F238E27FC236}">
                <a16:creationId xmlns:a16="http://schemas.microsoft.com/office/drawing/2014/main" id="{F9DE5BB1-28D3-DCDF-70F9-E5C9F716071D}"/>
              </a:ext>
            </a:extLst>
          </p:cNvPr>
          <p:cNvPicPr>
            <a:picLocks noGrp="1" noChangeAspect="1"/>
          </p:cNvPicPr>
          <p:nvPr>
            <p:ph sz="half" idx="1"/>
          </p:nvPr>
        </p:nvPicPr>
        <p:blipFill>
          <a:blip r:embed="rId2"/>
          <a:stretch>
            <a:fillRect/>
          </a:stretch>
        </p:blipFill>
        <p:spPr>
          <a:xfrm>
            <a:off x="1631143" y="2158854"/>
            <a:ext cx="3894945" cy="2942536"/>
          </a:xfrm>
        </p:spPr>
      </p:pic>
      <p:pic>
        <p:nvPicPr>
          <p:cNvPr id="17" name="Content Placeholder 16">
            <a:extLst>
              <a:ext uri="{FF2B5EF4-FFF2-40B4-BE49-F238E27FC236}">
                <a16:creationId xmlns:a16="http://schemas.microsoft.com/office/drawing/2014/main" id="{D7A87D68-8A50-2850-4A96-F77CBD9CD685}"/>
              </a:ext>
            </a:extLst>
          </p:cNvPr>
          <p:cNvPicPr>
            <a:picLocks noGrp="1" noChangeAspect="1"/>
          </p:cNvPicPr>
          <p:nvPr>
            <p:ph sz="half" idx="2"/>
          </p:nvPr>
        </p:nvPicPr>
        <p:blipFill>
          <a:blip r:embed="rId3"/>
          <a:stretch>
            <a:fillRect/>
          </a:stretch>
        </p:blipFill>
        <p:spPr>
          <a:xfrm>
            <a:off x="6486905" y="2158854"/>
            <a:ext cx="4074734" cy="2942536"/>
          </a:xfrm>
        </p:spPr>
      </p:pic>
      <p:sp>
        <p:nvSpPr>
          <p:cNvPr id="18" name="Slide Number Placeholder 17">
            <a:extLst>
              <a:ext uri="{FF2B5EF4-FFF2-40B4-BE49-F238E27FC236}">
                <a16:creationId xmlns:a16="http://schemas.microsoft.com/office/drawing/2014/main" id="{3CFBE0F9-5362-56FE-5A24-2262A4F4D5AD}"/>
              </a:ext>
            </a:extLst>
          </p:cNvPr>
          <p:cNvSpPr>
            <a:spLocks noGrp="1"/>
          </p:cNvSpPr>
          <p:nvPr>
            <p:ph type="sldNum" sz="quarter" idx="12"/>
          </p:nvPr>
        </p:nvSpPr>
        <p:spPr/>
        <p:txBody>
          <a:bodyPr/>
          <a:lstStyle/>
          <a:p>
            <a:fld id="{9661B93A-2136-4D88-BA60-BB64F6334566}" type="slidenum">
              <a:rPr lang="en-IN" smtClean="0"/>
              <a:t>14</a:t>
            </a:fld>
            <a:endParaRPr lang="en-IN"/>
          </a:p>
        </p:txBody>
      </p:sp>
    </p:spTree>
    <p:extLst>
      <p:ext uri="{BB962C8B-B14F-4D97-AF65-F5344CB8AC3E}">
        <p14:creationId xmlns:p14="http://schemas.microsoft.com/office/powerpoint/2010/main" val="113220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B80E-8597-DD93-5EE6-2EDA740BD306}"/>
              </a:ext>
            </a:extLst>
          </p:cNvPr>
          <p:cNvSpPr>
            <a:spLocks noGrp="1"/>
          </p:cNvSpPr>
          <p:nvPr>
            <p:ph type="title"/>
          </p:nvPr>
        </p:nvSpPr>
        <p:spPr/>
        <p:txBody>
          <a:bodyPr/>
          <a:lstStyle/>
          <a:p>
            <a:pPr algn="ctr"/>
            <a:r>
              <a:rPr lang="en-US" dirty="0"/>
              <a:t>Optimized Model Performance </a:t>
            </a:r>
            <a:endParaRPr lang="en-IN" dirty="0"/>
          </a:p>
        </p:txBody>
      </p:sp>
      <p:pic>
        <p:nvPicPr>
          <p:cNvPr id="7" name="Content Placeholder 6">
            <a:extLst>
              <a:ext uri="{FF2B5EF4-FFF2-40B4-BE49-F238E27FC236}">
                <a16:creationId xmlns:a16="http://schemas.microsoft.com/office/drawing/2014/main" id="{0283EA6B-19FD-6666-F212-9D1670A4C10E}"/>
              </a:ext>
            </a:extLst>
          </p:cNvPr>
          <p:cNvPicPr>
            <a:picLocks noGrp="1" noChangeAspect="1"/>
          </p:cNvPicPr>
          <p:nvPr>
            <p:ph idx="1"/>
          </p:nvPr>
        </p:nvPicPr>
        <p:blipFill>
          <a:blip r:embed="rId2"/>
          <a:stretch>
            <a:fillRect/>
          </a:stretch>
        </p:blipFill>
        <p:spPr>
          <a:xfrm>
            <a:off x="2737629" y="2004513"/>
            <a:ext cx="5814290" cy="2182478"/>
          </a:xfrm>
        </p:spPr>
      </p:pic>
      <p:sp>
        <p:nvSpPr>
          <p:cNvPr id="8" name="TextBox 7">
            <a:extLst>
              <a:ext uri="{FF2B5EF4-FFF2-40B4-BE49-F238E27FC236}">
                <a16:creationId xmlns:a16="http://schemas.microsoft.com/office/drawing/2014/main" id="{D1FAF103-A43F-A58E-04A4-0E626CD2242D}"/>
              </a:ext>
            </a:extLst>
          </p:cNvPr>
          <p:cNvSpPr txBox="1"/>
          <p:nvPr/>
        </p:nvSpPr>
        <p:spPr>
          <a:xfrm>
            <a:off x="1411705" y="4572000"/>
            <a:ext cx="9689432" cy="2308324"/>
          </a:xfrm>
          <a:prstGeom prst="rect">
            <a:avLst/>
          </a:prstGeom>
          <a:noFill/>
        </p:spPr>
        <p:txBody>
          <a:bodyPr wrap="square" rtlCol="0">
            <a:spAutoFit/>
          </a:bodyPr>
          <a:lstStyle/>
          <a:p>
            <a:pPr>
              <a:buFont typeface="Arial" panose="020B0604020202020204" pitchFamily="34" charset="0"/>
              <a:buChar char="•"/>
            </a:pPr>
            <a:r>
              <a:rPr lang="en-US" b="1" dirty="0"/>
              <a:t>Optimized RF Model:</a:t>
            </a:r>
            <a:r>
              <a:rPr lang="en-US" dirty="0"/>
              <a:t> </a:t>
            </a:r>
            <a:r>
              <a:rPr lang="en-US" b="1" dirty="0"/>
              <a:t>Lower RMSE</a:t>
            </a:r>
            <a:r>
              <a:rPr lang="en-US" dirty="0"/>
              <a:t> (0.734) → More accurate predictions.</a:t>
            </a:r>
          </a:p>
          <a:p>
            <a:pPr>
              <a:buFont typeface="Arial" panose="020B0604020202020204" pitchFamily="34" charset="0"/>
              <a:buChar char="•"/>
            </a:pPr>
            <a:r>
              <a:rPr lang="en-US" b="1" dirty="0"/>
              <a:t>High R²</a:t>
            </a:r>
            <a:r>
              <a:rPr lang="en-US" dirty="0"/>
              <a:t> (0.944) → Strong correlation between input and output.</a:t>
            </a:r>
          </a:p>
          <a:p>
            <a:pPr>
              <a:buFont typeface="Arial" panose="020B0604020202020204" pitchFamily="34" charset="0"/>
              <a:buChar char="•"/>
            </a:pPr>
            <a:r>
              <a:rPr lang="en-US" b="1" dirty="0"/>
              <a:t>OOB Score</a:t>
            </a:r>
            <a:r>
              <a:rPr lang="en-US" dirty="0"/>
              <a:t> (0.935) → Generalizes well.</a:t>
            </a:r>
          </a:p>
          <a:p>
            <a:pPr>
              <a:buFont typeface="Arial" panose="020B0604020202020204" pitchFamily="34" charset="0"/>
              <a:buChar char="•"/>
            </a:pPr>
            <a:r>
              <a:rPr lang="en-IN" b="1" dirty="0"/>
              <a:t>Optimized FSO Model:</a:t>
            </a:r>
            <a:r>
              <a:rPr lang="en-IN" dirty="0"/>
              <a:t> </a:t>
            </a:r>
          </a:p>
          <a:p>
            <a:pPr marL="742950" lvl="1" indent="-285750">
              <a:buFont typeface="Arial" panose="020B0604020202020204" pitchFamily="34" charset="0"/>
              <a:buChar char="•"/>
            </a:pPr>
            <a:r>
              <a:rPr lang="en-IN" b="1" dirty="0"/>
              <a:t>Higher RMSE</a:t>
            </a:r>
            <a:r>
              <a:rPr lang="en-IN" dirty="0"/>
              <a:t> (0.956) → More signal variation in FSO.</a:t>
            </a:r>
          </a:p>
          <a:p>
            <a:pPr marL="742950" lvl="1" indent="-285750">
              <a:buFont typeface="Arial" panose="020B0604020202020204" pitchFamily="34" charset="0"/>
              <a:buChar char="•"/>
            </a:pPr>
            <a:r>
              <a:rPr lang="en-IN" b="1" dirty="0"/>
              <a:t>Better R²</a:t>
            </a:r>
            <a:r>
              <a:rPr lang="en-IN" dirty="0"/>
              <a:t> (0.966) → Captures patterns well.</a:t>
            </a:r>
          </a:p>
          <a:p>
            <a:pPr marL="742950" lvl="1" indent="-285750">
              <a:buFont typeface="Arial" panose="020B0604020202020204" pitchFamily="34" charset="0"/>
              <a:buChar char="•"/>
            </a:pPr>
            <a:r>
              <a:rPr lang="en-IN" b="1" dirty="0"/>
              <a:t>OOB Score</a:t>
            </a:r>
            <a:r>
              <a:rPr lang="en-IN" dirty="0"/>
              <a:t> (0.966) → Strong overall performance.</a:t>
            </a:r>
          </a:p>
          <a:p>
            <a:pPr marL="285750" indent="-285750">
              <a:buFont typeface="Arial" panose="020B0604020202020204" pitchFamily="34" charset="0"/>
              <a:buChar char="•"/>
            </a:pPr>
            <a:endParaRPr lang="en-IN" dirty="0"/>
          </a:p>
        </p:txBody>
      </p:sp>
      <p:sp>
        <p:nvSpPr>
          <p:cNvPr id="10" name="Slide Number Placeholder 9">
            <a:extLst>
              <a:ext uri="{FF2B5EF4-FFF2-40B4-BE49-F238E27FC236}">
                <a16:creationId xmlns:a16="http://schemas.microsoft.com/office/drawing/2014/main" id="{2FA8A72C-7D2A-BAEA-0DD3-B4A742D25F5E}"/>
              </a:ext>
            </a:extLst>
          </p:cNvPr>
          <p:cNvSpPr>
            <a:spLocks noGrp="1"/>
          </p:cNvSpPr>
          <p:nvPr>
            <p:ph type="sldNum" sz="quarter" idx="12"/>
          </p:nvPr>
        </p:nvSpPr>
        <p:spPr/>
        <p:txBody>
          <a:bodyPr/>
          <a:lstStyle/>
          <a:p>
            <a:fld id="{9661B93A-2136-4D88-BA60-BB64F6334566}" type="slidenum">
              <a:rPr lang="en-IN" smtClean="0"/>
              <a:t>15</a:t>
            </a:fld>
            <a:endParaRPr lang="en-IN"/>
          </a:p>
        </p:txBody>
      </p:sp>
    </p:spTree>
    <p:extLst>
      <p:ext uri="{BB962C8B-B14F-4D97-AF65-F5344CB8AC3E}">
        <p14:creationId xmlns:p14="http://schemas.microsoft.com/office/powerpoint/2010/main" val="332528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305D-1D5F-0148-F158-30D916874C1F}"/>
              </a:ext>
            </a:extLst>
          </p:cNvPr>
          <p:cNvSpPr>
            <a:spLocks noGrp="1"/>
          </p:cNvSpPr>
          <p:nvPr>
            <p:ph type="title"/>
          </p:nvPr>
        </p:nvSpPr>
        <p:spPr/>
        <p:txBody>
          <a:bodyPr/>
          <a:lstStyle/>
          <a:p>
            <a:r>
              <a:rPr lang="en-IN" dirty="0"/>
              <a:t>General Model Performance Evaluation</a:t>
            </a:r>
          </a:p>
        </p:txBody>
      </p:sp>
      <p:pic>
        <p:nvPicPr>
          <p:cNvPr id="5" name="Content Placeholder 4">
            <a:extLst>
              <a:ext uri="{FF2B5EF4-FFF2-40B4-BE49-F238E27FC236}">
                <a16:creationId xmlns:a16="http://schemas.microsoft.com/office/drawing/2014/main" id="{EA0858EB-97B0-A672-FDEE-C0026292C6A9}"/>
              </a:ext>
            </a:extLst>
          </p:cNvPr>
          <p:cNvPicPr>
            <a:picLocks noGrp="1" noChangeAspect="1"/>
          </p:cNvPicPr>
          <p:nvPr>
            <p:ph idx="1"/>
          </p:nvPr>
        </p:nvPicPr>
        <p:blipFill>
          <a:blip r:embed="rId2"/>
          <a:stretch>
            <a:fillRect/>
          </a:stretch>
        </p:blipFill>
        <p:spPr>
          <a:xfrm>
            <a:off x="3476235" y="1523249"/>
            <a:ext cx="6229476" cy="2439151"/>
          </a:xfrm>
        </p:spPr>
      </p:pic>
      <p:sp>
        <p:nvSpPr>
          <p:cNvPr id="6" name="TextBox 5">
            <a:extLst>
              <a:ext uri="{FF2B5EF4-FFF2-40B4-BE49-F238E27FC236}">
                <a16:creationId xmlns:a16="http://schemas.microsoft.com/office/drawing/2014/main" id="{45BCA30A-FAD9-9CF0-AAE4-DB36E8304FF4}"/>
              </a:ext>
            </a:extLst>
          </p:cNvPr>
          <p:cNvSpPr txBox="1"/>
          <p:nvPr/>
        </p:nvSpPr>
        <p:spPr>
          <a:xfrm>
            <a:off x="1620253" y="4684295"/>
            <a:ext cx="9320463"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RF Model performed better than the FSO Model</a:t>
            </a:r>
            <a:r>
              <a:rPr lang="en-US" dirty="0"/>
              <a:t> with </a:t>
            </a:r>
            <a:r>
              <a:rPr lang="en-US" b="1" dirty="0"/>
              <a:t>lower RMSE</a:t>
            </a:r>
            <a:r>
              <a:rPr lang="en-US" dirty="0"/>
              <a:t> and </a:t>
            </a:r>
            <a:r>
              <a:rPr lang="en-US" b="1" dirty="0"/>
              <a:t>higher R²</a:t>
            </a:r>
            <a:r>
              <a:rPr lang="en-US" dirty="0"/>
              <a:t>.</a:t>
            </a:r>
          </a:p>
          <a:p>
            <a:pPr marL="285750" indent="-285750">
              <a:buFont typeface="Arial" panose="020B0604020202020204" pitchFamily="34" charset="0"/>
              <a:buChar char="•"/>
            </a:pPr>
            <a:r>
              <a:rPr lang="en-US" b="1" dirty="0"/>
              <a:t>FSO Model had higher RMSE</a:t>
            </a:r>
            <a:r>
              <a:rPr lang="en-US" dirty="0"/>
              <a:t>, meaning </a:t>
            </a:r>
            <a:r>
              <a:rPr lang="en-US" b="1" dirty="0"/>
              <a:t>more variation in predictions</a:t>
            </a:r>
            <a:r>
              <a:rPr lang="en-US" dirty="0"/>
              <a:t>.</a:t>
            </a:r>
          </a:p>
          <a:p>
            <a:pPr marL="285750" indent="-285750">
              <a:buFont typeface="Arial" panose="020B0604020202020204" pitchFamily="34" charset="0"/>
              <a:buChar char="•"/>
            </a:pPr>
            <a:r>
              <a:rPr lang="en-US" dirty="0"/>
              <a:t>Both models had </a:t>
            </a:r>
            <a:r>
              <a:rPr lang="en-US" b="1" dirty="0"/>
              <a:t>strong OOB scores</a:t>
            </a:r>
            <a:r>
              <a:rPr lang="en-US" dirty="0"/>
              <a:t>, meaning they generalize well.</a:t>
            </a:r>
          </a:p>
          <a:p>
            <a:pPr marL="285750" indent="-285750">
              <a:buFont typeface="Arial" panose="020B0604020202020204" pitchFamily="34" charset="0"/>
              <a:buChar char="•"/>
            </a:pPr>
            <a:r>
              <a:rPr lang="en-US" b="1" dirty="0"/>
              <a:t>Conclusion:</a:t>
            </a:r>
            <a:r>
              <a:rPr lang="en-US" dirty="0"/>
              <a:t> RF model gives </a:t>
            </a:r>
            <a:r>
              <a:rPr lang="en-US" b="1" dirty="0"/>
              <a:t>more stable predictions</a:t>
            </a:r>
            <a:r>
              <a:rPr lang="en-US" dirty="0"/>
              <a:t>, but FSO still captures key variations.</a:t>
            </a:r>
          </a:p>
        </p:txBody>
      </p:sp>
      <p:sp>
        <p:nvSpPr>
          <p:cNvPr id="8" name="Slide Number Placeholder 7">
            <a:extLst>
              <a:ext uri="{FF2B5EF4-FFF2-40B4-BE49-F238E27FC236}">
                <a16:creationId xmlns:a16="http://schemas.microsoft.com/office/drawing/2014/main" id="{D5C9B2D6-D2B0-BB95-E4CC-711E28338FAF}"/>
              </a:ext>
            </a:extLst>
          </p:cNvPr>
          <p:cNvSpPr>
            <a:spLocks noGrp="1"/>
          </p:cNvSpPr>
          <p:nvPr>
            <p:ph type="sldNum" sz="quarter" idx="12"/>
          </p:nvPr>
        </p:nvSpPr>
        <p:spPr/>
        <p:txBody>
          <a:bodyPr/>
          <a:lstStyle/>
          <a:p>
            <a:fld id="{9661B93A-2136-4D88-BA60-BB64F6334566}" type="slidenum">
              <a:rPr lang="en-IN" smtClean="0"/>
              <a:t>16</a:t>
            </a:fld>
            <a:endParaRPr lang="en-IN"/>
          </a:p>
        </p:txBody>
      </p:sp>
    </p:spTree>
    <p:extLst>
      <p:ext uri="{BB962C8B-B14F-4D97-AF65-F5344CB8AC3E}">
        <p14:creationId xmlns:p14="http://schemas.microsoft.com/office/powerpoint/2010/main" val="277429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7437-D324-8224-B621-DBFA09989ED1}"/>
              </a:ext>
            </a:extLst>
          </p:cNvPr>
          <p:cNvSpPr>
            <a:spLocks noGrp="1"/>
          </p:cNvSpPr>
          <p:nvPr>
            <p:ph type="title"/>
          </p:nvPr>
        </p:nvSpPr>
        <p:spPr/>
        <p:txBody>
          <a:bodyPr/>
          <a:lstStyle/>
          <a:p>
            <a:pPr algn="ctr"/>
            <a:r>
              <a:rPr lang="en-IN" dirty="0"/>
              <a:t>Per-SYNOP Model Training &amp; Performance Analysis</a:t>
            </a:r>
          </a:p>
        </p:txBody>
      </p:sp>
      <p:pic>
        <p:nvPicPr>
          <p:cNvPr id="5" name="Content Placeholder 4">
            <a:extLst>
              <a:ext uri="{FF2B5EF4-FFF2-40B4-BE49-F238E27FC236}">
                <a16:creationId xmlns:a16="http://schemas.microsoft.com/office/drawing/2014/main" id="{60864377-83E1-2D6F-334E-0E32498630BD}"/>
              </a:ext>
            </a:extLst>
          </p:cNvPr>
          <p:cNvPicPr>
            <a:picLocks noGrp="1" noChangeAspect="1"/>
          </p:cNvPicPr>
          <p:nvPr>
            <p:ph idx="1"/>
          </p:nvPr>
        </p:nvPicPr>
        <p:blipFill>
          <a:blip r:embed="rId2"/>
          <a:stretch>
            <a:fillRect/>
          </a:stretch>
        </p:blipFill>
        <p:spPr>
          <a:xfrm>
            <a:off x="1259412" y="2229102"/>
            <a:ext cx="3701419" cy="3997325"/>
          </a:xfrm>
        </p:spPr>
      </p:pic>
      <p:sp>
        <p:nvSpPr>
          <p:cNvPr id="6" name="TextBox 5">
            <a:extLst>
              <a:ext uri="{FF2B5EF4-FFF2-40B4-BE49-F238E27FC236}">
                <a16:creationId xmlns:a16="http://schemas.microsoft.com/office/drawing/2014/main" id="{6FB6013B-B112-735A-9D71-DB289CAB7342}"/>
              </a:ext>
            </a:extLst>
          </p:cNvPr>
          <p:cNvSpPr txBox="1"/>
          <p:nvPr/>
        </p:nvSpPr>
        <p:spPr>
          <a:xfrm>
            <a:off x="5799114" y="2229102"/>
            <a:ext cx="5133474" cy="3416320"/>
          </a:xfrm>
          <a:prstGeom prst="rect">
            <a:avLst/>
          </a:prstGeom>
          <a:noFill/>
        </p:spPr>
        <p:txBody>
          <a:bodyPr wrap="square" rtlCol="0">
            <a:spAutoFit/>
          </a:bodyPr>
          <a:lstStyle/>
          <a:p>
            <a:pPr>
              <a:buNone/>
            </a:pPr>
            <a:r>
              <a:rPr lang="en-US" b="1" dirty="0"/>
              <a:t>We trained individual models for each SYNOP code</a:t>
            </a:r>
            <a:r>
              <a:rPr lang="en-US" dirty="0"/>
              <a:t> instead of a single general model.</a:t>
            </a:r>
            <a:br>
              <a:rPr lang="en-US" dirty="0"/>
            </a:br>
            <a:r>
              <a:rPr lang="en-US" dirty="0"/>
              <a:t>Different weather conditions impact signals differently—custom models perform better.</a:t>
            </a:r>
            <a:br>
              <a:rPr lang="en-US" dirty="0"/>
            </a:br>
            <a:r>
              <a:rPr lang="en-US" dirty="0"/>
              <a:t> </a:t>
            </a:r>
            <a:r>
              <a:rPr lang="en-US" b="1" dirty="0"/>
              <a:t>Key Findings:</a:t>
            </a:r>
            <a:endParaRPr lang="en-US" dirty="0"/>
          </a:p>
          <a:p>
            <a:pPr>
              <a:buFont typeface="Arial" panose="020B0604020202020204" pitchFamily="34" charset="0"/>
              <a:buChar char="•"/>
            </a:pPr>
            <a:r>
              <a:rPr lang="en-US" dirty="0"/>
              <a:t>Some SYNOP models had </a:t>
            </a:r>
            <a:r>
              <a:rPr lang="en-US" b="1" dirty="0"/>
              <a:t>very low RMSE (better accuracy)</a:t>
            </a:r>
            <a:r>
              <a:rPr lang="en-US" dirty="0"/>
              <a:t>.</a:t>
            </a:r>
          </a:p>
          <a:p>
            <a:pPr>
              <a:buFont typeface="Arial" panose="020B0604020202020204" pitchFamily="34" charset="0"/>
              <a:buChar char="•"/>
            </a:pPr>
            <a:r>
              <a:rPr lang="en-US" b="1" dirty="0"/>
              <a:t>R² scores are near 1 for some models</a:t>
            </a:r>
            <a:r>
              <a:rPr lang="en-US" dirty="0"/>
              <a:t>, meaning excellent predictions.</a:t>
            </a:r>
          </a:p>
          <a:p>
            <a:pPr>
              <a:buFont typeface="Arial" panose="020B0604020202020204" pitchFamily="34" charset="0"/>
              <a:buChar char="•"/>
            </a:pPr>
            <a:r>
              <a:rPr lang="en-US" b="1" dirty="0"/>
              <a:t>OOB Scores confirm the models generalize well.</a:t>
            </a:r>
            <a:endParaRPr lang="en-US" dirty="0"/>
          </a:p>
          <a:p>
            <a:endParaRPr lang="en-IN" dirty="0"/>
          </a:p>
        </p:txBody>
      </p:sp>
      <p:sp>
        <p:nvSpPr>
          <p:cNvPr id="7" name="Slide Number Placeholder 6">
            <a:extLst>
              <a:ext uri="{FF2B5EF4-FFF2-40B4-BE49-F238E27FC236}">
                <a16:creationId xmlns:a16="http://schemas.microsoft.com/office/drawing/2014/main" id="{FBB8193F-6BFF-7990-0649-508F8105A7AD}"/>
              </a:ext>
            </a:extLst>
          </p:cNvPr>
          <p:cNvSpPr>
            <a:spLocks noGrp="1"/>
          </p:cNvSpPr>
          <p:nvPr>
            <p:ph type="sldNum" sz="quarter" idx="12"/>
          </p:nvPr>
        </p:nvSpPr>
        <p:spPr/>
        <p:txBody>
          <a:bodyPr/>
          <a:lstStyle/>
          <a:p>
            <a:fld id="{9661B93A-2136-4D88-BA60-BB64F6334566}" type="slidenum">
              <a:rPr lang="en-IN" smtClean="0"/>
              <a:t>17</a:t>
            </a:fld>
            <a:endParaRPr lang="en-IN"/>
          </a:p>
        </p:txBody>
      </p:sp>
    </p:spTree>
    <p:extLst>
      <p:ext uri="{BB962C8B-B14F-4D97-AF65-F5344CB8AC3E}">
        <p14:creationId xmlns:p14="http://schemas.microsoft.com/office/powerpoint/2010/main" val="252268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D3AB-6C58-049C-C4AB-1BBD867E5089}"/>
              </a:ext>
            </a:extLst>
          </p:cNvPr>
          <p:cNvSpPr>
            <a:spLocks noGrp="1"/>
          </p:cNvSpPr>
          <p:nvPr>
            <p:ph type="title"/>
          </p:nvPr>
        </p:nvSpPr>
        <p:spPr/>
        <p:txBody>
          <a:bodyPr/>
          <a:lstStyle/>
          <a:p>
            <a:pPr algn="ctr"/>
            <a:r>
              <a:rPr lang="en-US" dirty="0"/>
              <a:t>C</a:t>
            </a:r>
            <a:r>
              <a:rPr lang="en-IN" dirty="0"/>
              <a:t>omparing General vs. Per-SYNOP Models</a:t>
            </a:r>
          </a:p>
        </p:txBody>
      </p:sp>
      <p:pic>
        <p:nvPicPr>
          <p:cNvPr id="5" name="Content Placeholder 4">
            <a:extLst>
              <a:ext uri="{FF2B5EF4-FFF2-40B4-BE49-F238E27FC236}">
                <a16:creationId xmlns:a16="http://schemas.microsoft.com/office/drawing/2014/main" id="{4B08B0A0-F6D0-B6F1-0372-034A08A329C9}"/>
              </a:ext>
            </a:extLst>
          </p:cNvPr>
          <p:cNvPicPr>
            <a:picLocks noGrp="1" noChangeAspect="1"/>
          </p:cNvPicPr>
          <p:nvPr>
            <p:ph idx="1"/>
          </p:nvPr>
        </p:nvPicPr>
        <p:blipFill>
          <a:blip r:embed="rId2"/>
          <a:stretch>
            <a:fillRect/>
          </a:stretch>
        </p:blipFill>
        <p:spPr>
          <a:xfrm>
            <a:off x="1256101" y="1885285"/>
            <a:ext cx="4381810" cy="3997325"/>
          </a:xfrm>
        </p:spPr>
      </p:pic>
      <p:sp>
        <p:nvSpPr>
          <p:cNvPr id="6" name="TextBox 5">
            <a:extLst>
              <a:ext uri="{FF2B5EF4-FFF2-40B4-BE49-F238E27FC236}">
                <a16:creationId xmlns:a16="http://schemas.microsoft.com/office/drawing/2014/main" id="{C0B6D369-FF91-4CA9-7633-7488FA8A8784}"/>
              </a:ext>
            </a:extLst>
          </p:cNvPr>
          <p:cNvSpPr txBox="1"/>
          <p:nvPr/>
        </p:nvSpPr>
        <p:spPr>
          <a:xfrm>
            <a:off x="6096000" y="2037347"/>
            <a:ext cx="5053263" cy="4801314"/>
          </a:xfrm>
          <a:prstGeom prst="rect">
            <a:avLst/>
          </a:prstGeom>
          <a:noFill/>
        </p:spPr>
        <p:txBody>
          <a:bodyPr wrap="square" rtlCol="0">
            <a:spAutoFit/>
          </a:bodyPr>
          <a:lstStyle/>
          <a:p>
            <a:pPr>
              <a:buNone/>
            </a:pPr>
            <a:r>
              <a:rPr lang="en-US" dirty="0"/>
              <a:t> </a:t>
            </a:r>
            <a:r>
              <a:rPr lang="en-US" b="1" dirty="0"/>
              <a:t>Why Compare?</a:t>
            </a:r>
            <a:endParaRPr lang="en-US" dirty="0"/>
          </a:p>
          <a:p>
            <a:pPr>
              <a:buFont typeface="Arial" panose="020B0604020202020204" pitchFamily="34" charset="0"/>
              <a:buChar char="•"/>
            </a:pPr>
            <a:r>
              <a:rPr lang="en-US" dirty="0"/>
              <a:t>General models are trained on all weather conditions.</a:t>
            </a:r>
          </a:p>
          <a:p>
            <a:pPr>
              <a:buFont typeface="Arial" panose="020B0604020202020204" pitchFamily="34" charset="0"/>
              <a:buChar char="•"/>
            </a:pPr>
            <a:r>
              <a:rPr lang="en-US" dirty="0"/>
              <a:t>Per-SYNOP models are trained separately for each weather condition.</a:t>
            </a:r>
          </a:p>
          <a:p>
            <a:pPr>
              <a:buFont typeface="Arial" panose="020B0604020202020204" pitchFamily="34" charset="0"/>
              <a:buChar char="•"/>
            </a:pPr>
            <a:r>
              <a:rPr lang="en-US" dirty="0"/>
              <a:t>This helps understand if specialized models improve accuracy.</a:t>
            </a:r>
          </a:p>
          <a:p>
            <a:pPr>
              <a:buNone/>
            </a:pPr>
            <a:r>
              <a:rPr lang="en-US" dirty="0"/>
              <a:t> </a:t>
            </a:r>
            <a:r>
              <a:rPr lang="en-US" b="1" dirty="0"/>
              <a:t>Key Observations:</a:t>
            </a:r>
            <a:endParaRPr lang="en-US" dirty="0"/>
          </a:p>
          <a:p>
            <a:pPr>
              <a:buFont typeface="Arial" panose="020B0604020202020204" pitchFamily="34" charset="0"/>
              <a:buChar char="•"/>
            </a:pPr>
            <a:r>
              <a:rPr lang="en-US" b="1" dirty="0"/>
              <a:t>Per-SYNOP RF models have lower RMSE</a:t>
            </a:r>
            <a:r>
              <a:rPr lang="en-US" dirty="0"/>
              <a:t> → More accurate predictions.</a:t>
            </a:r>
          </a:p>
          <a:p>
            <a:pPr>
              <a:buFont typeface="Arial" panose="020B0604020202020204" pitchFamily="34" charset="0"/>
              <a:buChar char="•"/>
            </a:pPr>
            <a:r>
              <a:rPr lang="en-US" b="1" dirty="0"/>
              <a:t>Per-SYNOP models show better OOB scores</a:t>
            </a:r>
            <a:r>
              <a:rPr lang="en-US" dirty="0"/>
              <a:t> → Generalize better than general models.</a:t>
            </a:r>
          </a:p>
          <a:p>
            <a:pPr>
              <a:buFont typeface="Arial" panose="020B0604020202020204" pitchFamily="34" charset="0"/>
              <a:buChar char="•"/>
            </a:pPr>
            <a:r>
              <a:rPr lang="en-US" b="1" dirty="0"/>
              <a:t>FSO models generally have higher RMSE than RF models</a:t>
            </a:r>
            <a:r>
              <a:rPr lang="en-US" dirty="0"/>
              <a:t>, indicating more sensitivity to weather conditions.</a:t>
            </a:r>
          </a:p>
          <a:p>
            <a:pPr marL="285750" indent="-285750">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8BFEB66E-9D48-FBB7-08C5-D4560B5A0AF6}"/>
              </a:ext>
            </a:extLst>
          </p:cNvPr>
          <p:cNvSpPr>
            <a:spLocks noGrp="1"/>
          </p:cNvSpPr>
          <p:nvPr>
            <p:ph type="sldNum" sz="quarter" idx="12"/>
          </p:nvPr>
        </p:nvSpPr>
        <p:spPr/>
        <p:txBody>
          <a:bodyPr/>
          <a:lstStyle/>
          <a:p>
            <a:fld id="{9661B93A-2136-4D88-BA60-BB64F6334566}" type="slidenum">
              <a:rPr lang="en-IN" smtClean="0"/>
              <a:t>18</a:t>
            </a:fld>
            <a:endParaRPr lang="en-IN"/>
          </a:p>
        </p:txBody>
      </p:sp>
    </p:spTree>
    <p:extLst>
      <p:ext uri="{BB962C8B-B14F-4D97-AF65-F5344CB8AC3E}">
        <p14:creationId xmlns:p14="http://schemas.microsoft.com/office/powerpoint/2010/main" val="117130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2EC1-7622-0E9B-0DB7-890D6A542BEE}"/>
              </a:ext>
            </a:extLst>
          </p:cNvPr>
          <p:cNvSpPr>
            <a:spLocks noGrp="1"/>
          </p:cNvSpPr>
          <p:nvPr>
            <p:ph type="title"/>
          </p:nvPr>
        </p:nvSpPr>
        <p:spPr/>
        <p:txBody>
          <a:bodyPr/>
          <a:lstStyle/>
          <a:p>
            <a:pPr algn="ctr"/>
            <a:r>
              <a:rPr lang="en-IN" dirty="0"/>
              <a:t>Hyperparameter Tuning for FSO Model</a:t>
            </a:r>
          </a:p>
        </p:txBody>
      </p:sp>
      <p:pic>
        <p:nvPicPr>
          <p:cNvPr id="5" name="Content Placeholder 4">
            <a:extLst>
              <a:ext uri="{FF2B5EF4-FFF2-40B4-BE49-F238E27FC236}">
                <a16:creationId xmlns:a16="http://schemas.microsoft.com/office/drawing/2014/main" id="{A706A225-0878-0DBE-3A05-F52A60EF49C2}"/>
              </a:ext>
            </a:extLst>
          </p:cNvPr>
          <p:cNvPicPr>
            <a:picLocks noGrp="1" noChangeAspect="1"/>
          </p:cNvPicPr>
          <p:nvPr>
            <p:ph idx="1"/>
          </p:nvPr>
        </p:nvPicPr>
        <p:blipFill>
          <a:blip r:embed="rId2"/>
          <a:stretch>
            <a:fillRect/>
          </a:stretch>
        </p:blipFill>
        <p:spPr>
          <a:xfrm>
            <a:off x="1178920" y="1977527"/>
            <a:ext cx="4147060" cy="3997325"/>
          </a:xfrm>
        </p:spPr>
      </p:pic>
      <p:sp>
        <p:nvSpPr>
          <p:cNvPr id="6" name="TextBox 5">
            <a:extLst>
              <a:ext uri="{FF2B5EF4-FFF2-40B4-BE49-F238E27FC236}">
                <a16:creationId xmlns:a16="http://schemas.microsoft.com/office/drawing/2014/main" id="{96A6AA0F-43EB-D787-1600-2DBFAA4B940A}"/>
              </a:ext>
            </a:extLst>
          </p:cNvPr>
          <p:cNvSpPr txBox="1"/>
          <p:nvPr/>
        </p:nvSpPr>
        <p:spPr>
          <a:xfrm>
            <a:off x="5967663" y="1764632"/>
            <a:ext cx="5045417" cy="4524315"/>
          </a:xfrm>
          <a:prstGeom prst="rect">
            <a:avLst/>
          </a:prstGeom>
          <a:noFill/>
        </p:spPr>
        <p:txBody>
          <a:bodyPr wrap="square" rtlCol="0">
            <a:spAutoFit/>
          </a:bodyPr>
          <a:lstStyle/>
          <a:p>
            <a:pPr>
              <a:buNone/>
            </a:pPr>
            <a:r>
              <a:rPr lang="en-US" dirty="0"/>
              <a:t> </a:t>
            </a:r>
            <a:r>
              <a:rPr lang="en-US" b="1" dirty="0"/>
              <a:t>Why Hyperparameter Tuning?</a:t>
            </a:r>
            <a:endParaRPr lang="en-US" dirty="0"/>
          </a:p>
          <a:p>
            <a:pPr>
              <a:buFont typeface="Arial" panose="020B0604020202020204" pitchFamily="34" charset="0"/>
              <a:buChar char="•"/>
            </a:pPr>
            <a:r>
              <a:rPr lang="en-US" dirty="0"/>
              <a:t>Helps find the best settings for the Random Forest model.</a:t>
            </a:r>
          </a:p>
          <a:p>
            <a:pPr>
              <a:buFont typeface="Arial" panose="020B0604020202020204" pitchFamily="34" charset="0"/>
              <a:buChar char="•"/>
            </a:pPr>
            <a:r>
              <a:rPr lang="en-US" dirty="0"/>
              <a:t>Improves accuracy by optimizing parameters like tree depth and feature selection.</a:t>
            </a:r>
          </a:p>
          <a:p>
            <a:pPr>
              <a:buNone/>
            </a:pPr>
            <a:r>
              <a:rPr lang="en-US" b="1" dirty="0"/>
              <a:t>What Happened?</a:t>
            </a:r>
            <a:endParaRPr lang="en-US" dirty="0"/>
          </a:p>
          <a:p>
            <a:pPr>
              <a:buFont typeface="Arial" panose="020B0604020202020204" pitchFamily="34" charset="0"/>
              <a:buChar char="•"/>
            </a:pPr>
            <a:r>
              <a:rPr lang="en-US" dirty="0"/>
              <a:t>Used </a:t>
            </a:r>
            <a:r>
              <a:rPr lang="en-US" b="1" dirty="0"/>
              <a:t>Randomized Search CV</a:t>
            </a:r>
            <a:r>
              <a:rPr lang="en-US" dirty="0"/>
              <a:t> to test different hyperparameters.</a:t>
            </a:r>
          </a:p>
          <a:p>
            <a:pPr>
              <a:buFont typeface="Arial" panose="020B0604020202020204" pitchFamily="34" charset="0"/>
              <a:buChar char="•"/>
            </a:pPr>
            <a:r>
              <a:rPr lang="en-US" dirty="0"/>
              <a:t>Best parameters found: </a:t>
            </a:r>
            <a:r>
              <a:rPr lang="en-US" b="1" dirty="0"/>
              <a:t>500 trees, max depth of 20, and sqrt for feature selection.</a:t>
            </a:r>
            <a:endParaRPr lang="en-US" dirty="0"/>
          </a:p>
          <a:p>
            <a:pPr>
              <a:buFont typeface="Arial" panose="020B0604020202020204" pitchFamily="34" charset="0"/>
              <a:buChar char="•"/>
            </a:pPr>
            <a:r>
              <a:rPr lang="en-US" dirty="0"/>
              <a:t>New model trained using these settings.</a:t>
            </a:r>
          </a:p>
          <a:p>
            <a:pPr>
              <a:buNone/>
            </a:pPr>
            <a:r>
              <a:rPr lang="en-US" dirty="0"/>
              <a:t> </a:t>
            </a:r>
            <a:r>
              <a:rPr lang="en-US" b="1" dirty="0"/>
              <a:t>Results:</a:t>
            </a:r>
            <a:endParaRPr lang="en-US" dirty="0"/>
          </a:p>
          <a:p>
            <a:pPr>
              <a:buFont typeface="Arial" panose="020B0604020202020204" pitchFamily="34" charset="0"/>
              <a:buChar char="•"/>
            </a:pPr>
            <a:r>
              <a:rPr lang="en-US" b="1" dirty="0"/>
              <a:t>RMSE improved to 1.0338</a:t>
            </a:r>
            <a:r>
              <a:rPr lang="en-US" dirty="0"/>
              <a:t> (better accuracy).</a:t>
            </a:r>
          </a:p>
          <a:p>
            <a:pPr>
              <a:buFont typeface="Arial" panose="020B0604020202020204" pitchFamily="34" charset="0"/>
              <a:buChar char="•"/>
            </a:pPr>
            <a:r>
              <a:rPr lang="en-US" b="1" dirty="0"/>
              <a:t>R² score = 0.9613</a:t>
            </a:r>
            <a:r>
              <a:rPr lang="en-US" dirty="0"/>
              <a:t> (strong predictive power).</a:t>
            </a:r>
          </a:p>
          <a:p>
            <a:pPr>
              <a:buFont typeface="Arial" panose="020B0604020202020204" pitchFamily="34" charset="0"/>
              <a:buChar char="•"/>
            </a:pPr>
            <a:r>
              <a:rPr lang="en-US" b="1" dirty="0"/>
              <a:t>OOB score = 0.9608</a:t>
            </a:r>
            <a:r>
              <a:rPr lang="en-US" dirty="0"/>
              <a:t> (model generalizes well).</a:t>
            </a:r>
          </a:p>
          <a:p>
            <a:pPr marL="285750" indent="-285750">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FD04F50D-0D8E-1EB8-CCE0-6C5BA2095E80}"/>
              </a:ext>
            </a:extLst>
          </p:cNvPr>
          <p:cNvSpPr>
            <a:spLocks noGrp="1"/>
          </p:cNvSpPr>
          <p:nvPr>
            <p:ph type="sldNum" sz="quarter" idx="12"/>
          </p:nvPr>
        </p:nvSpPr>
        <p:spPr/>
        <p:txBody>
          <a:bodyPr/>
          <a:lstStyle/>
          <a:p>
            <a:fld id="{9661B93A-2136-4D88-BA60-BB64F6334566}" type="slidenum">
              <a:rPr lang="en-IN" smtClean="0"/>
              <a:t>19</a:t>
            </a:fld>
            <a:endParaRPr lang="en-IN"/>
          </a:p>
        </p:txBody>
      </p:sp>
    </p:spTree>
    <p:extLst>
      <p:ext uri="{BB962C8B-B14F-4D97-AF65-F5344CB8AC3E}">
        <p14:creationId xmlns:p14="http://schemas.microsoft.com/office/powerpoint/2010/main" val="13844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5AA9-1AD9-4A58-463D-A23AFF12A1DB}"/>
              </a:ext>
            </a:extLst>
          </p:cNvPr>
          <p:cNvSpPr>
            <a:spLocks noGrp="1"/>
          </p:cNvSpPr>
          <p:nvPr>
            <p:ph type="title"/>
          </p:nvPr>
        </p:nvSpPr>
        <p:spPr>
          <a:xfrm>
            <a:off x="2611808" y="160421"/>
            <a:ext cx="7958331" cy="1186250"/>
          </a:xfrm>
        </p:spPr>
        <p:txBody>
          <a:bodyPr/>
          <a:lstStyle/>
          <a:p>
            <a:pPr algn="ctr"/>
            <a:r>
              <a:rPr lang="en-US" dirty="0"/>
              <a:t>Background</a:t>
            </a:r>
            <a:endParaRPr lang="en-IN" dirty="0"/>
          </a:p>
        </p:txBody>
      </p:sp>
      <p:pic>
        <p:nvPicPr>
          <p:cNvPr id="5" name="Content Placeholder 4">
            <a:extLst>
              <a:ext uri="{FF2B5EF4-FFF2-40B4-BE49-F238E27FC236}">
                <a16:creationId xmlns:a16="http://schemas.microsoft.com/office/drawing/2014/main" id="{718E6B72-9D2D-3BBE-6DDF-811044EA6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861" y="1346670"/>
            <a:ext cx="3997325" cy="3997325"/>
          </a:xfrm>
        </p:spPr>
      </p:pic>
      <p:sp>
        <p:nvSpPr>
          <p:cNvPr id="7" name="TextBox 6">
            <a:extLst>
              <a:ext uri="{FF2B5EF4-FFF2-40B4-BE49-F238E27FC236}">
                <a16:creationId xmlns:a16="http://schemas.microsoft.com/office/drawing/2014/main" id="{5B3F7840-DEB8-AE7E-7791-2C3DF008FE66}"/>
              </a:ext>
            </a:extLst>
          </p:cNvPr>
          <p:cNvSpPr txBox="1"/>
          <p:nvPr/>
        </p:nvSpPr>
        <p:spPr>
          <a:xfrm>
            <a:off x="6240379" y="1459832"/>
            <a:ext cx="4844716" cy="5632311"/>
          </a:xfrm>
          <a:prstGeom prst="rect">
            <a:avLst/>
          </a:prstGeom>
          <a:noFill/>
        </p:spPr>
        <p:txBody>
          <a:bodyPr wrap="square" rtlCol="0">
            <a:spAutoFit/>
          </a:bodyPr>
          <a:lstStyle/>
          <a:p>
            <a:pPr>
              <a:buNone/>
            </a:pPr>
            <a:r>
              <a:rPr lang="en-US" b="1" dirty="0"/>
              <a:t>What is RF &amp; FSO Communication?</a:t>
            </a:r>
          </a:p>
          <a:p>
            <a:pPr>
              <a:buFont typeface="Arial" panose="020B0604020202020204" pitchFamily="34" charset="0"/>
              <a:buChar char="•"/>
            </a:pPr>
            <a:r>
              <a:rPr lang="en-US" b="1" dirty="0"/>
              <a:t>RF (Radio Frequency):</a:t>
            </a:r>
            <a:r>
              <a:rPr lang="en-US" dirty="0"/>
              <a:t> Reliable in bad weather but </a:t>
            </a:r>
            <a:r>
              <a:rPr lang="en-US" b="1" dirty="0"/>
              <a:t>slower</a:t>
            </a:r>
            <a:r>
              <a:rPr lang="en-US" dirty="0"/>
              <a:t> speeds.</a:t>
            </a:r>
          </a:p>
          <a:p>
            <a:pPr>
              <a:buFont typeface="Arial" panose="020B0604020202020204" pitchFamily="34" charset="0"/>
              <a:buChar char="•"/>
            </a:pPr>
            <a:r>
              <a:rPr lang="en-US" b="1" dirty="0"/>
              <a:t>FSO (Free-Space Optics):</a:t>
            </a:r>
            <a:r>
              <a:rPr lang="en-US" dirty="0"/>
              <a:t> </a:t>
            </a:r>
            <a:r>
              <a:rPr lang="en-US" b="1" dirty="0"/>
              <a:t>Faster</a:t>
            </a:r>
            <a:r>
              <a:rPr lang="en-US" dirty="0"/>
              <a:t> but affected by </a:t>
            </a:r>
            <a:r>
              <a:rPr lang="en-US" b="1" dirty="0"/>
              <a:t>fog, rain, &amp; dust</a:t>
            </a:r>
            <a:r>
              <a:rPr lang="en-US" dirty="0"/>
              <a:t>.</a:t>
            </a:r>
          </a:p>
          <a:p>
            <a:pPr>
              <a:buFont typeface="Arial" panose="020B0604020202020204" pitchFamily="34" charset="0"/>
              <a:buChar char="•"/>
            </a:pPr>
            <a:r>
              <a:rPr lang="en-US" b="1" dirty="0"/>
              <a:t>Hybrid RF-FSO:</a:t>
            </a:r>
            <a:r>
              <a:rPr lang="en-US" dirty="0"/>
              <a:t> </a:t>
            </a:r>
            <a:r>
              <a:rPr lang="en-US" b="1" dirty="0"/>
              <a:t>Switches</a:t>
            </a:r>
            <a:r>
              <a:rPr lang="en-US" dirty="0"/>
              <a:t> between RF &amp; FSO for </a:t>
            </a:r>
            <a:r>
              <a:rPr lang="en-US" b="1" dirty="0"/>
              <a:t>better stability</a:t>
            </a:r>
            <a:r>
              <a:rPr lang="en-US" dirty="0"/>
              <a:t>.</a:t>
            </a:r>
          </a:p>
          <a:p>
            <a:pPr>
              <a:buNone/>
            </a:pPr>
            <a:r>
              <a:rPr lang="en-IN" b="1" dirty="0"/>
              <a:t>Why Does Weather Affect Signals?</a:t>
            </a:r>
          </a:p>
          <a:p>
            <a:pPr>
              <a:buFont typeface="Arial" panose="020B0604020202020204" pitchFamily="34" charset="0"/>
              <a:buChar char="•"/>
            </a:pPr>
            <a:r>
              <a:rPr lang="en-IN" b="1" dirty="0"/>
              <a:t>Fog &amp; Rain:</a:t>
            </a:r>
            <a:r>
              <a:rPr lang="en-IN" dirty="0"/>
              <a:t> </a:t>
            </a:r>
            <a:r>
              <a:rPr lang="en-IN" b="1" dirty="0"/>
              <a:t>Absorbs</a:t>
            </a:r>
            <a:r>
              <a:rPr lang="en-IN" dirty="0"/>
              <a:t> or </a:t>
            </a:r>
            <a:r>
              <a:rPr lang="en-IN" b="1" dirty="0"/>
              <a:t>scatters</a:t>
            </a:r>
            <a:r>
              <a:rPr lang="en-IN" dirty="0"/>
              <a:t> FSO signals, causing </a:t>
            </a:r>
            <a:r>
              <a:rPr lang="en-IN" b="1" dirty="0"/>
              <a:t>loss</a:t>
            </a:r>
            <a:r>
              <a:rPr lang="en-IN" dirty="0"/>
              <a:t>.</a:t>
            </a:r>
          </a:p>
          <a:p>
            <a:pPr>
              <a:buFont typeface="Arial" panose="020B0604020202020204" pitchFamily="34" charset="0"/>
              <a:buChar char="•"/>
            </a:pPr>
            <a:r>
              <a:rPr lang="en-IN" b="1" dirty="0"/>
              <a:t>Turbulence:</a:t>
            </a:r>
            <a:r>
              <a:rPr lang="en-IN" dirty="0"/>
              <a:t> </a:t>
            </a:r>
            <a:r>
              <a:rPr lang="en-IN" b="1" dirty="0"/>
              <a:t>Distorts</a:t>
            </a:r>
            <a:r>
              <a:rPr lang="en-IN" dirty="0"/>
              <a:t> FSO signals → </a:t>
            </a:r>
            <a:r>
              <a:rPr lang="en-IN" b="1" dirty="0"/>
              <a:t>errors in transmission</a:t>
            </a:r>
            <a:r>
              <a:rPr lang="en-IN" dirty="0"/>
              <a:t>.</a:t>
            </a:r>
          </a:p>
          <a:p>
            <a:pPr>
              <a:buFont typeface="Arial" panose="020B0604020202020204" pitchFamily="34" charset="0"/>
              <a:buChar char="•"/>
            </a:pPr>
            <a:r>
              <a:rPr lang="en-IN" b="1" dirty="0"/>
              <a:t>Heavy Rain:</a:t>
            </a:r>
            <a:r>
              <a:rPr lang="en-IN" dirty="0"/>
              <a:t> Weakens </a:t>
            </a:r>
            <a:r>
              <a:rPr lang="en-IN" b="1" dirty="0"/>
              <a:t>RF signals</a:t>
            </a:r>
            <a:r>
              <a:rPr lang="en-IN" dirty="0"/>
              <a:t> as water </a:t>
            </a:r>
            <a:r>
              <a:rPr lang="en-IN" b="1" dirty="0"/>
              <a:t>absorbs radio waves</a:t>
            </a:r>
            <a:r>
              <a:rPr lang="en-IN" dirty="0"/>
              <a:t>.</a:t>
            </a:r>
          </a:p>
          <a:p>
            <a:pPr>
              <a:buNone/>
            </a:pPr>
            <a:r>
              <a:rPr lang="en-US" b="1" dirty="0"/>
              <a:t>Why is This Important?</a:t>
            </a:r>
          </a:p>
          <a:p>
            <a:pPr>
              <a:buFont typeface="Arial" panose="020B0604020202020204" pitchFamily="34" charset="0"/>
              <a:buChar char="•"/>
            </a:pPr>
            <a:r>
              <a:rPr lang="en-US" b="1" dirty="0"/>
              <a:t>Telecom:</a:t>
            </a:r>
            <a:r>
              <a:rPr lang="en-US" dirty="0"/>
              <a:t> Used in </a:t>
            </a:r>
            <a:r>
              <a:rPr lang="en-US" b="1" dirty="0"/>
              <a:t>5G &amp; internet providers</a:t>
            </a:r>
            <a:r>
              <a:rPr lang="en-US" dirty="0"/>
              <a:t>.</a:t>
            </a:r>
          </a:p>
          <a:p>
            <a:pPr>
              <a:buFont typeface="Arial" panose="020B0604020202020204" pitchFamily="34" charset="0"/>
              <a:buChar char="•"/>
            </a:pPr>
            <a:r>
              <a:rPr lang="en-US" b="1" dirty="0"/>
              <a:t>Defense:</a:t>
            </a:r>
            <a:r>
              <a:rPr lang="en-US" dirty="0"/>
              <a:t> Key for </a:t>
            </a:r>
            <a:r>
              <a:rPr lang="en-US" b="1" dirty="0"/>
              <a:t>satellites, drones &amp; military networks</a:t>
            </a:r>
            <a:r>
              <a:rPr lang="en-US" dirty="0"/>
              <a:t>.</a:t>
            </a:r>
          </a:p>
          <a:p>
            <a:pPr>
              <a:buFont typeface="Arial" panose="020B0604020202020204" pitchFamily="34" charset="0"/>
              <a:buChar char="•"/>
            </a:pPr>
            <a:r>
              <a:rPr lang="en-US" b="1" dirty="0"/>
              <a:t>Smart Cities:</a:t>
            </a:r>
            <a:r>
              <a:rPr lang="en-US" dirty="0"/>
              <a:t> Helps in </a:t>
            </a:r>
            <a:r>
              <a:rPr lang="en-US" b="1" dirty="0"/>
              <a:t>AI &amp; IoT services</a:t>
            </a:r>
            <a:endParaRPr lang="en-US" dirty="0"/>
          </a:p>
          <a:p>
            <a:endParaRPr lang="en-IN" dirty="0"/>
          </a:p>
        </p:txBody>
      </p:sp>
      <p:sp>
        <p:nvSpPr>
          <p:cNvPr id="8" name="Slide Number Placeholder 7">
            <a:extLst>
              <a:ext uri="{FF2B5EF4-FFF2-40B4-BE49-F238E27FC236}">
                <a16:creationId xmlns:a16="http://schemas.microsoft.com/office/drawing/2014/main" id="{E94834E2-5CB9-9C5C-371C-8AF71A5CEE9E}"/>
              </a:ext>
            </a:extLst>
          </p:cNvPr>
          <p:cNvSpPr>
            <a:spLocks noGrp="1"/>
          </p:cNvSpPr>
          <p:nvPr>
            <p:ph type="sldNum" sz="quarter" idx="12"/>
          </p:nvPr>
        </p:nvSpPr>
        <p:spPr/>
        <p:txBody>
          <a:bodyPr/>
          <a:lstStyle/>
          <a:p>
            <a:fld id="{9661B93A-2136-4D88-BA60-BB64F6334566}" type="slidenum">
              <a:rPr lang="en-IN" smtClean="0"/>
              <a:t>2</a:t>
            </a:fld>
            <a:endParaRPr lang="en-IN"/>
          </a:p>
        </p:txBody>
      </p:sp>
    </p:spTree>
    <p:extLst>
      <p:ext uri="{BB962C8B-B14F-4D97-AF65-F5344CB8AC3E}">
        <p14:creationId xmlns:p14="http://schemas.microsoft.com/office/powerpoint/2010/main" val="180429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7DBA-AA81-12D3-9116-3D8E677AD5D5}"/>
              </a:ext>
            </a:extLst>
          </p:cNvPr>
          <p:cNvSpPr>
            <a:spLocks noGrp="1"/>
          </p:cNvSpPr>
          <p:nvPr>
            <p:ph type="title"/>
          </p:nvPr>
        </p:nvSpPr>
        <p:spPr/>
        <p:txBody>
          <a:bodyPr/>
          <a:lstStyle/>
          <a:p>
            <a:pPr algn="ctr"/>
            <a:r>
              <a:rPr lang="en-IN" dirty="0"/>
              <a:t>Hyperparameter Tuning for RF Model</a:t>
            </a:r>
          </a:p>
        </p:txBody>
      </p:sp>
      <p:pic>
        <p:nvPicPr>
          <p:cNvPr id="5" name="Content Placeholder 4">
            <a:extLst>
              <a:ext uri="{FF2B5EF4-FFF2-40B4-BE49-F238E27FC236}">
                <a16:creationId xmlns:a16="http://schemas.microsoft.com/office/drawing/2014/main" id="{9C64A6A8-215C-8D5E-4115-6A7844F8BC0E}"/>
              </a:ext>
            </a:extLst>
          </p:cNvPr>
          <p:cNvPicPr>
            <a:picLocks noGrp="1" noChangeAspect="1"/>
          </p:cNvPicPr>
          <p:nvPr>
            <p:ph idx="1"/>
          </p:nvPr>
        </p:nvPicPr>
        <p:blipFill>
          <a:blip r:embed="rId2"/>
          <a:stretch>
            <a:fillRect/>
          </a:stretch>
        </p:blipFill>
        <p:spPr>
          <a:xfrm>
            <a:off x="1339974" y="2213058"/>
            <a:ext cx="3969963" cy="3997325"/>
          </a:xfrm>
        </p:spPr>
      </p:pic>
      <p:sp>
        <p:nvSpPr>
          <p:cNvPr id="6" name="TextBox 5">
            <a:extLst>
              <a:ext uri="{FF2B5EF4-FFF2-40B4-BE49-F238E27FC236}">
                <a16:creationId xmlns:a16="http://schemas.microsoft.com/office/drawing/2014/main" id="{6A9544D6-C7D6-3674-BBF8-DE68517B2017}"/>
              </a:ext>
            </a:extLst>
          </p:cNvPr>
          <p:cNvSpPr txBox="1"/>
          <p:nvPr/>
        </p:nvSpPr>
        <p:spPr>
          <a:xfrm>
            <a:off x="6288505" y="2213058"/>
            <a:ext cx="4563521" cy="4062651"/>
          </a:xfrm>
          <a:prstGeom prst="rect">
            <a:avLst/>
          </a:prstGeom>
          <a:noFill/>
        </p:spPr>
        <p:txBody>
          <a:bodyPr wrap="square" rtlCol="0">
            <a:spAutoFit/>
          </a:bodyPr>
          <a:lstStyle/>
          <a:p>
            <a:pPr>
              <a:buNone/>
            </a:pPr>
            <a:r>
              <a:rPr lang="en-IN" sz="1600" dirty="0"/>
              <a:t> </a:t>
            </a:r>
            <a:r>
              <a:rPr lang="en-IN" sz="1600" b="1" dirty="0"/>
              <a:t>Why Hyperparameter Tuning?</a:t>
            </a:r>
            <a:endParaRPr lang="en-IN" sz="1600" dirty="0"/>
          </a:p>
          <a:p>
            <a:pPr>
              <a:buFont typeface="Arial" panose="020B0604020202020204" pitchFamily="34" charset="0"/>
              <a:buChar char="•"/>
            </a:pPr>
            <a:r>
              <a:rPr lang="en-IN" sz="1600" dirty="0"/>
              <a:t>Optimizing the Random Forest model for better accuracy.</a:t>
            </a:r>
          </a:p>
          <a:p>
            <a:pPr>
              <a:buFont typeface="Arial" panose="020B0604020202020204" pitchFamily="34" charset="0"/>
              <a:buChar char="•"/>
            </a:pPr>
            <a:r>
              <a:rPr lang="en-IN" sz="1600" dirty="0"/>
              <a:t>Adjusts tree depth, number of estimators, and feature selection.</a:t>
            </a:r>
          </a:p>
          <a:p>
            <a:pPr>
              <a:buNone/>
            </a:pPr>
            <a:r>
              <a:rPr lang="en-IN" sz="1600" dirty="0"/>
              <a:t> </a:t>
            </a:r>
            <a:r>
              <a:rPr lang="en-IN" sz="1600" b="1" dirty="0"/>
              <a:t>What Happened?</a:t>
            </a:r>
            <a:endParaRPr lang="en-IN" sz="1600" dirty="0"/>
          </a:p>
          <a:p>
            <a:pPr>
              <a:buFont typeface="Arial" panose="020B0604020202020204" pitchFamily="34" charset="0"/>
              <a:buChar char="•"/>
            </a:pPr>
            <a:r>
              <a:rPr lang="en-IN" sz="1600" b="1" dirty="0"/>
              <a:t>Randomized Search CV</a:t>
            </a:r>
            <a:r>
              <a:rPr lang="en-IN" sz="1600" dirty="0"/>
              <a:t> tested 20 different hyperparameter combinations.</a:t>
            </a:r>
          </a:p>
          <a:p>
            <a:pPr>
              <a:buFont typeface="Arial" panose="020B0604020202020204" pitchFamily="34" charset="0"/>
              <a:buChar char="•"/>
            </a:pPr>
            <a:r>
              <a:rPr lang="en-IN" sz="1600" dirty="0"/>
              <a:t>Best configuration found: </a:t>
            </a:r>
            <a:r>
              <a:rPr lang="en-IN" sz="1600" b="1" dirty="0"/>
              <a:t>200 trees, log2 features, max depth 30.</a:t>
            </a:r>
            <a:endParaRPr lang="en-IN" sz="1600" dirty="0"/>
          </a:p>
          <a:p>
            <a:pPr>
              <a:buFont typeface="Arial" panose="020B0604020202020204" pitchFamily="34" charset="0"/>
              <a:buChar char="•"/>
            </a:pPr>
            <a:r>
              <a:rPr lang="en-IN" sz="1600" dirty="0"/>
              <a:t>The model was retrained using these settings.</a:t>
            </a:r>
          </a:p>
          <a:p>
            <a:pPr>
              <a:buNone/>
            </a:pPr>
            <a:r>
              <a:rPr lang="en-IN" sz="1600" b="1" dirty="0"/>
              <a:t>Results:</a:t>
            </a:r>
            <a:endParaRPr lang="en-IN" sz="1600" dirty="0"/>
          </a:p>
          <a:p>
            <a:pPr>
              <a:buFont typeface="Arial" panose="020B0604020202020204" pitchFamily="34" charset="0"/>
              <a:buChar char="•"/>
            </a:pPr>
            <a:r>
              <a:rPr lang="en-IN" sz="1600" b="1" dirty="0"/>
              <a:t>RMSE improved to 0.8758</a:t>
            </a:r>
            <a:r>
              <a:rPr lang="en-IN" sz="1600" dirty="0"/>
              <a:t> (better accuracy).</a:t>
            </a:r>
          </a:p>
          <a:p>
            <a:pPr>
              <a:buFont typeface="Arial" panose="020B0604020202020204" pitchFamily="34" charset="0"/>
              <a:buChar char="•"/>
            </a:pPr>
            <a:r>
              <a:rPr lang="en-IN" sz="1600" b="1" dirty="0"/>
              <a:t>R² score = 0.9233</a:t>
            </a:r>
            <a:r>
              <a:rPr lang="en-IN" sz="1600" dirty="0"/>
              <a:t> (high predictive strength).</a:t>
            </a:r>
          </a:p>
          <a:p>
            <a:pPr>
              <a:buFont typeface="Arial" panose="020B0604020202020204" pitchFamily="34" charset="0"/>
              <a:buChar char="•"/>
            </a:pPr>
            <a:r>
              <a:rPr lang="en-IN" sz="1600" b="1" dirty="0"/>
              <a:t>OOB score = 0.9229</a:t>
            </a:r>
            <a:r>
              <a:rPr lang="en-IN" sz="1600" dirty="0"/>
              <a:t> (strong generalization).</a:t>
            </a:r>
          </a:p>
          <a:p>
            <a:pPr marL="285750" indent="-285750">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A90AF079-E164-8A97-9D40-6E36F5A3F43B}"/>
              </a:ext>
            </a:extLst>
          </p:cNvPr>
          <p:cNvSpPr>
            <a:spLocks noGrp="1"/>
          </p:cNvSpPr>
          <p:nvPr>
            <p:ph type="sldNum" sz="quarter" idx="12"/>
          </p:nvPr>
        </p:nvSpPr>
        <p:spPr/>
        <p:txBody>
          <a:bodyPr/>
          <a:lstStyle/>
          <a:p>
            <a:fld id="{9661B93A-2136-4D88-BA60-BB64F6334566}" type="slidenum">
              <a:rPr lang="en-IN" smtClean="0"/>
              <a:t>20</a:t>
            </a:fld>
            <a:endParaRPr lang="en-IN"/>
          </a:p>
        </p:txBody>
      </p:sp>
    </p:spTree>
    <p:extLst>
      <p:ext uri="{BB962C8B-B14F-4D97-AF65-F5344CB8AC3E}">
        <p14:creationId xmlns:p14="http://schemas.microsoft.com/office/powerpoint/2010/main" val="108581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C382-0700-985B-AE27-140F56F7D2A2}"/>
              </a:ext>
            </a:extLst>
          </p:cNvPr>
          <p:cNvSpPr>
            <a:spLocks noGrp="1"/>
          </p:cNvSpPr>
          <p:nvPr>
            <p:ph type="title"/>
          </p:nvPr>
        </p:nvSpPr>
        <p:spPr/>
        <p:txBody>
          <a:bodyPr/>
          <a:lstStyle/>
          <a:p>
            <a:pPr algn="ctr"/>
            <a:r>
              <a:rPr lang="en-US" dirty="0"/>
              <a:t>Comparison of Optimized RF &amp; FSO Models</a:t>
            </a:r>
            <a:endParaRPr lang="en-IN" dirty="0"/>
          </a:p>
        </p:txBody>
      </p:sp>
      <p:pic>
        <p:nvPicPr>
          <p:cNvPr id="5" name="Content Placeholder 4">
            <a:extLst>
              <a:ext uri="{FF2B5EF4-FFF2-40B4-BE49-F238E27FC236}">
                <a16:creationId xmlns:a16="http://schemas.microsoft.com/office/drawing/2014/main" id="{78AD16D3-3270-2CD0-CC86-26C297639C5B}"/>
              </a:ext>
            </a:extLst>
          </p:cNvPr>
          <p:cNvPicPr>
            <a:picLocks noGrp="1" noChangeAspect="1"/>
          </p:cNvPicPr>
          <p:nvPr>
            <p:ph idx="1"/>
          </p:nvPr>
        </p:nvPicPr>
        <p:blipFill>
          <a:blip r:embed="rId2"/>
          <a:stretch>
            <a:fillRect/>
          </a:stretch>
        </p:blipFill>
        <p:spPr>
          <a:xfrm>
            <a:off x="1179612" y="2314498"/>
            <a:ext cx="3713230" cy="3505689"/>
          </a:xfrm>
        </p:spPr>
      </p:pic>
      <p:sp>
        <p:nvSpPr>
          <p:cNvPr id="7" name="TextBox 6">
            <a:extLst>
              <a:ext uri="{FF2B5EF4-FFF2-40B4-BE49-F238E27FC236}">
                <a16:creationId xmlns:a16="http://schemas.microsoft.com/office/drawing/2014/main" id="{92B4F53A-7F96-A357-4858-49FA0F826637}"/>
              </a:ext>
            </a:extLst>
          </p:cNvPr>
          <p:cNvSpPr txBox="1"/>
          <p:nvPr/>
        </p:nvSpPr>
        <p:spPr>
          <a:xfrm>
            <a:off x="5534526" y="2314498"/>
            <a:ext cx="5630779" cy="4247317"/>
          </a:xfrm>
          <a:prstGeom prst="rect">
            <a:avLst/>
          </a:prstGeom>
          <a:noFill/>
        </p:spPr>
        <p:txBody>
          <a:bodyPr wrap="square" rtlCol="0">
            <a:spAutoFit/>
          </a:bodyPr>
          <a:lstStyle/>
          <a:p>
            <a:pPr>
              <a:buNone/>
            </a:pPr>
            <a:r>
              <a:rPr lang="en-US" b="1" dirty="0"/>
              <a:t>What is Happening?</a:t>
            </a:r>
            <a:endParaRPr lang="en-US" dirty="0"/>
          </a:p>
          <a:p>
            <a:pPr>
              <a:buFont typeface="Arial" panose="020B0604020202020204" pitchFamily="34" charset="0"/>
              <a:buChar char="•"/>
            </a:pPr>
            <a:r>
              <a:rPr lang="en-US" dirty="0"/>
              <a:t>We compare the </a:t>
            </a:r>
            <a:r>
              <a:rPr lang="en-US" b="1" dirty="0"/>
              <a:t>optimized RF and FSO models</a:t>
            </a:r>
            <a:r>
              <a:rPr lang="en-US" dirty="0"/>
              <a:t> using two key metrics: </a:t>
            </a:r>
          </a:p>
          <a:p>
            <a:pPr marL="742950" lvl="1" indent="-285750">
              <a:buFont typeface="Arial" panose="020B0604020202020204" pitchFamily="34" charset="0"/>
              <a:buChar char="•"/>
            </a:pPr>
            <a:r>
              <a:rPr lang="en-US" b="1" dirty="0"/>
              <a:t>RMSE (Lower is Better)</a:t>
            </a:r>
            <a:endParaRPr lang="en-US" dirty="0"/>
          </a:p>
          <a:p>
            <a:pPr marL="742950" lvl="1" indent="-285750">
              <a:buFont typeface="Arial" panose="020B0604020202020204" pitchFamily="34" charset="0"/>
              <a:buChar char="•"/>
            </a:pPr>
            <a:r>
              <a:rPr lang="en-US" b="1" dirty="0"/>
              <a:t>R² Score (Higher is Better)</a:t>
            </a:r>
            <a:endParaRPr lang="en-US" dirty="0"/>
          </a:p>
          <a:p>
            <a:pPr>
              <a:buFont typeface="Arial" panose="020B0604020202020204" pitchFamily="34" charset="0"/>
              <a:buChar char="•"/>
            </a:pPr>
            <a:r>
              <a:rPr lang="en-US" b="1" dirty="0"/>
              <a:t>Visualization</a:t>
            </a:r>
            <a:r>
              <a:rPr lang="en-US" dirty="0"/>
              <a:t> helps us assess model accuracy after tuning.</a:t>
            </a:r>
          </a:p>
          <a:p>
            <a:pPr>
              <a:buNone/>
            </a:pPr>
            <a:r>
              <a:rPr lang="en-US" b="1" dirty="0"/>
              <a:t>Key Observations:</a:t>
            </a:r>
            <a:endParaRPr lang="en-US" dirty="0"/>
          </a:p>
          <a:p>
            <a:pPr>
              <a:buFont typeface="Arial" panose="020B0604020202020204" pitchFamily="34" charset="0"/>
              <a:buChar char="•"/>
            </a:pPr>
            <a:r>
              <a:rPr lang="en-US" b="1" dirty="0"/>
              <a:t>RF Model has lower RMSE</a:t>
            </a:r>
            <a:r>
              <a:rPr lang="en-US" dirty="0"/>
              <a:t>, meaning </a:t>
            </a:r>
            <a:r>
              <a:rPr lang="en-US" b="1" dirty="0"/>
              <a:t>better predictive accuracy</a:t>
            </a:r>
            <a:r>
              <a:rPr lang="en-US" dirty="0"/>
              <a:t>.</a:t>
            </a:r>
          </a:p>
          <a:p>
            <a:pPr>
              <a:buFont typeface="Arial" panose="020B0604020202020204" pitchFamily="34" charset="0"/>
              <a:buChar char="•"/>
            </a:pPr>
            <a:r>
              <a:rPr lang="en-US" b="1" dirty="0"/>
              <a:t>FSO Model has slightly better R² score</a:t>
            </a:r>
            <a:r>
              <a:rPr lang="en-US" dirty="0"/>
              <a:t>, showing </a:t>
            </a:r>
            <a:r>
              <a:rPr lang="en-US" b="1" dirty="0"/>
              <a:t>strong correlation with the target variable</a:t>
            </a:r>
            <a:r>
              <a:rPr lang="en-US" dirty="0"/>
              <a:t>.</a:t>
            </a:r>
          </a:p>
          <a:p>
            <a:pPr>
              <a:buFont typeface="Arial" panose="020B0604020202020204" pitchFamily="34" charset="0"/>
              <a:buChar char="•"/>
            </a:pPr>
            <a:r>
              <a:rPr lang="en-US" dirty="0"/>
              <a:t>Both models </a:t>
            </a:r>
            <a:r>
              <a:rPr lang="en-US" b="1" dirty="0"/>
              <a:t>perform well after hyperparameter tuning</a:t>
            </a:r>
            <a:r>
              <a:rPr lang="en-US" dirty="0"/>
              <a:t>, showing balanced improvement.</a:t>
            </a:r>
          </a:p>
          <a:p>
            <a:pPr marL="285750" indent="-285750">
              <a:buFont typeface="Arial" panose="020B0604020202020204" pitchFamily="34" charset="0"/>
              <a:buChar char="•"/>
            </a:pPr>
            <a:endParaRPr lang="en-IN" dirty="0"/>
          </a:p>
        </p:txBody>
      </p:sp>
      <p:sp>
        <p:nvSpPr>
          <p:cNvPr id="8" name="Slide Number Placeholder 7">
            <a:extLst>
              <a:ext uri="{FF2B5EF4-FFF2-40B4-BE49-F238E27FC236}">
                <a16:creationId xmlns:a16="http://schemas.microsoft.com/office/drawing/2014/main" id="{B21A68D7-1ED2-1249-6A46-4D45EE750286}"/>
              </a:ext>
            </a:extLst>
          </p:cNvPr>
          <p:cNvSpPr>
            <a:spLocks noGrp="1"/>
          </p:cNvSpPr>
          <p:nvPr>
            <p:ph type="sldNum" sz="quarter" idx="12"/>
          </p:nvPr>
        </p:nvSpPr>
        <p:spPr/>
        <p:txBody>
          <a:bodyPr/>
          <a:lstStyle/>
          <a:p>
            <a:fld id="{9661B93A-2136-4D88-BA60-BB64F6334566}" type="slidenum">
              <a:rPr lang="en-IN" smtClean="0"/>
              <a:t>21</a:t>
            </a:fld>
            <a:endParaRPr lang="en-IN"/>
          </a:p>
        </p:txBody>
      </p:sp>
    </p:spTree>
    <p:extLst>
      <p:ext uri="{BB962C8B-B14F-4D97-AF65-F5344CB8AC3E}">
        <p14:creationId xmlns:p14="http://schemas.microsoft.com/office/powerpoint/2010/main" val="44482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D42F-E3B6-2E81-255D-238DB9156BF5}"/>
              </a:ext>
            </a:extLst>
          </p:cNvPr>
          <p:cNvSpPr>
            <a:spLocks noGrp="1"/>
          </p:cNvSpPr>
          <p:nvPr>
            <p:ph type="title"/>
          </p:nvPr>
        </p:nvSpPr>
        <p:spPr>
          <a:xfrm>
            <a:off x="2609873" y="208547"/>
            <a:ext cx="7950984" cy="1238167"/>
          </a:xfrm>
        </p:spPr>
        <p:txBody>
          <a:bodyPr>
            <a:normAutofit/>
          </a:bodyPr>
          <a:lstStyle/>
          <a:p>
            <a:pPr algn="ctr"/>
            <a:r>
              <a:rPr lang="en-US" dirty="0"/>
              <a:t>Evaluating Predictions – Measured vs. Predicted RFL Attenuation</a:t>
            </a:r>
            <a:endParaRPr lang="en-IN" dirty="0"/>
          </a:p>
        </p:txBody>
      </p:sp>
      <p:pic>
        <p:nvPicPr>
          <p:cNvPr id="6" name="Content Placeholder 5">
            <a:extLst>
              <a:ext uri="{FF2B5EF4-FFF2-40B4-BE49-F238E27FC236}">
                <a16:creationId xmlns:a16="http://schemas.microsoft.com/office/drawing/2014/main" id="{ADAFEE5A-224D-35F6-5154-42FB188C77BB}"/>
              </a:ext>
            </a:extLst>
          </p:cNvPr>
          <p:cNvPicPr>
            <a:picLocks noGrp="1" noChangeAspect="1"/>
          </p:cNvPicPr>
          <p:nvPr>
            <p:ph sz="half" idx="1"/>
          </p:nvPr>
        </p:nvPicPr>
        <p:blipFill>
          <a:blip r:embed="rId2"/>
          <a:stretch>
            <a:fillRect/>
          </a:stretch>
        </p:blipFill>
        <p:spPr>
          <a:xfrm>
            <a:off x="1629638" y="2084930"/>
            <a:ext cx="3892550" cy="858651"/>
          </a:xfrm>
        </p:spPr>
      </p:pic>
      <p:pic>
        <p:nvPicPr>
          <p:cNvPr id="8" name="Content Placeholder 7">
            <a:extLst>
              <a:ext uri="{FF2B5EF4-FFF2-40B4-BE49-F238E27FC236}">
                <a16:creationId xmlns:a16="http://schemas.microsoft.com/office/drawing/2014/main" id="{831FD3CF-901F-FD56-D6F4-2B244D520B53}"/>
              </a:ext>
            </a:extLst>
          </p:cNvPr>
          <p:cNvPicPr>
            <a:picLocks noGrp="1" noChangeAspect="1"/>
          </p:cNvPicPr>
          <p:nvPr>
            <p:ph sz="half" idx="2"/>
          </p:nvPr>
        </p:nvPicPr>
        <p:blipFill>
          <a:blip r:embed="rId3"/>
          <a:stretch>
            <a:fillRect/>
          </a:stretch>
        </p:blipFill>
        <p:spPr>
          <a:xfrm>
            <a:off x="6585365" y="1419606"/>
            <a:ext cx="3895725" cy="3047950"/>
          </a:xfrm>
        </p:spPr>
      </p:pic>
      <p:sp>
        <p:nvSpPr>
          <p:cNvPr id="9" name="TextBox 8">
            <a:extLst>
              <a:ext uri="{FF2B5EF4-FFF2-40B4-BE49-F238E27FC236}">
                <a16:creationId xmlns:a16="http://schemas.microsoft.com/office/drawing/2014/main" id="{509BEE58-478A-D375-598F-2FFCF65D69BD}"/>
              </a:ext>
            </a:extLst>
          </p:cNvPr>
          <p:cNvSpPr txBox="1"/>
          <p:nvPr/>
        </p:nvSpPr>
        <p:spPr>
          <a:xfrm>
            <a:off x="1042737" y="3256547"/>
            <a:ext cx="530993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Trained </a:t>
            </a:r>
            <a:r>
              <a:rPr lang="en-US" b="1" dirty="0"/>
              <a:t>RF model</a:t>
            </a:r>
            <a:r>
              <a:rPr lang="en-US" dirty="0"/>
              <a:t> to predict </a:t>
            </a:r>
            <a:r>
              <a:rPr lang="en-US" b="1" dirty="0"/>
              <a:t>RFL_Att</a:t>
            </a:r>
            <a:r>
              <a:rPr lang="en-US" dirty="0"/>
              <a:t> using environmental features.</a:t>
            </a:r>
          </a:p>
          <a:p>
            <a:pPr marL="285750" indent="-285750">
              <a:buFont typeface="Arial" panose="020B0604020202020204" pitchFamily="34" charset="0"/>
              <a:buChar char="•"/>
            </a:pPr>
            <a:r>
              <a:rPr lang="en-IN" dirty="0"/>
              <a:t>Model Performance:</a:t>
            </a:r>
          </a:p>
          <a:p>
            <a:pPr marL="285750" indent="-285750">
              <a:buFont typeface="Arial" panose="020B0604020202020204" pitchFamily="34" charset="0"/>
              <a:buChar char="•"/>
            </a:pPr>
            <a:r>
              <a:rPr lang="en-US" dirty="0"/>
              <a:t>RMSE: </a:t>
            </a:r>
            <a:r>
              <a:rPr lang="en-US" b="1" dirty="0"/>
              <a:t>0.7870</a:t>
            </a:r>
            <a:r>
              <a:rPr lang="en-US" dirty="0"/>
              <a:t> (Lower is better)</a:t>
            </a:r>
          </a:p>
          <a:p>
            <a:pPr marL="285750" indent="-285750">
              <a:buFont typeface="Arial" panose="020B0604020202020204" pitchFamily="34" charset="0"/>
              <a:buChar char="•"/>
            </a:pPr>
            <a:r>
              <a:rPr lang="en-US" dirty="0"/>
              <a:t>R² Score: </a:t>
            </a:r>
            <a:r>
              <a:rPr lang="en-US" b="1" dirty="0"/>
              <a:t>0.9381</a:t>
            </a:r>
            <a:r>
              <a:rPr lang="en-US" dirty="0"/>
              <a:t> (Higher is better)</a:t>
            </a:r>
          </a:p>
          <a:p>
            <a:pPr marL="285750" indent="-285750">
              <a:buFont typeface="Arial" panose="020B0604020202020204" pitchFamily="34" charset="0"/>
              <a:buChar char="•"/>
            </a:pPr>
            <a:r>
              <a:rPr lang="it-IT" dirty="0"/>
              <a:t>OOB Score: </a:t>
            </a:r>
            <a:r>
              <a:rPr lang="it-IT" b="1" dirty="0"/>
              <a:t>0.9317</a:t>
            </a:r>
            <a:r>
              <a:rPr lang="it-IT" dirty="0"/>
              <a:t> (Model stability)</a:t>
            </a:r>
            <a:endParaRPr lang="en-US" dirty="0"/>
          </a:p>
        </p:txBody>
      </p:sp>
      <p:sp>
        <p:nvSpPr>
          <p:cNvPr id="14" name="TextBox 13">
            <a:extLst>
              <a:ext uri="{FF2B5EF4-FFF2-40B4-BE49-F238E27FC236}">
                <a16:creationId xmlns:a16="http://schemas.microsoft.com/office/drawing/2014/main" id="{E4167F55-7D6F-14FD-6AD6-8D352D8DC946}"/>
              </a:ext>
            </a:extLst>
          </p:cNvPr>
          <p:cNvSpPr txBox="1"/>
          <p:nvPr/>
        </p:nvSpPr>
        <p:spPr>
          <a:xfrm>
            <a:off x="6096001" y="4780522"/>
            <a:ext cx="49249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Closer points to red line → Better accuracy.</a:t>
            </a:r>
          </a:p>
          <a:p>
            <a:pPr marL="285750" indent="-285750">
              <a:buFont typeface="Arial" panose="020B0604020202020204" pitchFamily="34" charset="0"/>
              <a:buChar char="•"/>
            </a:pPr>
            <a:r>
              <a:rPr lang="en-US" dirty="0"/>
              <a:t>Compares </a:t>
            </a:r>
            <a:r>
              <a:rPr lang="en-US" b="1" dirty="0"/>
              <a:t>actual vs. predicted</a:t>
            </a:r>
            <a:r>
              <a:rPr lang="en-US" dirty="0"/>
              <a:t> values.</a:t>
            </a:r>
          </a:p>
          <a:p>
            <a:pPr marL="285750" indent="-285750">
              <a:buFont typeface="Arial" panose="020B0604020202020204" pitchFamily="34" charset="0"/>
              <a:buChar char="•"/>
            </a:pPr>
            <a:r>
              <a:rPr lang="en-US" dirty="0"/>
              <a:t>Most predictions align well, confirming a </a:t>
            </a:r>
            <a:r>
              <a:rPr lang="en-US" b="1" dirty="0"/>
              <a:t>strong model fit</a:t>
            </a:r>
            <a:r>
              <a:rPr lang="en-US" dirty="0"/>
              <a:t>.</a:t>
            </a:r>
            <a:endParaRPr lang="en-IN" dirty="0"/>
          </a:p>
        </p:txBody>
      </p:sp>
      <p:sp>
        <p:nvSpPr>
          <p:cNvPr id="16" name="Slide Number Placeholder 15">
            <a:extLst>
              <a:ext uri="{FF2B5EF4-FFF2-40B4-BE49-F238E27FC236}">
                <a16:creationId xmlns:a16="http://schemas.microsoft.com/office/drawing/2014/main" id="{04ACC825-4335-AC7C-15E8-57D865C8CC70}"/>
              </a:ext>
            </a:extLst>
          </p:cNvPr>
          <p:cNvSpPr>
            <a:spLocks noGrp="1"/>
          </p:cNvSpPr>
          <p:nvPr>
            <p:ph type="sldNum" sz="quarter" idx="12"/>
          </p:nvPr>
        </p:nvSpPr>
        <p:spPr/>
        <p:txBody>
          <a:bodyPr/>
          <a:lstStyle/>
          <a:p>
            <a:fld id="{9661B93A-2136-4D88-BA60-BB64F6334566}" type="slidenum">
              <a:rPr lang="en-IN" smtClean="0"/>
              <a:t>22</a:t>
            </a:fld>
            <a:endParaRPr lang="en-IN"/>
          </a:p>
        </p:txBody>
      </p:sp>
    </p:spTree>
    <p:extLst>
      <p:ext uri="{BB962C8B-B14F-4D97-AF65-F5344CB8AC3E}">
        <p14:creationId xmlns:p14="http://schemas.microsoft.com/office/powerpoint/2010/main" val="4003122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1622-11D6-78FE-884D-38F2806AC457}"/>
              </a:ext>
            </a:extLst>
          </p:cNvPr>
          <p:cNvSpPr>
            <a:spLocks noGrp="1"/>
          </p:cNvSpPr>
          <p:nvPr>
            <p:ph type="title"/>
          </p:nvPr>
        </p:nvSpPr>
        <p:spPr/>
        <p:txBody>
          <a:bodyPr/>
          <a:lstStyle/>
          <a:p>
            <a:pPr algn="ctr"/>
            <a:r>
              <a:rPr lang="en-US" dirty="0"/>
              <a:t>Evaluating Step 2 FSO Model (With Predicted Radio Frequency Attenuation)</a:t>
            </a:r>
            <a:endParaRPr lang="en-IN" dirty="0"/>
          </a:p>
        </p:txBody>
      </p:sp>
      <p:pic>
        <p:nvPicPr>
          <p:cNvPr id="6" name="Content Placeholder 5">
            <a:extLst>
              <a:ext uri="{FF2B5EF4-FFF2-40B4-BE49-F238E27FC236}">
                <a16:creationId xmlns:a16="http://schemas.microsoft.com/office/drawing/2014/main" id="{4790986C-0A29-AA6C-5FAE-77C0F8BC1B0C}"/>
              </a:ext>
            </a:extLst>
          </p:cNvPr>
          <p:cNvPicPr>
            <a:picLocks noGrp="1" noChangeAspect="1"/>
          </p:cNvPicPr>
          <p:nvPr>
            <p:ph sz="half" idx="1"/>
          </p:nvPr>
        </p:nvPicPr>
        <p:blipFill>
          <a:blip r:embed="rId2"/>
          <a:stretch>
            <a:fillRect/>
          </a:stretch>
        </p:blipFill>
        <p:spPr>
          <a:xfrm>
            <a:off x="1754856" y="2052114"/>
            <a:ext cx="3892550" cy="543763"/>
          </a:xfrm>
        </p:spPr>
      </p:pic>
      <p:pic>
        <p:nvPicPr>
          <p:cNvPr id="8" name="Content Placeholder 7">
            <a:extLst>
              <a:ext uri="{FF2B5EF4-FFF2-40B4-BE49-F238E27FC236}">
                <a16:creationId xmlns:a16="http://schemas.microsoft.com/office/drawing/2014/main" id="{120A72E5-2074-8AEF-2E8B-EA040FE4D753}"/>
              </a:ext>
            </a:extLst>
          </p:cNvPr>
          <p:cNvPicPr>
            <a:picLocks noGrp="1" noChangeAspect="1"/>
          </p:cNvPicPr>
          <p:nvPr>
            <p:ph sz="half" idx="2"/>
          </p:nvPr>
        </p:nvPicPr>
        <p:blipFill>
          <a:blip r:embed="rId3"/>
          <a:stretch>
            <a:fillRect/>
          </a:stretch>
        </p:blipFill>
        <p:spPr>
          <a:xfrm>
            <a:off x="6544596" y="2028882"/>
            <a:ext cx="3895725" cy="2800235"/>
          </a:xfrm>
        </p:spPr>
      </p:pic>
      <p:sp>
        <p:nvSpPr>
          <p:cNvPr id="11" name="TextBox 10">
            <a:extLst>
              <a:ext uri="{FF2B5EF4-FFF2-40B4-BE49-F238E27FC236}">
                <a16:creationId xmlns:a16="http://schemas.microsoft.com/office/drawing/2014/main" id="{CBB1A419-B08B-DEED-B828-06F543DA0A8F}"/>
              </a:ext>
            </a:extLst>
          </p:cNvPr>
          <p:cNvSpPr txBox="1"/>
          <p:nvPr/>
        </p:nvSpPr>
        <p:spPr>
          <a:xfrm>
            <a:off x="1283368" y="3160295"/>
            <a:ext cx="453991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used </a:t>
            </a:r>
            <a:r>
              <a:rPr lang="en-US" b="1" dirty="0"/>
              <a:t>Predicted RFL_Att</a:t>
            </a:r>
            <a:r>
              <a:rPr lang="en-US" dirty="0"/>
              <a:t> as an additional feature to improve </a:t>
            </a:r>
            <a:r>
              <a:rPr lang="en-US" b="1" dirty="0"/>
              <a:t>FSO_Att</a:t>
            </a:r>
            <a:r>
              <a:rPr lang="en-US" dirty="0"/>
              <a:t> predictions.</a:t>
            </a:r>
          </a:p>
          <a:p>
            <a:pPr marL="285750" indent="-285750">
              <a:buFont typeface="Arial" panose="020B0604020202020204" pitchFamily="34" charset="0"/>
              <a:buChar char="•"/>
            </a:pPr>
            <a:r>
              <a:rPr lang="en-IN" dirty="0"/>
              <a:t>A Random Forest </a:t>
            </a:r>
            <a:r>
              <a:rPr lang="en-US" b="1" dirty="0"/>
              <a:t>Model</a:t>
            </a:r>
            <a:r>
              <a:rPr lang="en-US" dirty="0"/>
              <a:t> was trained and tested with this new feature.</a:t>
            </a:r>
          </a:p>
          <a:p>
            <a:pPr marL="285750" indent="-285750">
              <a:buFont typeface="Arial" panose="020B0604020202020204" pitchFamily="34" charset="0"/>
              <a:buChar char="•"/>
            </a:pPr>
            <a:r>
              <a:rPr lang="en-IN" dirty="0"/>
              <a:t>Model performance:</a:t>
            </a:r>
          </a:p>
          <a:p>
            <a:pPr marL="285750" indent="-285750">
              <a:buFont typeface="Arial" panose="020B0604020202020204" pitchFamily="34" charset="0"/>
              <a:buChar char="•"/>
            </a:pPr>
            <a:r>
              <a:rPr lang="en-US" b="1" dirty="0"/>
              <a:t>RMSE:</a:t>
            </a:r>
            <a:r>
              <a:rPr lang="en-US" dirty="0"/>
              <a:t> </a:t>
            </a:r>
            <a:r>
              <a:rPr lang="en-US" b="1" dirty="0"/>
              <a:t>1.4438</a:t>
            </a:r>
            <a:r>
              <a:rPr lang="en-US" dirty="0"/>
              <a:t> (higher than the general model)</a:t>
            </a:r>
            <a:endParaRPr lang="en-IN" dirty="0"/>
          </a:p>
          <a:p>
            <a:pPr marL="285750" indent="-285750">
              <a:buFont typeface="Arial" panose="020B0604020202020204" pitchFamily="34" charset="0"/>
              <a:buChar char="•"/>
            </a:pPr>
            <a:r>
              <a:rPr lang="en-US" b="1" dirty="0"/>
              <a:t>R² Score:</a:t>
            </a:r>
            <a:r>
              <a:rPr lang="en-US" dirty="0"/>
              <a:t> </a:t>
            </a:r>
            <a:r>
              <a:rPr lang="en-US" b="1" dirty="0"/>
              <a:t>0.8670</a:t>
            </a:r>
            <a:r>
              <a:rPr lang="en-US" dirty="0"/>
              <a:t> (lower than the general model)</a:t>
            </a:r>
          </a:p>
          <a:p>
            <a:pPr marL="285750" indent="-285750">
              <a:buFont typeface="Arial" panose="020B0604020202020204" pitchFamily="34" charset="0"/>
              <a:buChar char="•"/>
            </a:pPr>
            <a:r>
              <a:rPr lang="en-IN" b="1" dirty="0"/>
              <a:t>OOB Score:</a:t>
            </a:r>
            <a:r>
              <a:rPr lang="en-IN" dirty="0"/>
              <a:t> </a:t>
            </a:r>
            <a:r>
              <a:rPr lang="en-IN" b="1" dirty="0"/>
              <a:t>0.8662</a:t>
            </a:r>
            <a:endParaRPr lang="en-IN" dirty="0"/>
          </a:p>
        </p:txBody>
      </p:sp>
      <p:sp>
        <p:nvSpPr>
          <p:cNvPr id="18" name="TextBox 17">
            <a:extLst>
              <a:ext uri="{FF2B5EF4-FFF2-40B4-BE49-F238E27FC236}">
                <a16:creationId xmlns:a16="http://schemas.microsoft.com/office/drawing/2014/main" id="{9CDB0EE8-C1DC-1B63-5D94-A2ABC8612278}"/>
              </a:ext>
            </a:extLst>
          </p:cNvPr>
          <p:cNvSpPr txBox="1"/>
          <p:nvPr/>
        </p:nvSpPr>
        <p:spPr>
          <a:xfrm>
            <a:off x="6544596" y="5229726"/>
            <a:ext cx="4539916"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Result:</a:t>
            </a:r>
            <a:r>
              <a:rPr lang="en-US" dirty="0"/>
              <a:t> Using </a:t>
            </a:r>
            <a:r>
              <a:rPr lang="en-US" b="1" dirty="0"/>
              <a:t>Predicted RFL_Att did not improve the prediction</a:t>
            </a:r>
            <a:r>
              <a:rPr lang="en-US" dirty="0"/>
              <a:t> of FSO_Att. Further </a:t>
            </a:r>
            <a:r>
              <a:rPr lang="en-US" b="1" dirty="0"/>
              <a:t>hyperparameter tuning or feature engineering</a:t>
            </a:r>
            <a:r>
              <a:rPr lang="en-US" dirty="0"/>
              <a:t> is required.</a:t>
            </a:r>
          </a:p>
          <a:p>
            <a:endParaRPr lang="en-IN" dirty="0"/>
          </a:p>
        </p:txBody>
      </p:sp>
      <p:sp>
        <p:nvSpPr>
          <p:cNvPr id="19" name="Slide Number Placeholder 18">
            <a:extLst>
              <a:ext uri="{FF2B5EF4-FFF2-40B4-BE49-F238E27FC236}">
                <a16:creationId xmlns:a16="http://schemas.microsoft.com/office/drawing/2014/main" id="{92FC7739-C49B-8A72-83B9-02A147E347D7}"/>
              </a:ext>
            </a:extLst>
          </p:cNvPr>
          <p:cNvSpPr>
            <a:spLocks noGrp="1"/>
          </p:cNvSpPr>
          <p:nvPr>
            <p:ph type="sldNum" sz="quarter" idx="12"/>
          </p:nvPr>
        </p:nvSpPr>
        <p:spPr/>
        <p:txBody>
          <a:bodyPr/>
          <a:lstStyle/>
          <a:p>
            <a:fld id="{9661B93A-2136-4D88-BA60-BB64F6334566}" type="slidenum">
              <a:rPr lang="en-IN" smtClean="0"/>
              <a:t>23</a:t>
            </a:fld>
            <a:endParaRPr lang="en-IN"/>
          </a:p>
        </p:txBody>
      </p:sp>
    </p:spTree>
    <p:extLst>
      <p:ext uri="{BB962C8B-B14F-4D97-AF65-F5344CB8AC3E}">
        <p14:creationId xmlns:p14="http://schemas.microsoft.com/office/powerpoint/2010/main" val="417263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F352-FA02-0D53-6D1B-4D3D2329D832}"/>
              </a:ext>
            </a:extLst>
          </p:cNvPr>
          <p:cNvSpPr>
            <a:spLocks noGrp="1"/>
          </p:cNvSpPr>
          <p:nvPr>
            <p:ph type="title"/>
          </p:nvPr>
        </p:nvSpPr>
        <p:spPr/>
        <p:txBody>
          <a:bodyPr/>
          <a:lstStyle/>
          <a:p>
            <a:pPr algn="ctr"/>
            <a:r>
              <a:rPr lang="en-IN" dirty="0"/>
              <a:t>Correlation Analysis – RF vs. FSO Attenuation</a:t>
            </a:r>
          </a:p>
        </p:txBody>
      </p:sp>
      <p:pic>
        <p:nvPicPr>
          <p:cNvPr id="6" name="Content Placeholder 5">
            <a:extLst>
              <a:ext uri="{FF2B5EF4-FFF2-40B4-BE49-F238E27FC236}">
                <a16:creationId xmlns:a16="http://schemas.microsoft.com/office/drawing/2014/main" id="{7EB5547D-4323-D312-39E7-2718A0EC8FD9}"/>
              </a:ext>
            </a:extLst>
          </p:cNvPr>
          <p:cNvPicPr>
            <a:picLocks noGrp="1" noChangeAspect="1"/>
          </p:cNvPicPr>
          <p:nvPr>
            <p:ph sz="half" idx="1"/>
          </p:nvPr>
        </p:nvPicPr>
        <p:blipFill>
          <a:blip r:embed="rId2"/>
          <a:stretch>
            <a:fillRect/>
          </a:stretch>
        </p:blipFill>
        <p:spPr>
          <a:xfrm>
            <a:off x="2254840" y="2052114"/>
            <a:ext cx="3534268" cy="685896"/>
          </a:xfrm>
        </p:spPr>
      </p:pic>
      <p:pic>
        <p:nvPicPr>
          <p:cNvPr id="10" name="Content Placeholder 9">
            <a:extLst>
              <a:ext uri="{FF2B5EF4-FFF2-40B4-BE49-F238E27FC236}">
                <a16:creationId xmlns:a16="http://schemas.microsoft.com/office/drawing/2014/main" id="{5E20E836-43DC-BF08-91C4-9420EF5F8C9E}"/>
              </a:ext>
            </a:extLst>
          </p:cNvPr>
          <p:cNvPicPr>
            <a:picLocks noGrp="1" noChangeAspect="1"/>
          </p:cNvPicPr>
          <p:nvPr>
            <p:ph sz="half" idx="2"/>
          </p:nvPr>
        </p:nvPicPr>
        <p:blipFill>
          <a:blip r:embed="rId3"/>
          <a:stretch>
            <a:fillRect/>
          </a:stretch>
        </p:blipFill>
        <p:spPr>
          <a:xfrm>
            <a:off x="6585365" y="1860776"/>
            <a:ext cx="3895725" cy="2133708"/>
          </a:xfrm>
        </p:spPr>
      </p:pic>
      <p:sp>
        <p:nvSpPr>
          <p:cNvPr id="7" name="TextBox 6">
            <a:extLst>
              <a:ext uri="{FF2B5EF4-FFF2-40B4-BE49-F238E27FC236}">
                <a16:creationId xmlns:a16="http://schemas.microsoft.com/office/drawing/2014/main" id="{94D97EBC-67E0-397B-ECCF-BCCE1EF8EA65}"/>
              </a:ext>
            </a:extLst>
          </p:cNvPr>
          <p:cNvSpPr txBox="1"/>
          <p:nvPr/>
        </p:nvSpPr>
        <p:spPr>
          <a:xfrm>
            <a:off x="1628354" y="4574855"/>
            <a:ext cx="495701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Pea</a:t>
            </a:r>
            <a:r>
              <a:rPr lang="en-US" b="1" dirty="0" err="1"/>
              <a:t>rson</a:t>
            </a:r>
            <a:r>
              <a:rPr lang="en-US" b="1" dirty="0"/>
              <a:t> Correlation</a:t>
            </a:r>
            <a:r>
              <a:rPr lang="en-US" dirty="0"/>
              <a:t> between </a:t>
            </a:r>
            <a:r>
              <a:rPr lang="en-US" b="1" dirty="0"/>
              <a:t>RFL_Att</a:t>
            </a:r>
            <a:r>
              <a:rPr lang="en-US" dirty="0"/>
              <a:t> and </a:t>
            </a:r>
            <a:r>
              <a:rPr lang="en-US" b="1" dirty="0"/>
              <a:t>FSO_Att</a:t>
            </a:r>
            <a:r>
              <a:rPr lang="en-US" dirty="0"/>
              <a:t> is </a:t>
            </a:r>
            <a:r>
              <a:rPr lang="en-US" b="1" dirty="0"/>
              <a:t>-0.0042</a:t>
            </a:r>
            <a:r>
              <a:rPr lang="en-US" dirty="0"/>
              <a:t> (almost no linear relationship).</a:t>
            </a:r>
          </a:p>
          <a:p>
            <a:pPr marL="285750" indent="-285750">
              <a:buFont typeface="Arial" panose="020B0604020202020204" pitchFamily="34" charset="0"/>
              <a:buChar char="•"/>
            </a:pPr>
            <a:r>
              <a:rPr lang="en-US" dirty="0"/>
              <a:t>Mutual </a:t>
            </a:r>
            <a:r>
              <a:rPr lang="en-US" b="1" dirty="0"/>
              <a:t>Information Score</a:t>
            </a:r>
            <a:r>
              <a:rPr lang="en-US" dirty="0"/>
              <a:t> is </a:t>
            </a:r>
            <a:r>
              <a:rPr lang="en-US" b="1" dirty="0"/>
              <a:t>2.4004</a:t>
            </a:r>
            <a:r>
              <a:rPr lang="en-US" dirty="0"/>
              <a:t>, suggesting weak nonlinear dependence.</a:t>
            </a:r>
            <a:endParaRPr lang="en-IN" dirty="0"/>
          </a:p>
        </p:txBody>
      </p:sp>
      <p:sp>
        <p:nvSpPr>
          <p:cNvPr id="11" name="TextBox 10">
            <a:extLst>
              <a:ext uri="{FF2B5EF4-FFF2-40B4-BE49-F238E27FC236}">
                <a16:creationId xmlns:a16="http://schemas.microsoft.com/office/drawing/2014/main" id="{A67BD0DF-88F8-0338-9C3F-49FAC0A69A39}"/>
              </a:ext>
            </a:extLst>
          </p:cNvPr>
          <p:cNvSpPr txBox="1"/>
          <p:nvPr/>
        </p:nvSpPr>
        <p:spPr>
          <a:xfrm>
            <a:off x="6697660" y="4297857"/>
            <a:ext cx="43232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tested if using the </a:t>
            </a:r>
            <a:r>
              <a:rPr lang="en-US" b="1" dirty="0"/>
              <a:t>Predicted RFL_Att</a:t>
            </a:r>
            <a:r>
              <a:rPr lang="en-US" dirty="0"/>
              <a:t> as an additional feature could improve FSO_Att predictions.</a:t>
            </a:r>
          </a:p>
          <a:p>
            <a:pPr marL="285750" indent="-285750">
              <a:buFont typeface="Arial" panose="020B0604020202020204" pitchFamily="34" charset="0"/>
              <a:buChar char="•"/>
            </a:pPr>
            <a:r>
              <a:rPr lang="en-US" dirty="0"/>
              <a:t>Performance </a:t>
            </a:r>
            <a:r>
              <a:rPr lang="en-US" b="1" dirty="0"/>
              <a:t>worsened</a:t>
            </a:r>
            <a:r>
              <a:rPr lang="en-US" dirty="0"/>
              <a:t>, with </a:t>
            </a:r>
            <a:r>
              <a:rPr lang="en-US" b="1" dirty="0"/>
              <a:t>higher RMSE</a:t>
            </a:r>
            <a:r>
              <a:rPr lang="en-US" dirty="0"/>
              <a:t> and </a:t>
            </a:r>
            <a:r>
              <a:rPr lang="en-US" b="1" dirty="0"/>
              <a:t>lower R²</a:t>
            </a:r>
            <a:r>
              <a:rPr lang="en-US" dirty="0"/>
              <a:t> compared to the general FSO model.</a:t>
            </a:r>
            <a:endParaRPr lang="en-IN" dirty="0"/>
          </a:p>
        </p:txBody>
      </p:sp>
      <p:sp>
        <p:nvSpPr>
          <p:cNvPr id="14" name="Slide Number Placeholder 13">
            <a:extLst>
              <a:ext uri="{FF2B5EF4-FFF2-40B4-BE49-F238E27FC236}">
                <a16:creationId xmlns:a16="http://schemas.microsoft.com/office/drawing/2014/main" id="{568A282E-DBBB-D4A0-2DEB-8879066FCDA2}"/>
              </a:ext>
            </a:extLst>
          </p:cNvPr>
          <p:cNvSpPr>
            <a:spLocks noGrp="1"/>
          </p:cNvSpPr>
          <p:nvPr>
            <p:ph type="sldNum" sz="quarter" idx="12"/>
          </p:nvPr>
        </p:nvSpPr>
        <p:spPr/>
        <p:txBody>
          <a:bodyPr/>
          <a:lstStyle/>
          <a:p>
            <a:fld id="{9661B93A-2136-4D88-BA60-BB64F6334566}" type="slidenum">
              <a:rPr lang="en-IN" smtClean="0"/>
              <a:t>24</a:t>
            </a:fld>
            <a:endParaRPr lang="en-IN"/>
          </a:p>
        </p:txBody>
      </p:sp>
    </p:spTree>
    <p:extLst>
      <p:ext uri="{BB962C8B-B14F-4D97-AF65-F5344CB8AC3E}">
        <p14:creationId xmlns:p14="http://schemas.microsoft.com/office/powerpoint/2010/main" val="191280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6EF4-0AB8-99D5-7785-6BD5FE13DA91}"/>
              </a:ext>
            </a:extLst>
          </p:cNvPr>
          <p:cNvSpPr>
            <a:spLocks noGrp="1"/>
          </p:cNvSpPr>
          <p:nvPr>
            <p:ph type="title"/>
          </p:nvPr>
        </p:nvSpPr>
        <p:spPr/>
        <p:txBody>
          <a:bodyPr/>
          <a:lstStyle/>
          <a:p>
            <a:pPr algn="ctr"/>
            <a:r>
              <a:rPr lang="en-IN" dirty="0"/>
              <a:t>SYNOP-Specific Model Performance Analysis</a:t>
            </a:r>
          </a:p>
        </p:txBody>
      </p:sp>
      <p:pic>
        <p:nvPicPr>
          <p:cNvPr id="5" name="Content Placeholder 4">
            <a:extLst>
              <a:ext uri="{FF2B5EF4-FFF2-40B4-BE49-F238E27FC236}">
                <a16:creationId xmlns:a16="http://schemas.microsoft.com/office/drawing/2014/main" id="{934798EB-4DEE-07B3-1BCA-DDF09EBBAC19}"/>
              </a:ext>
            </a:extLst>
          </p:cNvPr>
          <p:cNvPicPr>
            <a:picLocks noGrp="1" noChangeAspect="1"/>
          </p:cNvPicPr>
          <p:nvPr>
            <p:ph idx="1"/>
          </p:nvPr>
        </p:nvPicPr>
        <p:blipFill>
          <a:blip r:embed="rId2"/>
          <a:stretch>
            <a:fillRect/>
          </a:stretch>
        </p:blipFill>
        <p:spPr>
          <a:xfrm>
            <a:off x="1372342" y="1763880"/>
            <a:ext cx="3520500" cy="3997325"/>
          </a:xfrm>
        </p:spPr>
      </p:pic>
      <p:pic>
        <p:nvPicPr>
          <p:cNvPr id="7" name="Picture 6">
            <a:extLst>
              <a:ext uri="{FF2B5EF4-FFF2-40B4-BE49-F238E27FC236}">
                <a16:creationId xmlns:a16="http://schemas.microsoft.com/office/drawing/2014/main" id="{66973995-0294-474B-046B-B07E6DF5B66E}"/>
              </a:ext>
            </a:extLst>
          </p:cNvPr>
          <p:cNvPicPr>
            <a:picLocks noChangeAspect="1"/>
          </p:cNvPicPr>
          <p:nvPr/>
        </p:nvPicPr>
        <p:blipFill>
          <a:blip r:embed="rId3"/>
          <a:stretch>
            <a:fillRect/>
          </a:stretch>
        </p:blipFill>
        <p:spPr>
          <a:xfrm>
            <a:off x="5489586" y="2174623"/>
            <a:ext cx="5611551" cy="2798093"/>
          </a:xfrm>
          <a:prstGeom prst="rect">
            <a:avLst/>
          </a:prstGeom>
        </p:spPr>
      </p:pic>
      <p:sp>
        <p:nvSpPr>
          <p:cNvPr id="8" name="Slide Number Placeholder 7">
            <a:extLst>
              <a:ext uri="{FF2B5EF4-FFF2-40B4-BE49-F238E27FC236}">
                <a16:creationId xmlns:a16="http://schemas.microsoft.com/office/drawing/2014/main" id="{CC0BD7B0-4167-2AD1-290F-4EC4B0128F85}"/>
              </a:ext>
            </a:extLst>
          </p:cNvPr>
          <p:cNvSpPr>
            <a:spLocks noGrp="1"/>
          </p:cNvSpPr>
          <p:nvPr>
            <p:ph type="sldNum" sz="quarter" idx="12"/>
          </p:nvPr>
        </p:nvSpPr>
        <p:spPr/>
        <p:txBody>
          <a:bodyPr/>
          <a:lstStyle/>
          <a:p>
            <a:fld id="{9661B93A-2136-4D88-BA60-BB64F6334566}" type="slidenum">
              <a:rPr lang="en-IN" smtClean="0"/>
              <a:t>25</a:t>
            </a:fld>
            <a:endParaRPr lang="en-IN"/>
          </a:p>
        </p:txBody>
      </p:sp>
    </p:spTree>
    <p:extLst>
      <p:ext uri="{BB962C8B-B14F-4D97-AF65-F5344CB8AC3E}">
        <p14:creationId xmlns:p14="http://schemas.microsoft.com/office/powerpoint/2010/main" val="577627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981D-1B95-61CA-59B4-65E98CB54B34}"/>
              </a:ext>
            </a:extLst>
          </p:cNvPr>
          <p:cNvSpPr>
            <a:spLocks noGrp="1"/>
          </p:cNvSpPr>
          <p:nvPr>
            <p:ph type="title"/>
          </p:nvPr>
        </p:nvSpPr>
        <p:spPr/>
        <p:txBody>
          <a:bodyPr/>
          <a:lstStyle/>
          <a:p>
            <a:pPr algn="ctr"/>
            <a:r>
              <a:rPr lang="en-IN" dirty="0"/>
              <a:t>SYNOP-Specific Model Performance Analysis</a:t>
            </a:r>
          </a:p>
        </p:txBody>
      </p:sp>
      <p:pic>
        <p:nvPicPr>
          <p:cNvPr id="5" name="Content Placeholder 4">
            <a:extLst>
              <a:ext uri="{FF2B5EF4-FFF2-40B4-BE49-F238E27FC236}">
                <a16:creationId xmlns:a16="http://schemas.microsoft.com/office/drawing/2014/main" id="{790E4CF1-CCA1-92ED-6D91-E53810162F2C}"/>
              </a:ext>
            </a:extLst>
          </p:cNvPr>
          <p:cNvPicPr>
            <a:picLocks noGrp="1" noChangeAspect="1"/>
          </p:cNvPicPr>
          <p:nvPr>
            <p:ph idx="1"/>
          </p:nvPr>
        </p:nvPicPr>
        <p:blipFill>
          <a:blip r:embed="rId2"/>
          <a:stretch>
            <a:fillRect/>
          </a:stretch>
        </p:blipFill>
        <p:spPr>
          <a:xfrm>
            <a:off x="1207696" y="2250598"/>
            <a:ext cx="4888303" cy="3248478"/>
          </a:xfrm>
        </p:spPr>
      </p:pic>
      <p:sp>
        <p:nvSpPr>
          <p:cNvPr id="6" name="TextBox 5">
            <a:extLst>
              <a:ext uri="{FF2B5EF4-FFF2-40B4-BE49-F238E27FC236}">
                <a16:creationId xmlns:a16="http://schemas.microsoft.com/office/drawing/2014/main" id="{1FDA5082-EF16-D4D0-1800-B4526D2D1499}"/>
              </a:ext>
            </a:extLst>
          </p:cNvPr>
          <p:cNvSpPr txBox="1"/>
          <p:nvPr/>
        </p:nvSpPr>
        <p:spPr>
          <a:xfrm>
            <a:off x="6914146" y="1885285"/>
            <a:ext cx="4070157" cy="5216813"/>
          </a:xfrm>
          <a:prstGeom prst="rect">
            <a:avLst/>
          </a:prstGeom>
          <a:noFill/>
        </p:spPr>
        <p:txBody>
          <a:bodyPr wrap="square" rtlCol="0">
            <a:spAutoFit/>
          </a:bodyPr>
          <a:lstStyle/>
          <a:p>
            <a:pPr>
              <a:buNone/>
            </a:pPr>
            <a:r>
              <a:rPr lang="en-US" sz="1500" b="1" dirty="0"/>
              <a:t>Key Points</a:t>
            </a:r>
          </a:p>
          <a:p>
            <a:pPr>
              <a:buFont typeface="Arial" panose="020B0604020202020204" pitchFamily="34" charset="0"/>
              <a:buChar char="•"/>
            </a:pPr>
            <a:r>
              <a:rPr lang="en-US" sz="1500" dirty="0"/>
              <a:t>Trained Random Forest models </a:t>
            </a:r>
            <a:r>
              <a:rPr lang="en-US" sz="1500" b="1" dirty="0"/>
              <a:t>for each SYNOP code</a:t>
            </a:r>
            <a:r>
              <a:rPr lang="en-US" sz="1500" dirty="0"/>
              <a:t> using backward feature elimination.</a:t>
            </a:r>
          </a:p>
          <a:p>
            <a:pPr>
              <a:buFont typeface="Arial" panose="020B0604020202020204" pitchFamily="34" charset="0"/>
              <a:buChar char="•"/>
            </a:pPr>
            <a:r>
              <a:rPr lang="en-US" sz="1500" dirty="0"/>
              <a:t>Compared performance of SYNOP-specific models against the </a:t>
            </a:r>
            <a:r>
              <a:rPr lang="en-US" sz="1500" b="1" dirty="0"/>
              <a:t>general RF model</a:t>
            </a:r>
            <a:r>
              <a:rPr lang="en-US" sz="1500" dirty="0"/>
              <a:t>.</a:t>
            </a:r>
          </a:p>
          <a:p>
            <a:pPr>
              <a:buFont typeface="Arial" panose="020B0604020202020204" pitchFamily="34" charset="0"/>
              <a:buChar char="•"/>
            </a:pPr>
            <a:r>
              <a:rPr lang="en-US" sz="1500" b="1" dirty="0"/>
              <a:t>Metrics Evaluated:</a:t>
            </a:r>
            <a:r>
              <a:rPr lang="en-US" sz="1500" dirty="0"/>
              <a:t> RMSE (lower is better) and R² Score (higher is better).</a:t>
            </a:r>
          </a:p>
          <a:p>
            <a:pPr>
              <a:buNone/>
            </a:pPr>
            <a:r>
              <a:rPr lang="en-US" sz="1500" b="1" dirty="0"/>
              <a:t>Results</a:t>
            </a:r>
          </a:p>
          <a:p>
            <a:pPr>
              <a:buFont typeface="Arial" panose="020B0604020202020204" pitchFamily="34" charset="0"/>
              <a:buChar char="•"/>
            </a:pPr>
            <a:r>
              <a:rPr lang="en-US" sz="1500" b="1" dirty="0"/>
              <a:t>SYNOP models generally improved RMSE</a:t>
            </a:r>
            <a:r>
              <a:rPr lang="en-US" sz="1500" dirty="0"/>
              <a:t> over the general model (some cases significantly).</a:t>
            </a:r>
          </a:p>
          <a:p>
            <a:pPr>
              <a:buFont typeface="Arial" panose="020B0604020202020204" pitchFamily="34" charset="0"/>
              <a:buChar char="•"/>
            </a:pPr>
            <a:r>
              <a:rPr lang="en-US" sz="1500" b="1" dirty="0"/>
              <a:t>R² scores showed mixed results</a:t>
            </a:r>
            <a:r>
              <a:rPr lang="en-US" sz="1500" dirty="0"/>
              <a:t>, indicating potential overfitting or insufficient data for some SYNOPs.</a:t>
            </a:r>
          </a:p>
          <a:p>
            <a:pPr>
              <a:buFont typeface="Arial" panose="020B0604020202020204" pitchFamily="34" charset="0"/>
              <a:buChar char="•"/>
            </a:pPr>
            <a:r>
              <a:rPr lang="en-US" sz="1500" b="1" dirty="0"/>
              <a:t>Comparison with General Model:</a:t>
            </a:r>
            <a:r>
              <a:rPr lang="en-US" sz="1500" dirty="0"/>
              <a:t> </a:t>
            </a:r>
          </a:p>
          <a:p>
            <a:pPr marL="742950" lvl="1" indent="-285750">
              <a:buFont typeface="Arial" panose="020B0604020202020204" pitchFamily="34" charset="0"/>
              <a:buChar char="•"/>
            </a:pPr>
            <a:r>
              <a:rPr lang="en-US" sz="1500" dirty="0"/>
              <a:t>Some SYNOPs performed significantly better than the general model.</a:t>
            </a:r>
          </a:p>
          <a:p>
            <a:pPr marL="742950" lvl="1" indent="-285750">
              <a:buFont typeface="Arial" panose="020B0604020202020204" pitchFamily="34" charset="0"/>
              <a:buChar char="•"/>
            </a:pPr>
            <a:r>
              <a:rPr lang="en-US" sz="1500" dirty="0"/>
              <a:t>Others had little to no improvement, likely due to data limitations.</a:t>
            </a:r>
          </a:p>
          <a:p>
            <a:endParaRPr lang="en-IN" dirty="0"/>
          </a:p>
        </p:txBody>
      </p:sp>
      <p:sp>
        <p:nvSpPr>
          <p:cNvPr id="7" name="Slide Number Placeholder 6">
            <a:extLst>
              <a:ext uri="{FF2B5EF4-FFF2-40B4-BE49-F238E27FC236}">
                <a16:creationId xmlns:a16="http://schemas.microsoft.com/office/drawing/2014/main" id="{268FB9F5-B003-12D3-A38C-1E2D211DC607}"/>
              </a:ext>
            </a:extLst>
          </p:cNvPr>
          <p:cNvSpPr>
            <a:spLocks noGrp="1"/>
          </p:cNvSpPr>
          <p:nvPr>
            <p:ph type="sldNum" sz="quarter" idx="12"/>
          </p:nvPr>
        </p:nvSpPr>
        <p:spPr/>
        <p:txBody>
          <a:bodyPr/>
          <a:lstStyle/>
          <a:p>
            <a:fld id="{9661B93A-2136-4D88-BA60-BB64F6334566}" type="slidenum">
              <a:rPr lang="en-IN" smtClean="0"/>
              <a:t>26</a:t>
            </a:fld>
            <a:endParaRPr lang="en-IN"/>
          </a:p>
        </p:txBody>
      </p:sp>
    </p:spTree>
    <p:extLst>
      <p:ext uri="{BB962C8B-B14F-4D97-AF65-F5344CB8AC3E}">
        <p14:creationId xmlns:p14="http://schemas.microsoft.com/office/powerpoint/2010/main" val="235343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8B53-581E-0B49-7C60-BF2AC077380B}"/>
              </a:ext>
            </a:extLst>
          </p:cNvPr>
          <p:cNvSpPr>
            <a:spLocks noGrp="1"/>
          </p:cNvSpPr>
          <p:nvPr>
            <p:ph type="title"/>
          </p:nvPr>
        </p:nvSpPr>
        <p:spPr/>
        <p:txBody>
          <a:bodyPr/>
          <a:lstStyle/>
          <a:p>
            <a:pPr algn="ctr"/>
            <a:r>
              <a:rPr lang="en-US" dirty="0"/>
              <a:t>Feature Selection Frequency Across SYNOP Codes</a:t>
            </a:r>
            <a:endParaRPr lang="en-IN" dirty="0"/>
          </a:p>
        </p:txBody>
      </p:sp>
      <p:pic>
        <p:nvPicPr>
          <p:cNvPr id="5" name="Content Placeholder 4">
            <a:extLst>
              <a:ext uri="{FF2B5EF4-FFF2-40B4-BE49-F238E27FC236}">
                <a16:creationId xmlns:a16="http://schemas.microsoft.com/office/drawing/2014/main" id="{674F3180-3CA8-C7AB-F5CE-F27E36757959}"/>
              </a:ext>
            </a:extLst>
          </p:cNvPr>
          <p:cNvPicPr>
            <a:picLocks noGrp="1" noChangeAspect="1"/>
          </p:cNvPicPr>
          <p:nvPr>
            <p:ph idx="1"/>
          </p:nvPr>
        </p:nvPicPr>
        <p:blipFill>
          <a:blip r:embed="rId2"/>
          <a:stretch>
            <a:fillRect/>
          </a:stretch>
        </p:blipFill>
        <p:spPr>
          <a:xfrm>
            <a:off x="1297489" y="2398554"/>
            <a:ext cx="4606006" cy="3651390"/>
          </a:xfrm>
        </p:spPr>
      </p:pic>
      <p:sp>
        <p:nvSpPr>
          <p:cNvPr id="6" name="TextBox 5">
            <a:extLst>
              <a:ext uri="{FF2B5EF4-FFF2-40B4-BE49-F238E27FC236}">
                <a16:creationId xmlns:a16="http://schemas.microsoft.com/office/drawing/2014/main" id="{E3613F2F-6B6C-6C2D-B381-556D3923D06A}"/>
              </a:ext>
            </a:extLst>
          </p:cNvPr>
          <p:cNvSpPr txBox="1"/>
          <p:nvPr/>
        </p:nvSpPr>
        <p:spPr>
          <a:xfrm>
            <a:off x="6448926" y="2398554"/>
            <a:ext cx="4606006" cy="4401205"/>
          </a:xfrm>
          <a:prstGeom prst="rect">
            <a:avLst/>
          </a:prstGeom>
          <a:noFill/>
        </p:spPr>
        <p:txBody>
          <a:bodyPr wrap="square" rtlCol="0">
            <a:spAutoFit/>
          </a:bodyPr>
          <a:lstStyle/>
          <a:p>
            <a:pPr>
              <a:buFont typeface="Arial" panose="020B0604020202020204" pitchFamily="34" charset="0"/>
              <a:buChar char="•"/>
            </a:pPr>
            <a:r>
              <a:rPr lang="en-US" sz="1400" dirty="0"/>
              <a:t>Analyzed which features were </a:t>
            </a:r>
            <a:r>
              <a:rPr lang="en-US" sz="1400" b="1" dirty="0"/>
              <a:t>most frequently selected</a:t>
            </a:r>
            <a:r>
              <a:rPr lang="en-US" sz="1400" dirty="0"/>
              <a:t> across all </a:t>
            </a:r>
            <a:r>
              <a:rPr lang="en-US" sz="1400" b="1" dirty="0"/>
              <a:t>SYNOP-specific models</a:t>
            </a:r>
            <a:r>
              <a:rPr lang="en-US" sz="1400" dirty="0"/>
              <a:t>.</a:t>
            </a:r>
          </a:p>
          <a:p>
            <a:pPr>
              <a:buFont typeface="Arial" panose="020B0604020202020204" pitchFamily="34" charset="0"/>
              <a:buChar char="•"/>
            </a:pPr>
            <a:r>
              <a:rPr lang="en-US" sz="1400" dirty="0"/>
              <a:t>Counted occurrences of each feature </a:t>
            </a:r>
            <a:r>
              <a:rPr lang="en-US" sz="1400" b="1" dirty="0"/>
              <a:t>across all SYNOP codes</a:t>
            </a:r>
            <a:r>
              <a:rPr lang="en-US" sz="1400" dirty="0"/>
              <a:t>.</a:t>
            </a:r>
          </a:p>
          <a:p>
            <a:pPr>
              <a:buFont typeface="Arial" panose="020B0604020202020204" pitchFamily="34" charset="0"/>
              <a:buChar char="•"/>
            </a:pPr>
            <a:r>
              <a:rPr lang="en-US" sz="1400" b="1" dirty="0"/>
              <a:t>Top selected features</a:t>
            </a:r>
            <a:r>
              <a:rPr lang="en-US" sz="1400" dirty="0"/>
              <a:t> include: </a:t>
            </a:r>
          </a:p>
          <a:p>
            <a:pPr marL="742950" lvl="1" indent="-285750">
              <a:buFont typeface="Arial" panose="020B0604020202020204" pitchFamily="34" charset="0"/>
              <a:buChar char="•"/>
            </a:pPr>
            <a:r>
              <a:rPr lang="en-US" sz="1400" b="1" dirty="0"/>
              <a:t>Absolute Humidity</a:t>
            </a:r>
            <a:r>
              <a:rPr lang="en-US" sz="1400" dirty="0"/>
              <a:t> (most frequently used).</a:t>
            </a:r>
          </a:p>
          <a:p>
            <a:pPr marL="742950" lvl="1" indent="-285750">
              <a:buFont typeface="Arial" panose="020B0604020202020204" pitchFamily="34" charset="0"/>
              <a:buChar char="•"/>
            </a:pPr>
            <a:r>
              <a:rPr lang="en-US" sz="1400" b="1" dirty="0"/>
              <a:t>Visibility, Temperature, and Rain Intensity</a:t>
            </a:r>
            <a:r>
              <a:rPr lang="en-US" sz="1400" dirty="0"/>
              <a:t> were also common.</a:t>
            </a:r>
          </a:p>
          <a:p>
            <a:pPr marL="742950" lvl="1" indent="-285750">
              <a:buFont typeface="Arial" panose="020B0604020202020204" pitchFamily="34" charset="0"/>
              <a:buChar char="•"/>
            </a:pPr>
            <a:r>
              <a:rPr lang="en-US" sz="1400" b="1" dirty="0"/>
              <a:t>Wind-related features were least selected</a:t>
            </a:r>
            <a:r>
              <a:rPr lang="en-US" sz="1400" dirty="0"/>
              <a:t>.</a:t>
            </a:r>
          </a:p>
          <a:p>
            <a:pPr>
              <a:buNone/>
            </a:pPr>
            <a:r>
              <a:rPr lang="en-US" sz="1400" b="1" dirty="0"/>
              <a:t>Visuals to Include</a:t>
            </a:r>
          </a:p>
          <a:p>
            <a:pPr>
              <a:buFont typeface="Arial" panose="020B0604020202020204" pitchFamily="34" charset="0"/>
              <a:buChar char="•"/>
            </a:pPr>
            <a:r>
              <a:rPr lang="en-US" sz="1400" b="1" dirty="0"/>
              <a:t>Bar Chart:</a:t>
            </a:r>
            <a:r>
              <a:rPr lang="en-US" sz="1400" dirty="0"/>
              <a:t> Feature selection frequency across SYNOP codes.</a:t>
            </a:r>
          </a:p>
          <a:p>
            <a:pPr>
              <a:buNone/>
            </a:pPr>
            <a:r>
              <a:rPr lang="en-US" sz="1400" b="1" dirty="0"/>
              <a:t>Conclusion</a:t>
            </a:r>
          </a:p>
          <a:p>
            <a:pPr>
              <a:buFont typeface="Arial" panose="020B0604020202020204" pitchFamily="34" charset="0"/>
              <a:buChar char="•"/>
            </a:pPr>
            <a:r>
              <a:rPr lang="en-US" sz="1400" dirty="0"/>
              <a:t>Some features are </a:t>
            </a:r>
            <a:r>
              <a:rPr lang="en-US" sz="1400" b="1" dirty="0"/>
              <a:t>universally important</a:t>
            </a:r>
            <a:r>
              <a:rPr lang="en-US" sz="1400" dirty="0"/>
              <a:t> across SYNOP models.</a:t>
            </a:r>
          </a:p>
          <a:p>
            <a:pPr>
              <a:buFont typeface="Arial" panose="020B0604020202020204" pitchFamily="34" charset="0"/>
              <a:buChar char="•"/>
            </a:pPr>
            <a:r>
              <a:rPr lang="en-US" sz="1400" b="1" dirty="0"/>
              <a:t>SYNOP-specific variations exist</a:t>
            </a:r>
            <a:r>
              <a:rPr lang="en-US" sz="1400" dirty="0"/>
              <a:t>, meaning different locations prioritize different weather conditions.</a:t>
            </a:r>
          </a:p>
          <a:p>
            <a:pPr>
              <a:buFont typeface="Arial" panose="020B0604020202020204" pitchFamily="34" charset="0"/>
              <a:buChar char="•"/>
            </a:pPr>
            <a:r>
              <a:rPr lang="en-US" sz="1400" dirty="0"/>
              <a:t>Insights can help in </a:t>
            </a:r>
            <a:r>
              <a:rPr lang="en-US" sz="1400" b="1" dirty="0"/>
              <a:t>feature engineering</a:t>
            </a:r>
            <a:r>
              <a:rPr lang="en-US" sz="1400" dirty="0"/>
              <a:t> for future models.</a:t>
            </a:r>
          </a:p>
          <a:p>
            <a:endParaRPr lang="en-IN" sz="1400" dirty="0"/>
          </a:p>
        </p:txBody>
      </p:sp>
      <p:sp>
        <p:nvSpPr>
          <p:cNvPr id="7" name="Slide Number Placeholder 6">
            <a:extLst>
              <a:ext uri="{FF2B5EF4-FFF2-40B4-BE49-F238E27FC236}">
                <a16:creationId xmlns:a16="http://schemas.microsoft.com/office/drawing/2014/main" id="{B24DEC5D-613F-1DA8-7C4E-39176F0C559C}"/>
              </a:ext>
            </a:extLst>
          </p:cNvPr>
          <p:cNvSpPr>
            <a:spLocks noGrp="1"/>
          </p:cNvSpPr>
          <p:nvPr>
            <p:ph type="sldNum" sz="quarter" idx="12"/>
          </p:nvPr>
        </p:nvSpPr>
        <p:spPr/>
        <p:txBody>
          <a:bodyPr/>
          <a:lstStyle/>
          <a:p>
            <a:fld id="{9661B93A-2136-4D88-BA60-BB64F6334566}" type="slidenum">
              <a:rPr lang="en-IN" smtClean="0"/>
              <a:t>27</a:t>
            </a:fld>
            <a:endParaRPr lang="en-IN"/>
          </a:p>
        </p:txBody>
      </p:sp>
    </p:spTree>
    <p:extLst>
      <p:ext uri="{BB962C8B-B14F-4D97-AF65-F5344CB8AC3E}">
        <p14:creationId xmlns:p14="http://schemas.microsoft.com/office/powerpoint/2010/main" val="73443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4D7-51F2-214A-1819-22840F15ECAF}"/>
              </a:ext>
            </a:extLst>
          </p:cNvPr>
          <p:cNvSpPr>
            <a:spLocks noGrp="1"/>
          </p:cNvSpPr>
          <p:nvPr>
            <p:ph type="title"/>
          </p:nvPr>
        </p:nvSpPr>
        <p:spPr/>
        <p:txBody>
          <a:bodyPr/>
          <a:lstStyle/>
          <a:p>
            <a:pPr algn="ctr"/>
            <a:r>
              <a:rPr lang="en-US" dirty="0"/>
              <a:t>Comparison of Method 1 (Per-SYNOP) vs. Method 2 (Hybrid Model)</a:t>
            </a:r>
            <a:endParaRPr lang="en-IN" dirty="0"/>
          </a:p>
        </p:txBody>
      </p:sp>
      <p:pic>
        <p:nvPicPr>
          <p:cNvPr id="5" name="Content Placeholder 4">
            <a:extLst>
              <a:ext uri="{FF2B5EF4-FFF2-40B4-BE49-F238E27FC236}">
                <a16:creationId xmlns:a16="http://schemas.microsoft.com/office/drawing/2014/main" id="{D6C5DA83-D530-C10B-36AF-D10AC6718A19}"/>
              </a:ext>
            </a:extLst>
          </p:cNvPr>
          <p:cNvPicPr>
            <a:picLocks noGrp="1" noChangeAspect="1"/>
          </p:cNvPicPr>
          <p:nvPr>
            <p:ph idx="1"/>
          </p:nvPr>
        </p:nvPicPr>
        <p:blipFill>
          <a:blip r:embed="rId2"/>
          <a:stretch>
            <a:fillRect/>
          </a:stretch>
        </p:blipFill>
        <p:spPr>
          <a:xfrm>
            <a:off x="1287885" y="2261185"/>
            <a:ext cx="4519357" cy="3997325"/>
          </a:xfrm>
        </p:spPr>
      </p:pic>
      <p:sp>
        <p:nvSpPr>
          <p:cNvPr id="7" name="TextBox 6">
            <a:extLst>
              <a:ext uri="{FF2B5EF4-FFF2-40B4-BE49-F238E27FC236}">
                <a16:creationId xmlns:a16="http://schemas.microsoft.com/office/drawing/2014/main" id="{BCF6F21C-11B7-384F-9349-E663B4D0585D}"/>
              </a:ext>
            </a:extLst>
          </p:cNvPr>
          <p:cNvSpPr txBox="1"/>
          <p:nvPr/>
        </p:nvSpPr>
        <p:spPr>
          <a:xfrm>
            <a:off x="6096000" y="2261185"/>
            <a:ext cx="5021179" cy="2862322"/>
          </a:xfrm>
          <a:prstGeom prst="rect">
            <a:avLst/>
          </a:prstGeom>
          <a:noFill/>
        </p:spPr>
        <p:txBody>
          <a:bodyPr wrap="square" rtlCol="0">
            <a:spAutoFit/>
          </a:bodyPr>
          <a:lstStyle/>
          <a:p>
            <a:pPr>
              <a:buFont typeface="Arial" panose="020B0604020202020204" pitchFamily="34" charset="0"/>
              <a:buChar char="•"/>
            </a:pPr>
            <a:r>
              <a:rPr lang="en-US" b="1" dirty="0"/>
              <a:t>Method 1 (Per-SYNOP models):</a:t>
            </a:r>
            <a:r>
              <a:rPr lang="en-US" dirty="0"/>
              <a:t> Trains a separate model for each SYNOP code.</a:t>
            </a:r>
          </a:p>
          <a:p>
            <a:pPr>
              <a:buFont typeface="Arial" panose="020B0604020202020204" pitchFamily="34" charset="0"/>
              <a:buChar char="•"/>
            </a:pPr>
            <a:r>
              <a:rPr lang="en-US" dirty="0"/>
              <a:t>Lower RMSE (better accuracy) but requires more models.</a:t>
            </a:r>
          </a:p>
          <a:p>
            <a:pPr>
              <a:buFont typeface="Arial" panose="020B0604020202020204" pitchFamily="34" charset="0"/>
              <a:buChar char="•"/>
            </a:pPr>
            <a:r>
              <a:rPr lang="en-US" b="1" dirty="0"/>
              <a:t>Method 2 (Hybrid model):</a:t>
            </a:r>
            <a:r>
              <a:rPr lang="en-US" dirty="0"/>
              <a:t> Uses a </a:t>
            </a:r>
            <a:r>
              <a:rPr lang="en-US" b="1" dirty="0"/>
              <a:t>single model</a:t>
            </a:r>
            <a:r>
              <a:rPr lang="en-US" dirty="0"/>
              <a:t> leveraging predicted RFL_Att.</a:t>
            </a:r>
          </a:p>
          <a:p>
            <a:pPr>
              <a:buFont typeface="Arial" panose="020B0604020202020204" pitchFamily="34" charset="0"/>
              <a:buChar char="•"/>
            </a:pPr>
            <a:r>
              <a:rPr lang="en-US" dirty="0"/>
              <a:t>Higher RMSE but </a:t>
            </a:r>
            <a:r>
              <a:rPr lang="en-US" b="1" dirty="0"/>
              <a:t>simpler implementation</a:t>
            </a:r>
            <a:r>
              <a:rPr lang="en-US" dirty="0"/>
              <a:t>.</a:t>
            </a:r>
          </a:p>
          <a:p>
            <a:pPr>
              <a:buFont typeface="Arial" panose="020B0604020202020204" pitchFamily="34" charset="0"/>
              <a:buChar char="•"/>
            </a:pPr>
            <a:r>
              <a:rPr lang="en-US" dirty="0"/>
              <a:t>Higher </a:t>
            </a:r>
            <a:r>
              <a:rPr lang="en-US" b="1" dirty="0"/>
              <a:t>R² score</a:t>
            </a:r>
            <a:r>
              <a:rPr lang="en-US" dirty="0"/>
              <a:t>, indicating better generalization.</a:t>
            </a:r>
          </a:p>
          <a:p>
            <a:pPr marL="285750" indent="-285750">
              <a:buFont typeface="Arial" panose="020B0604020202020204" pitchFamily="34" charset="0"/>
              <a:buChar char="•"/>
            </a:pPr>
            <a:endParaRPr lang="en-IN" dirty="0"/>
          </a:p>
        </p:txBody>
      </p:sp>
      <p:sp>
        <p:nvSpPr>
          <p:cNvPr id="9" name="Slide Number Placeholder 8">
            <a:extLst>
              <a:ext uri="{FF2B5EF4-FFF2-40B4-BE49-F238E27FC236}">
                <a16:creationId xmlns:a16="http://schemas.microsoft.com/office/drawing/2014/main" id="{C2AB09BE-8B9F-4CFD-2475-FE01CC0C77EC}"/>
              </a:ext>
            </a:extLst>
          </p:cNvPr>
          <p:cNvSpPr>
            <a:spLocks noGrp="1"/>
          </p:cNvSpPr>
          <p:nvPr>
            <p:ph type="sldNum" sz="quarter" idx="12"/>
          </p:nvPr>
        </p:nvSpPr>
        <p:spPr/>
        <p:txBody>
          <a:bodyPr/>
          <a:lstStyle/>
          <a:p>
            <a:fld id="{9661B93A-2136-4D88-BA60-BB64F6334566}" type="slidenum">
              <a:rPr lang="en-IN" smtClean="0"/>
              <a:t>28</a:t>
            </a:fld>
            <a:endParaRPr lang="en-IN"/>
          </a:p>
        </p:txBody>
      </p:sp>
    </p:spTree>
    <p:extLst>
      <p:ext uri="{BB962C8B-B14F-4D97-AF65-F5344CB8AC3E}">
        <p14:creationId xmlns:p14="http://schemas.microsoft.com/office/powerpoint/2010/main" val="195259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D45E-4C37-207A-4270-432DC157034A}"/>
              </a:ext>
            </a:extLst>
          </p:cNvPr>
          <p:cNvSpPr>
            <a:spLocks noGrp="1"/>
          </p:cNvSpPr>
          <p:nvPr>
            <p:ph type="title"/>
          </p:nvPr>
        </p:nvSpPr>
        <p:spPr/>
        <p:txBody>
          <a:bodyPr/>
          <a:lstStyle/>
          <a:p>
            <a:pPr algn="ctr"/>
            <a:r>
              <a:rPr lang="en-US" dirty="0"/>
              <a:t>Slide Title: Feature Interpretability &amp; Selection for FSO Attenuation </a:t>
            </a:r>
            <a:endParaRPr lang="en-IN" dirty="0"/>
          </a:p>
        </p:txBody>
      </p:sp>
      <p:pic>
        <p:nvPicPr>
          <p:cNvPr id="5" name="Content Placeholder 4">
            <a:extLst>
              <a:ext uri="{FF2B5EF4-FFF2-40B4-BE49-F238E27FC236}">
                <a16:creationId xmlns:a16="http://schemas.microsoft.com/office/drawing/2014/main" id="{6D9FD8F8-B9C6-02B1-A8B7-CDA3E4F75826}"/>
              </a:ext>
            </a:extLst>
          </p:cNvPr>
          <p:cNvPicPr>
            <a:picLocks noGrp="1" noChangeAspect="1"/>
          </p:cNvPicPr>
          <p:nvPr>
            <p:ph idx="1"/>
          </p:nvPr>
        </p:nvPicPr>
        <p:blipFill>
          <a:blip r:embed="rId2"/>
          <a:stretch>
            <a:fillRect/>
          </a:stretch>
        </p:blipFill>
        <p:spPr>
          <a:xfrm>
            <a:off x="992689" y="2160277"/>
            <a:ext cx="5103311" cy="2537446"/>
          </a:xfrm>
        </p:spPr>
      </p:pic>
      <p:sp>
        <p:nvSpPr>
          <p:cNvPr id="6" name="TextBox 5">
            <a:extLst>
              <a:ext uri="{FF2B5EF4-FFF2-40B4-BE49-F238E27FC236}">
                <a16:creationId xmlns:a16="http://schemas.microsoft.com/office/drawing/2014/main" id="{7D5311EA-044A-806F-4F74-F35DA26E13F4}"/>
              </a:ext>
            </a:extLst>
          </p:cNvPr>
          <p:cNvSpPr txBox="1"/>
          <p:nvPr/>
        </p:nvSpPr>
        <p:spPr>
          <a:xfrm>
            <a:off x="6914147" y="1885285"/>
            <a:ext cx="4090737" cy="5355312"/>
          </a:xfrm>
          <a:prstGeom prst="rect">
            <a:avLst/>
          </a:prstGeom>
          <a:noFill/>
        </p:spPr>
        <p:txBody>
          <a:bodyPr wrap="square" rtlCol="0">
            <a:spAutoFit/>
          </a:bodyPr>
          <a:lstStyle/>
          <a:p>
            <a:pPr>
              <a:buNone/>
            </a:pPr>
            <a:r>
              <a:rPr lang="en-US" b="1" dirty="0"/>
              <a:t>Feature Evaluation Methods</a:t>
            </a:r>
            <a:r>
              <a:rPr lang="en-US" dirty="0"/>
              <a:t>:</a:t>
            </a:r>
          </a:p>
          <a:p>
            <a:pPr>
              <a:buFont typeface="Arial" panose="020B0604020202020204" pitchFamily="34" charset="0"/>
              <a:buChar char="•"/>
            </a:pPr>
            <a:r>
              <a:rPr lang="en-US" dirty="0"/>
              <a:t>Pearson Correlation: Measures linear relationship with FSO_Att.</a:t>
            </a:r>
          </a:p>
          <a:p>
            <a:pPr>
              <a:buFont typeface="Arial" panose="020B0604020202020204" pitchFamily="34" charset="0"/>
              <a:buChar char="•"/>
            </a:pPr>
            <a:r>
              <a:rPr lang="en-US" dirty="0"/>
              <a:t>Mutual Information: Captures non-linear dependencies.</a:t>
            </a:r>
          </a:p>
          <a:p>
            <a:pPr>
              <a:buFont typeface="Arial" panose="020B0604020202020204" pitchFamily="34" charset="0"/>
              <a:buChar char="•"/>
            </a:pPr>
            <a:r>
              <a:rPr lang="en-US" dirty="0"/>
              <a:t>Random Forest Importance: Determines impact on model prediction.</a:t>
            </a:r>
          </a:p>
          <a:p>
            <a:pPr>
              <a:buNone/>
            </a:pPr>
            <a:r>
              <a:rPr lang="en-US" b="1" dirty="0"/>
              <a:t>Findings</a:t>
            </a:r>
            <a:r>
              <a:rPr lang="en-US" dirty="0"/>
              <a:t>:</a:t>
            </a:r>
          </a:p>
          <a:p>
            <a:pPr>
              <a:buFont typeface="Arial" panose="020B0604020202020204" pitchFamily="34" charset="0"/>
              <a:buChar char="•"/>
            </a:pPr>
            <a:r>
              <a:rPr lang="en-US" b="1" dirty="0"/>
              <a:t>Distance, Visibility, and Temperature</a:t>
            </a:r>
            <a:r>
              <a:rPr lang="en-US" dirty="0"/>
              <a:t> were top-ranked across all three methods.</a:t>
            </a:r>
          </a:p>
          <a:p>
            <a:pPr>
              <a:buFont typeface="Arial" panose="020B0604020202020204" pitchFamily="34" charset="0"/>
              <a:buChar char="•"/>
            </a:pPr>
            <a:r>
              <a:rPr lang="en-US" b="1" dirty="0"/>
              <a:t>Pearson correlation results</a:t>
            </a:r>
            <a:r>
              <a:rPr lang="en-US" dirty="0"/>
              <a:t> showed weak direct relationships.</a:t>
            </a:r>
          </a:p>
          <a:p>
            <a:pPr>
              <a:buFont typeface="Arial" panose="020B0604020202020204" pitchFamily="34" charset="0"/>
              <a:buChar char="•"/>
            </a:pPr>
            <a:r>
              <a:rPr lang="en-US" b="1" dirty="0"/>
              <a:t>Mutual information was higher</a:t>
            </a:r>
            <a:r>
              <a:rPr lang="en-US" dirty="0"/>
              <a:t>, suggesting non-linear dependencies.</a:t>
            </a:r>
          </a:p>
          <a:p>
            <a:pPr>
              <a:buFont typeface="Arial" panose="020B0604020202020204" pitchFamily="34" charset="0"/>
              <a:buChar char="•"/>
            </a:pPr>
            <a:r>
              <a:rPr lang="en-US" b="1" dirty="0"/>
              <a:t>Random Forest</a:t>
            </a:r>
            <a:r>
              <a:rPr lang="en-US" dirty="0"/>
              <a:t> identified </a:t>
            </a:r>
            <a:r>
              <a:rPr lang="en-US" b="1" dirty="0"/>
              <a:t>Distance</a:t>
            </a:r>
            <a:r>
              <a:rPr lang="en-US" dirty="0"/>
              <a:t> as the most important predictor.</a:t>
            </a:r>
          </a:p>
          <a:p>
            <a:endParaRPr lang="en-IN" dirty="0"/>
          </a:p>
        </p:txBody>
      </p:sp>
      <p:sp>
        <p:nvSpPr>
          <p:cNvPr id="7" name="Slide Number Placeholder 6">
            <a:extLst>
              <a:ext uri="{FF2B5EF4-FFF2-40B4-BE49-F238E27FC236}">
                <a16:creationId xmlns:a16="http://schemas.microsoft.com/office/drawing/2014/main" id="{05BCF5F0-7C11-BE49-B454-CF1B3D60E198}"/>
              </a:ext>
            </a:extLst>
          </p:cNvPr>
          <p:cNvSpPr>
            <a:spLocks noGrp="1"/>
          </p:cNvSpPr>
          <p:nvPr>
            <p:ph type="sldNum" sz="quarter" idx="12"/>
          </p:nvPr>
        </p:nvSpPr>
        <p:spPr/>
        <p:txBody>
          <a:bodyPr/>
          <a:lstStyle/>
          <a:p>
            <a:fld id="{9661B93A-2136-4D88-BA60-BB64F6334566}" type="slidenum">
              <a:rPr lang="en-IN" smtClean="0"/>
              <a:t>29</a:t>
            </a:fld>
            <a:endParaRPr lang="en-IN"/>
          </a:p>
        </p:txBody>
      </p:sp>
    </p:spTree>
    <p:extLst>
      <p:ext uri="{BB962C8B-B14F-4D97-AF65-F5344CB8AC3E}">
        <p14:creationId xmlns:p14="http://schemas.microsoft.com/office/powerpoint/2010/main" val="100793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0AD9-F5DE-A946-FD77-4102BFB091BD}"/>
              </a:ext>
            </a:extLst>
          </p:cNvPr>
          <p:cNvSpPr>
            <a:spLocks noGrp="1"/>
          </p:cNvSpPr>
          <p:nvPr>
            <p:ph type="title"/>
          </p:nvPr>
        </p:nvSpPr>
        <p:spPr/>
        <p:txBody>
          <a:bodyPr/>
          <a:lstStyle/>
          <a:p>
            <a:pPr algn="ctr"/>
            <a:r>
              <a:rPr lang="en-IN" dirty="0"/>
              <a:t>Project Aim &amp; Objectives</a:t>
            </a:r>
          </a:p>
        </p:txBody>
      </p:sp>
      <p:sp>
        <p:nvSpPr>
          <p:cNvPr id="3" name="Content Placeholder 2">
            <a:extLst>
              <a:ext uri="{FF2B5EF4-FFF2-40B4-BE49-F238E27FC236}">
                <a16:creationId xmlns:a16="http://schemas.microsoft.com/office/drawing/2014/main" id="{CB4039A1-F94B-5CA0-8D91-BFE352E30397}"/>
              </a:ext>
            </a:extLst>
          </p:cNvPr>
          <p:cNvSpPr>
            <a:spLocks noGrp="1"/>
          </p:cNvSpPr>
          <p:nvPr>
            <p:ph idx="1"/>
          </p:nvPr>
        </p:nvSpPr>
        <p:spPr>
          <a:xfrm>
            <a:off x="1939410" y="1700463"/>
            <a:ext cx="7796540" cy="4182650"/>
          </a:xfrm>
        </p:spPr>
        <p:txBody>
          <a:bodyPr>
            <a:normAutofit fontScale="92500" lnSpcReduction="10000"/>
          </a:bodyPr>
          <a:lstStyle/>
          <a:p>
            <a:r>
              <a:rPr lang="en-US" dirty="0"/>
              <a:t>🔹 </a:t>
            </a:r>
            <a:r>
              <a:rPr lang="en-US" b="1" dirty="0"/>
              <a:t>Aim</a:t>
            </a:r>
            <a:br>
              <a:rPr lang="en-US" dirty="0"/>
            </a:br>
            <a:r>
              <a:rPr lang="en-US" dirty="0"/>
              <a:t>To develop accurate, data-driven models that predict </a:t>
            </a:r>
            <a:r>
              <a:rPr lang="en-US" b="1" dirty="0"/>
              <a:t>signal attenuation</a:t>
            </a:r>
            <a:r>
              <a:rPr lang="en-US" dirty="0"/>
              <a:t> in hybrid </a:t>
            </a:r>
            <a:r>
              <a:rPr lang="en-US" b="1" dirty="0"/>
              <a:t>RF–FSO communication systems</a:t>
            </a:r>
            <a:r>
              <a:rPr lang="en-US" dirty="0"/>
              <a:t> under varying weather conditions.</a:t>
            </a:r>
          </a:p>
          <a:p>
            <a:r>
              <a:rPr lang="en-IN" dirty="0"/>
              <a:t>🔹 </a:t>
            </a:r>
            <a:r>
              <a:rPr lang="en-IN" b="1" dirty="0"/>
              <a:t>Objectives</a:t>
            </a:r>
            <a:br>
              <a:rPr lang="en-IN" dirty="0"/>
            </a:br>
            <a:r>
              <a:rPr lang="en-IN" dirty="0"/>
              <a:t>• Analyze environmental factors that affect </a:t>
            </a:r>
            <a:r>
              <a:rPr lang="en-IN" b="1" dirty="0"/>
              <a:t>RF and FSO signals</a:t>
            </a:r>
            <a:br>
              <a:rPr lang="en-IN" dirty="0"/>
            </a:br>
            <a:r>
              <a:rPr lang="en-IN" dirty="0"/>
              <a:t>• Build and compare </a:t>
            </a:r>
            <a:r>
              <a:rPr lang="en-IN" b="1" dirty="0"/>
              <a:t>general vs. per-SYNOP models</a:t>
            </a:r>
            <a:br>
              <a:rPr lang="en-IN" dirty="0"/>
            </a:br>
            <a:r>
              <a:rPr lang="en-IN" dirty="0"/>
              <a:t>• Apply </a:t>
            </a:r>
            <a:r>
              <a:rPr lang="en-IN" b="1" dirty="0"/>
              <a:t>feature selection</a:t>
            </a:r>
            <a:r>
              <a:rPr lang="en-IN" dirty="0"/>
              <a:t> and </a:t>
            </a:r>
            <a:r>
              <a:rPr lang="en-IN" b="1" dirty="0"/>
              <a:t>model optimization</a:t>
            </a:r>
            <a:r>
              <a:rPr lang="en-IN" dirty="0"/>
              <a:t> to improve performance</a:t>
            </a:r>
            <a:br>
              <a:rPr lang="en-IN" dirty="0"/>
            </a:br>
            <a:r>
              <a:rPr lang="en-IN" dirty="0"/>
              <a:t>• Evaluate whether </a:t>
            </a:r>
            <a:r>
              <a:rPr lang="en-IN" b="1" dirty="0"/>
              <a:t>hybrid modeling</a:t>
            </a:r>
            <a:r>
              <a:rPr lang="en-IN" dirty="0"/>
              <a:t> using predicted RFL helps in </a:t>
            </a:r>
            <a:r>
              <a:rPr lang="en-IN" b="1" dirty="0"/>
              <a:t>FSO prediction</a:t>
            </a:r>
            <a:endParaRPr lang="en-IN" dirty="0"/>
          </a:p>
          <a:p>
            <a:endParaRPr lang="en-IN" dirty="0"/>
          </a:p>
        </p:txBody>
      </p:sp>
      <p:sp>
        <p:nvSpPr>
          <p:cNvPr id="7" name="Slide Number Placeholder 6">
            <a:extLst>
              <a:ext uri="{FF2B5EF4-FFF2-40B4-BE49-F238E27FC236}">
                <a16:creationId xmlns:a16="http://schemas.microsoft.com/office/drawing/2014/main" id="{139E522A-B151-2EB7-F3D9-68F18BBC2952}"/>
              </a:ext>
            </a:extLst>
          </p:cNvPr>
          <p:cNvSpPr>
            <a:spLocks noGrp="1"/>
          </p:cNvSpPr>
          <p:nvPr>
            <p:ph type="sldNum" sz="quarter" idx="12"/>
          </p:nvPr>
        </p:nvSpPr>
        <p:spPr/>
        <p:txBody>
          <a:bodyPr/>
          <a:lstStyle/>
          <a:p>
            <a:fld id="{9661B93A-2136-4D88-BA60-BB64F6334566}" type="slidenum">
              <a:rPr lang="en-IN" smtClean="0"/>
              <a:t>3</a:t>
            </a:fld>
            <a:endParaRPr lang="en-IN"/>
          </a:p>
        </p:txBody>
      </p:sp>
    </p:spTree>
    <p:extLst>
      <p:ext uri="{BB962C8B-B14F-4D97-AF65-F5344CB8AC3E}">
        <p14:creationId xmlns:p14="http://schemas.microsoft.com/office/powerpoint/2010/main" val="520862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632-A04E-2B62-AE53-F5A3F7B9DE11}"/>
              </a:ext>
            </a:extLst>
          </p:cNvPr>
          <p:cNvSpPr>
            <a:spLocks noGrp="1"/>
          </p:cNvSpPr>
          <p:nvPr>
            <p:ph type="title"/>
          </p:nvPr>
        </p:nvSpPr>
        <p:spPr/>
        <p:txBody>
          <a:bodyPr/>
          <a:lstStyle/>
          <a:p>
            <a:pPr algn="ctr"/>
            <a:r>
              <a:rPr lang="en-US" dirty="0"/>
              <a:t>Feature Interpretability &amp; Selection for FSO Attenuation </a:t>
            </a:r>
            <a:endParaRPr lang="en-IN" dirty="0"/>
          </a:p>
        </p:txBody>
      </p:sp>
      <p:pic>
        <p:nvPicPr>
          <p:cNvPr id="5" name="Content Placeholder 4">
            <a:extLst>
              <a:ext uri="{FF2B5EF4-FFF2-40B4-BE49-F238E27FC236}">
                <a16:creationId xmlns:a16="http://schemas.microsoft.com/office/drawing/2014/main" id="{920550AE-C6A1-3735-1EE6-D03930F2BB8E}"/>
              </a:ext>
            </a:extLst>
          </p:cNvPr>
          <p:cNvPicPr>
            <a:picLocks noGrp="1" noChangeAspect="1"/>
          </p:cNvPicPr>
          <p:nvPr>
            <p:ph idx="1"/>
          </p:nvPr>
        </p:nvPicPr>
        <p:blipFill>
          <a:blip r:embed="rId2"/>
          <a:stretch>
            <a:fillRect/>
          </a:stretch>
        </p:blipFill>
        <p:spPr>
          <a:xfrm>
            <a:off x="1406123" y="2052619"/>
            <a:ext cx="4513414" cy="3997325"/>
          </a:xfrm>
        </p:spPr>
      </p:pic>
      <p:sp>
        <p:nvSpPr>
          <p:cNvPr id="6" name="TextBox 5">
            <a:extLst>
              <a:ext uri="{FF2B5EF4-FFF2-40B4-BE49-F238E27FC236}">
                <a16:creationId xmlns:a16="http://schemas.microsoft.com/office/drawing/2014/main" id="{81EA2AFB-3E18-1A74-9F2A-EE3D9E1C3100}"/>
              </a:ext>
            </a:extLst>
          </p:cNvPr>
          <p:cNvSpPr txBox="1"/>
          <p:nvPr/>
        </p:nvSpPr>
        <p:spPr>
          <a:xfrm>
            <a:off x="6368715" y="1853201"/>
            <a:ext cx="4523873" cy="5355312"/>
          </a:xfrm>
          <a:prstGeom prst="rect">
            <a:avLst/>
          </a:prstGeom>
          <a:noFill/>
        </p:spPr>
        <p:txBody>
          <a:bodyPr wrap="square" rtlCol="0">
            <a:spAutoFit/>
          </a:bodyPr>
          <a:lstStyle/>
          <a:p>
            <a:pPr>
              <a:buFont typeface="Arial" panose="020B0604020202020204" pitchFamily="34" charset="0"/>
              <a:buChar char="•"/>
            </a:pPr>
            <a:r>
              <a:rPr lang="en-US" b="1" dirty="0"/>
              <a:t>Distance</a:t>
            </a:r>
            <a:r>
              <a:rPr lang="en-US" dirty="0"/>
              <a:t> is the most influential factor in predicting FSO attenuation, significantly higher than other features.</a:t>
            </a:r>
          </a:p>
          <a:p>
            <a:pPr>
              <a:buFont typeface="Arial" panose="020B0604020202020204" pitchFamily="34" charset="0"/>
              <a:buChar char="•"/>
            </a:pPr>
            <a:r>
              <a:rPr lang="en-US" b="1" dirty="0"/>
              <a:t>Visibility (Min &amp; Avg)</a:t>
            </a:r>
            <a:r>
              <a:rPr lang="en-US" dirty="0"/>
              <a:t> and </a:t>
            </a:r>
            <a:r>
              <a:rPr lang="en-US" b="1" dirty="0"/>
              <a:t>Temperature</a:t>
            </a:r>
            <a:r>
              <a:rPr lang="en-US" dirty="0"/>
              <a:t> are also key predictors, indicating their strong influence on FSO signal loss.</a:t>
            </a:r>
          </a:p>
          <a:p>
            <a:pPr>
              <a:buFont typeface="Arial" panose="020B0604020202020204" pitchFamily="34" charset="0"/>
              <a:buChar char="•"/>
            </a:pPr>
            <a:r>
              <a:rPr lang="en-US" b="1" dirty="0"/>
              <a:t>Particulate matter and humidity-related features</a:t>
            </a:r>
            <a:r>
              <a:rPr lang="en-US" dirty="0"/>
              <a:t> contribute moderately.</a:t>
            </a:r>
          </a:p>
          <a:p>
            <a:pPr>
              <a:buFont typeface="Arial" panose="020B0604020202020204" pitchFamily="34" charset="0"/>
              <a:buChar char="•"/>
            </a:pPr>
            <a:r>
              <a:rPr lang="en-US" b="1" dirty="0"/>
              <a:t>Wind-related and SYNOPCode features</a:t>
            </a:r>
            <a:r>
              <a:rPr lang="en-US" dirty="0"/>
              <a:t> have lower impact, suggesting they are less useful for prediction.</a:t>
            </a:r>
          </a:p>
          <a:p>
            <a:pPr>
              <a:buNone/>
            </a:pPr>
            <a:r>
              <a:rPr lang="en-US" b="1" dirty="0"/>
              <a:t>Implications</a:t>
            </a:r>
          </a:p>
          <a:p>
            <a:pPr>
              <a:buFont typeface="Arial" panose="020B0604020202020204" pitchFamily="34" charset="0"/>
              <a:buChar char="•"/>
            </a:pPr>
            <a:r>
              <a:rPr lang="en-US" b="1" dirty="0"/>
              <a:t>Top-ranked features</a:t>
            </a:r>
            <a:r>
              <a:rPr lang="en-US" dirty="0"/>
              <a:t> (Distance, Visibility, Temperature) should be prioritized in modeling.</a:t>
            </a:r>
          </a:p>
          <a:p>
            <a:pPr>
              <a:buFont typeface="Arial" panose="020B0604020202020204" pitchFamily="34" charset="0"/>
              <a:buChar char="•"/>
            </a:pPr>
            <a:r>
              <a:rPr lang="en-US" b="1" dirty="0"/>
              <a:t>Low-importance features</a:t>
            </a:r>
            <a:r>
              <a:rPr lang="en-US" dirty="0"/>
              <a:t> can potentially be </a:t>
            </a:r>
            <a:r>
              <a:rPr lang="en-US" b="1" dirty="0"/>
              <a:t>removed</a:t>
            </a:r>
            <a:r>
              <a:rPr lang="en-US" dirty="0"/>
              <a:t> to simplify the model without losing performance.</a:t>
            </a:r>
          </a:p>
          <a:p>
            <a:endParaRPr lang="en-IN" dirty="0"/>
          </a:p>
        </p:txBody>
      </p:sp>
      <p:sp>
        <p:nvSpPr>
          <p:cNvPr id="7" name="Slide Number Placeholder 6">
            <a:extLst>
              <a:ext uri="{FF2B5EF4-FFF2-40B4-BE49-F238E27FC236}">
                <a16:creationId xmlns:a16="http://schemas.microsoft.com/office/drawing/2014/main" id="{FE580151-DDFB-E1D8-F4A7-57F391CECD12}"/>
              </a:ext>
            </a:extLst>
          </p:cNvPr>
          <p:cNvSpPr>
            <a:spLocks noGrp="1"/>
          </p:cNvSpPr>
          <p:nvPr>
            <p:ph type="sldNum" sz="quarter" idx="12"/>
          </p:nvPr>
        </p:nvSpPr>
        <p:spPr/>
        <p:txBody>
          <a:bodyPr/>
          <a:lstStyle/>
          <a:p>
            <a:fld id="{9661B93A-2136-4D88-BA60-BB64F6334566}" type="slidenum">
              <a:rPr lang="en-IN" smtClean="0"/>
              <a:t>30</a:t>
            </a:fld>
            <a:endParaRPr lang="en-IN"/>
          </a:p>
        </p:txBody>
      </p:sp>
    </p:spTree>
    <p:extLst>
      <p:ext uri="{BB962C8B-B14F-4D97-AF65-F5344CB8AC3E}">
        <p14:creationId xmlns:p14="http://schemas.microsoft.com/office/powerpoint/2010/main" val="4073055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0D19-DE81-DC4A-5894-EACBD8119FCD}"/>
              </a:ext>
            </a:extLst>
          </p:cNvPr>
          <p:cNvSpPr>
            <a:spLocks noGrp="1"/>
          </p:cNvSpPr>
          <p:nvPr>
            <p:ph type="title"/>
          </p:nvPr>
        </p:nvSpPr>
        <p:spPr/>
        <p:txBody>
          <a:bodyPr/>
          <a:lstStyle/>
          <a:p>
            <a:pPr algn="ctr"/>
            <a:r>
              <a:rPr lang="en-IN" dirty="0"/>
              <a:t>Conclusion</a:t>
            </a:r>
          </a:p>
        </p:txBody>
      </p:sp>
      <p:pic>
        <p:nvPicPr>
          <p:cNvPr id="6" name="Content Placeholder 5">
            <a:extLst>
              <a:ext uri="{FF2B5EF4-FFF2-40B4-BE49-F238E27FC236}">
                <a16:creationId xmlns:a16="http://schemas.microsoft.com/office/drawing/2014/main" id="{23B14D35-1D7C-355D-3437-87F847ABDB49}"/>
              </a:ext>
            </a:extLst>
          </p:cNvPr>
          <p:cNvPicPr>
            <a:picLocks noGrp="1" noChangeAspect="1"/>
          </p:cNvPicPr>
          <p:nvPr>
            <p:ph sz="half" idx="1"/>
          </p:nvPr>
        </p:nvPicPr>
        <p:blipFill>
          <a:blip r:embed="rId2"/>
          <a:stretch>
            <a:fillRect/>
          </a:stretch>
        </p:blipFill>
        <p:spPr>
          <a:xfrm>
            <a:off x="1187117" y="2193809"/>
            <a:ext cx="5053262" cy="3372801"/>
          </a:xfrm>
        </p:spPr>
      </p:pic>
      <p:sp>
        <p:nvSpPr>
          <p:cNvPr id="4" name="Content Placeholder 3">
            <a:extLst>
              <a:ext uri="{FF2B5EF4-FFF2-40B4-BE49-F238E27FC236}">
                <a16:creationId xmlns:a16="http://schemas.microsoft.com/office/drawing/2014/main" id="{D5CFA0E5-91E4-71D7-4ED7-8CEE6C8E502B}"/>
              </a:ext>
            </a:extLst>
          </p:cNvPr>
          <p:cNvSpPr>
            <a:spLocks noGrp="1"/>
          </p:cNvSpPr>
          <p:nvPr>
            <p:ph sz="half" idx="2"/>
          </p:nvPr>
        </p:nvSpPr>
        <p:spPr>
          <a:xfrm>
            <a:off x="6666636" y="2052114"/>
            <a:ext cx="3894222" cy="4477023"/>
          </a:xfrm>
        </p:spPr>
        <p:txBody>
          <a:bodyPr>
            <a:noAutofit/>
          </a:bodyPr>
          <a:lstStyle/>
          <a:p>
            <a:pPr>
              <a:buNone/>
            </a:pPr>
            <a:r>
              <a:rPr lang="en-IN" sz="1200" b="1" dirty="0"/>
              <a:t>Key Takeaways from the Hybrid RF-FSO Modeling</a:t>
            </a:r>
          </a:p>
          <a:p>
            <a:r>
              <a:rPr lang="en-IN" sz="1200" dirty="0"/>
              <a:t> </a:t>
            </a:r>
            <a:r>
              <a:rPr lang="en-IN" sz="1200" b="1" dirty="0"/>
              <a:t>Feature Selection Matters:</a:t>
            </a:r>
            <a:r>
              <a:rPr lang="en-IN" sz="1200" dirty="0"/>
              <a:t> Environmental factors like </a:t>
            </a:r>
            <a:r>
              <a:rPr lang="en-IN" sz="1200" b="1" dirty="0"/>
              <a:t>distance, visibility, and humidity</a:t>
            </a:r>
            <a:r>
              <a:rPr lang="en-IN" sz="1200" dirty="0"/>
              <a:t> play a key role in attenuation.</a:t>
            </a:r>
            <a:br>
              <a:rPr lang="en-IN" sz="1200" dirty="0"/>
            </a:br>
            <a:r>
              <a:rPr lang="en-IN" sz="1200" b="1" dirty="0"/>
              <a:t>Independent vs. Hybrid Models:</a:t>
            </a:r>
            <a:r>
              <a:rPr lang="en-IN" sz="1200" dirty="0"/>
              <a:t> </a:t>
            </a:r>
            <a:r>
              <a:rPr lang="en-IN" sz="1200" b="1" dirty="0"/>
              <a:t>Per-SYNOP (Independent) models</a:t>
            </a:r>
            <a:r>
              <a:rPr lang="en-IN" sz="1200" dirty="0"/>
              <a:t> performed better for RF attenuation, while </a:t>
            </a:r>
            <a:r>
              <a:rPr lang="en-IN" sz="1200" b="1" dirty="0"/>
              <a:t>joint modeling</a:t>
            </a:r>
            <a:r>
              <a:rPr lang="en-IN" sz="1200" dirty="0"/>
              <a:t> was less effective for FSO.</a:t>
            </a:r>
            <a:br>
              <a:rPr lang="en-IN" sz="1200" dirty="0"/>
            </a:br>
            <a:r>
              <a:rPr lang="en-IN" sz="1200" dirty="0"/>
              <a:t> </a:t>
            </a:r>
            <a:r>
              <a:rPr lang="en-IN" sz="1200" b="1" dirty="0"/>
              <a:t>Performance Comparison:</a:t>
            </a:r>
            <a:r>
              <a:rPr lang="en-IN" sz="1200" dirty="0"/>
              <a:t> </a:t>
            </a:r>
            <a:r>
              <a:rPr lang="en-IN" sz="1200" b="1" dirty="0"/>
              <a:t>Per-SYNOP models achieved lower RMSE and higher R² scores</a:t>
            </a:r>
            <a:r>
              <a:rPr lang="en-IN" sz="1200" dirty="0"/>
              <a:t> compared to general models.</a:t>
            </a:r>
            <a:br>
              <a:rPr lang="en-IN" sz="1200" dirty="0"/>
            </a:br>
            <a:r>
              <a:rPr lang="en-IN" sz="1200" dirty="0"/>
              <a:t> </a:t>
            </a:r>
            <a:r>
              <a:rPr lang="en-IN" sz="1200" b="1" dirty="0"/>
              <a:t>Step 2 Hybrid Model Findings:</a:t>
            </a:r>
            <a:r>
              <a:rPr lang="en-IN" sz="1200" dirty="0"/>
              <a:t> Using </a:t>
            </a:r>
            <a:r>
              <a:rPr lang="en-IN" sz="1200" b="1" dirty="0"/>
              <a:t>Predicted RFL_Att to enhance FSO_Att prediction did not improve performance</a:t>
            </a:r>
            <a:r>
              <a:rPr lang="en-IN" sz="1200" dirty="0"/>
              <a:t>, requiring further tuning.</a:t>
            </a:r>
            <a:br>
              <a:rPr lang="en-IN" sz="1200" dirty="0"/>
            </a:br>
            <a:r>
              <a:rPr lang="en-IN" sz="1200" dirty="0"/>
              <a:t> </a:t>
            </a:r>
            <a:r>
              <a:rPr lang="en-IN" sz="1200" b="1" dirty="0"/>
              <a:t>Final Model Choice:</a:t>
            </a:r>
            <a:r>
              <a:rPr lang="en-IN" sz="1200" dirty="0"/>
              <a:t> </a:t>
            </a:r>
            <a:r>
              <a:rPr lang="en-IN" sz="1200" b="1" dirty="0"/>
              <a:t>Per-SYNOP models (Method 1) are the best-performing approach for accurate attenuation modeling.</a:t>
            </a:r>
            <a:endParaRPr lang="en-IN" sz="1200" dirty="0"/>
          </a:p>
          <a:p>
            <a:endParaRPr lang="en-IN" sz="1200" dirty="0"/>
          </a:p>
          <a:p>
            <a:endParaRPr lang="en-IN" sz="1200" dirty="0"/>
          </a:p>
        </p:txBody>
      </p:sp>
      <p:sp>
        <p:nvSpPr>
          <p:cNvPr id="7" name="Slide Number Placeholder 6">
            <a:extLst>
              <a:ext uri="{FF2B5EF4-FFF2-40B4-BE49-F238E27FC236}">
                <a16:creationId xmlns:a16="http://schemas.microsoft.com/office/drawing/2014/main" id="{108D143D-7CEF-09D8-F435-D67092E7D6CA}"/>
              </a:ext>
            </a:extLst>
          </p:cNvPr>
          <p:cNvSpPr>
            <a:spLocks noGrp="1"/>
          </p:cNvSpPr>
          <p:nvPr>
            <p:ph type="sldNum" sz="quarter" idx="12"/>
          </p:nvPr>
        </p:nvSpPr>
        <p:spPr/>
        <p:txBody>
          <a:bodyPr/>
          <a:lstStyle/>
          <a:p>
            <a:fld id="{9661B93A-2136-4D88-BA60-BB64F6334566}" type="slidenum">
              <a:rPr lang="en-IN" smtClean="0"/>
              <a:t>31</a:t>
            </a:fld>
            <a:endParaRPr lang="en-IN"/>
          </a:p>
        </p:txBody>
      </p:sp>
    </p:spTree>
    <p:extLst>
      <p:ext uri="{BB962C8B-B14F-4D97-AF65-F5344CB8AC3E}">
        <p14:creationId xmlns:p14="http://schemas.microsoft.com/office/powerpoint/2010/main" val="3142428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8354-6BDD-B547-A989-CA74837DB6AA}"/>
              </a:ext>
            </a:extLst>
          </p:cNvPr>
          <p:cNvSpPr>
            <a:spLocks noGrp="1"/>
          </p:cNvSpPr>
          <p:nvPr>
            <p:ph type="title"/>
          </p:nvPr>
        </p:nvSpPr>
        <p:spPr>
          <a:xfrm>
            <a:off x="2611808" y="269441"/>
            <a:ext cx="7958331" cy="1077229"/>
          </a:xfrm>
        </p:spPr>
        <p:txBody>
          <a:bodyPr/>
          <a:lstStyle/>
          <a:p>
            <a:pPr algn="ctr"/>
            <a:r>
              <a:rPr lang="en-IN" dirty="0"/>
              <a:t>Future Work</a:t>
            </a:r>
          </a:p>
        </p:txBody>
      </p:sp>
      <p:sp>
        <p:nvSpPr>
          <p:cNvPr id="3" name="Content Placeholder 2">
            <a:extLst>
              <a:ext uri="{FF2B5EF4-FFF2-40B4-BE49-F238E27FC236}">
                <a16:creationId xmlns:a16="http://schemas.microsoft.com/office/drawing/2014/main" id="{9AD0DEBB-3EBA-BC1F-AF03-B0DB5762AEC0}"/>
              </a:ext>
            </a:extLst>
          </p:cNvPr>
          <p:cNvSpPr>
            <a:spLocks noGrp="1"/>
          </p:cNvSpPr>
          <p:nvPr>
            <p:ph idx="1"/>
          </p:nvPr>
        </p:nvSpPr>
        <p:spPr>
          <a:xfrm>
            <a:off x="1460636" y="1487268"/>
            <a:ext cx="9270728" cy="3883463"/>
          </a:xfrm>
        </p:spPr>
        <p:txBody>
          <a:bodyPr>
            <a:noAutofit/>
          </a:bodyPr>
          <a:lstStyle/>
          <a:p>
            <a:pPr>
              <a:buNone/>
            </a:pPr>
            <a:r>
              <a:rPr lang="en-US" sz="1800" b="1" dirty="0"/>
              <a:t>Improve Model Accuracy</a:t>
            </a:r>
            <a:r>
              <a:rPr lang="en-US" sz="1800" dirty="0"/>
              <a:t> – Further </a:t>
            </a:r>
            <a:r>
              <a:rPr lang="en-US" sz="1800" b="1" dirty="0"/>
              <a:t>optimize hyperparameters</a:t>
            </a:r>
            <a:r>
              <a:rPr lang="en-US" sz="1800" dirty="0"/>
              <a:t> and refine </a:t>
            </a:r>
            <a:r>
              <a:rPr lang="en-US" sz="1800" b="1" dirty="0"/>
              <a:t>feature selection</a:t>
            </a:r>
            <a:r>
              <a:rPr lang="en-US" sz="1800" dirty="0"/>
              <a:t>.</a:t>
            </a:r>
          </a:p>
          <a:p>
            <a:pPr>
              <a:buNone/>
            </a:pPr>
            <a:r>
              <a:rPr lang="en-US" sz="1800" dirty="0"/>
              <a:t>🔹 </a:t>
            </a:r>
            <a:r>
              <a:rPr lang="en-US" sz="1800" b="1" dirty="0"/>
              <a:t>Explore Advanced Models</a:t>
            </a:r>
            <a:r>
              <a:rPr lang="en-US" sz="1800" dirty="0"/>
              <a:t> – Test </a:t>
            </a:r>
            <a:r>
              <a:rPr lang="en-US" sz="1800" b="1" dirty="0"/>
              <a:t>deep learning</a:t>
            </a:r>
            <a:r>
              <a:rPr lang="en-US" sz="1800" dirty="0"/>
              <a:t> and ensemble methods for better predictions.</a:t>
            </a:r>
          </a:p>
          <a:p>
            <a:pPr>
              <a:buNone/>
            </a:pPr>
            <a:r>
              <a:rPr lang="en-US" sz="1800" dirty="0"/>
              <a:t>🔹 </a:t>
            </a:r>
            <a:r>
              <a:rPr lang="en-US" sz="1800" b="1" dirty="0"/>
              <a:t>Real-World Testing</a:t>
            </a:r>
            <a:r>
              <a:rPr lang="en-US" sz="1800" dirty="0"/>
              <a:t> – Validate models with </a:t>
            </a:r>
            <a:r>
              <a:rPr lang="en-US" sz="1800" b="1" dirty="0"/>
              <a:t>live weather data</a:t>
            </a:r>
            <a:r>
              <a:rPr lang="en-US" sz="1800" dirty="0"/>
              <a:t> for practical deployment.</a:t>
            </a:r>
          </a:p>
          <a:p>
            <a:r>
              <a:rPr lang="en-US" sz="1800" dirty="0"/>
              <a:t>🔹 </a:t>
            </a:r>
            <a:r>
              <a:rPr lang="en-US" sz="1800" b="1" dirty="0"/>
              <a:t>Integration with Networks</a:t>
            </a:r>
            <a:r>
              <a:rPr lang="en-US" sz="1800" dirty="0"/>
              <a:t> – Apply models to </a:t>
            </a:r>
            <a:r>
              <a:rPr lang="en-US" sz="1800" b="1" dirty="0"/>
              <a:t>5G/6G and satellite communication systems</a:t>
            </a:r>
            <a:r>
              <a:rPr lang="en-US" sz="1800" dirty="0"/>
              <a:t>.</a:t>
            </a:r>
          </a:p>
          <a:p>
            <a:endParaRPr lang="en-IN" sz="1800" dirty="0"/>
          </a:p>
        </p:txBody>
      </p:sp>
      <p:sp>
        <p:nvSpPr>
          <p:cNvPr id="4" name="Slide Number Placeholder 3">
            <a:extLst>
              <a:ext uri="{FF2B5EF4-FFF2-40B4-BE49-F238E27FC236}">
                <a16:creationId xmlns:a16="http://schemas.microsoft.com/office/drawing/2014/main" id="{7294C929-EE4A-D64A-B951-E10729185C19}"/>
              </a:ext>
            </a:extLst>
          </p:cNvPr>
          <p:cNvSpPr>
            <a:spLocks noGrp="1"/>
          </p:cNvSpPr>
          <p:nvPr>
            <p:ph type="sldNum" sz="quarter" idx="12"/>
          </p:nvPr>
        </p:nvSpPr>
        <p:spPr/>
        <p:txBody>
          <a:bodyPr/>
          <a:lstStyle/>
          <a:p>
            <a:fld id="{9661B93A-2136-4D88-BA60-BB64F6334566}" type="slidenum">
              <a:rPr lang="en-IN" smtClean="0"/>
              <a:t>32</a:t>
            </a:fld>
            <a:endParaRPr lang="en-IN"/>
          </a:p>
        </p:txBody>
      </p:sp>
    </p:spTree>
    <p:extLst>
      <p:ext uri="{BB962C8B-B14F-4D97-AF65-F5344CB8AC3E}">
        <p14:creationId xmlns:p14="http://schemas.microsoft.com/office/powerpoint/2010/main" val="424426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D22E-FAE2-D58D-F334-9AC33771B201}"/>
              </a:ext>
            </a:extLst>
          </p:cNvPr>
          <p:cNvSpPr>
            <a:spLocks noGrp="1"/>
          </p:cNvSpPr>
          <p:nvPr>
            <p:ph type="title"/>
          </p:nvPr>
        </p:nvSpPr>
        <p:spPr/>
        <p:txBody>
          <a:bodyPr/>
          <a:lstStyle/>
          <a:p>
            <a:pPr algn="ctr"/>
            <a:r>
              <a:rPr lang="en-IN" dirty="0"/>
              <a:t>RF &amp; FSO Signal Attenuation And Why it is a challenge ?</a:t>
            </a:r>
          </a:p>
        </p:txBody>
      </p:sp>
      <p:sp>
        <p:nvSpPr>
          <p:cNvPr id="3" name="TextBox 2">
            <a:extLst>
              <a:ext uri="{FF2B5EF4-FFF2-40B4-BE49-F238E27FC236}">
                <a16:creationId xmlns:a16="http://schemas.microsoft.com/office/drawing/2014/main" id="{8E9A6CDC-6A45-213F-7A41-9AE5A3671232}"/>
              </a:ext>
            </a:extLst>
          </p:cNvPr>
          <p:cNvSpPr txBox="1"/>
          <p:nvPr/>
        </p:nvSpPr>
        <p:spPr>
          <a:xfrm>
            <a:off x="1925053" y="2149642"/>
            <a:ext cx="9464842" cy="2585323"/>
          </a:xfrm>
          <a:prstGeom prst="rect">
            <a:avLst/>
          </a:prstGeom>
          <a:noFill/>
        </p:spPr>
        <p:txBody>
          <a:bodyPr wrap="square" rtlCol="0">
            <a:spAutoFit/>
          </a:bodyPr>
          <a:lstStyle/>
          <a:p>
            <a:pPr>
              <a:buFont typeface="Arial" panose="020B0604020202020204" pitchFamily="34" charset="0"/>
              <a:buChar char="•"/>
            </a:pPr>
            <a:r>
              <a:rPr lang="en-US" dirty="0"/>
              <a:t>RF &amp; FSO signals weaken under </a:t>
            </a:r>
            <a:r>
              <a:rPr lang="en-US" b="1" dirty="0"/>
              <a:t>different weather conditions</a:t>
            </a:r>
            <a:r>
              <a:rPr lang="en-US" dirty="0"/>
              <a:t>.</a:t>
            </a:r>
          </a:p>
          <a:p>
            <a:pPr>
              <a:buFont typeface="Arial" panose="020B0604020202020204" pitchFamily="34" charset="0"/>
              <a:buChar char="•"/>
            </a:pPr>
            <a:r>
              <a:rPr lang="en-US" b="1" dirty="0"/>
              <a:t>FSO fails in fog</a:t>
            </a:r>
            <a:r>
              <a:rPr lang="en-US" dirty="0"/>
              <a:t> due to light scattering, while </a:t>
            </a:r>
            <a:r>
              <a:rPr lang="en-US" b="1" dirty="0"/>
              <a:t>RF struggles in rain</a:t>
            </a:r>
            <a:r>
              <a:rPr lang="en-US" dirty="0"/>
              <a:t> due to water absorption.</a:t>
            </a:r>
          </a:p>
          <a:p>
            <a:pPr>
              <a:buFont typeface="Arial" panose="020B0604020202020204" pitchFamily="34" charset="0"/>
              <a:buChar char="•"/>
            </a:pPr>
            <a:r>
              <a:rPr lang="en-US" dirty="0"/>
              <a:t>A </a:t>
            </a:r>
            <a:r>
              <a:rPr lang="en-US" b="1" dirty="0"/>
              <a:t>reliable communication system</a:t>
            </a:r>
            <a:r>
              <a:rPr lang="en-US" dirty="0"/>
              <a:t> needs a </a:t>
            </a:r>
            <a:r>
              <a:rPr lang="en-US" b="1" dirty="0"/>
              <a:t>hybrid approach</a:t>
            </a:r>
            <a:r>
              <a:rPr lang="en-US" dirty="0"/>
              <a:t> that adapts dynamically.</a:t>
            </a:r>
          </a:p>
          <a:p>
            <a:pPr>
              <a:buNone/>
            </a:pPr>
            <a:r>
              <a:rPr lang="en-US" b="1" dirty="0"/>
              <a:t>Why is This a Problem?</a:t>
            </a:r>
            <a:endParaRPr lang="en-US" dirty="0"/>
          </a:p>
          <a:p>
            <a:pPr>
              <a:buFont typeface="Arial" panose="020B0604020202020204" pitchFamily="34" charset="0"/>
              <a:buChar char="•"/>
            </a:pPr>
            <a:r>
              <a:rPr lang="en-US" b="1" dirty="0"/>
              <a:t>Data loss &amp; interruptions</a:t>
            </a:r>
            <a:r>
              <a:rPr lang="en-US" dirty="0"/>
              <a:t> impact telecom, defense, and smart infrastructure.</a:t>
            </a:r>
          </a:p>
          <a:p>
            <a:pPr>
              <a:buFont typeface="Arial" panose="020B0604020202020204" pitchFamily="34" charset="0"/>
              <a:buChar char="•"/>
            </a:pPr>
            <a:r>
              <a:rPr lang="en-US" dirty="0"/>
              <a:t>Current models </a:t>
            </a:r>
            <a:r>
              <a:rPr lang="en-US" b="1" dirty="0"/>
              <a:t>fail to predict signal loss accurately</a:t>
            </a:r>
            <a:r>
              <a:rPr lang="en-US" dirty="0"/>
              <a:t> under dynamic weather.</a:t>
            </a:r>
          </a:p>
          <a:p>
            <a:pPr>
              <a:buFont typeface="Arial" panose="020B0604020202020204" pitchFamily="34" charset="0"/>
              <a:buChar char="•"/>
            </a:pPr>
            <a:r>
              <a:rPr lang="en-US" dirty="0"/>
              <a:t>A </a:t>
            </a:r>
            <a:r>
              <a:rPr lang="en-US" b="1" dirty="0"/>
              <a:t>data-driven approach</a:t>
            </a:r>
            <a:r>
              <a:rPr lang="en-US" dirty="0"/>
              <a:t> is needed to improve reliability.</a:t>
            </a:r>
          </a:p>
          <a:p>
            <a:endParaRPr lang="en-IN" dirty="0"/>
          </a:p>
        </p:txBody>
      </p:sp>
      <p:sp>
        <p:nvSpPr>
          <p:cNvPr id="6" name="Slide Number Placeholder 5">
            <a:extLst>
              <a:ext uri="{FF2B5EF4-FFF2-40B4-BE49-F238E27FC236}">
                <a16:creationId xmlns:a16="http://schemas.microsoft.com/office/drawing/2014/main" id="{31835A3C-24E6-10CC-6F32-5DA3E3F6D8EC}"/>
              </a:ext>
            </a:extLst>
          </p:cNvPr>
          <p:cNvSpPr>
            <a:spLocks noGrp="1"/>
          </p:cNvSpPr>
          <p:nvPr>
            <p:ph type="sldNum" sz="quarter" idx="12"/>
          </p:nvPr>
        </p:nvSpPr>
        <p:spPr/>
        <p:txBody>
          <a:bodyPr/>
          <a:lstStyle/>
          <a:p>
            <a:fld id="{9661B93A-2136-4D88-BA60-BB64F6334566}" type="slidenum">
              <a:rPr lang="en-IN" smtClean="0"/>
              <a:t>4</a:t>
            </a:fld>
            <a:endParaRPr lang="en-IN"/>
          </a:p>
        </p:txBody>
      </p:sp>
    </p:spTree>
    <p:extLst>
      <p:ext uri="{BB962C8B-B14F-4D97-AF65-F5344CB8AC3E}">
        <p14:creationId xmlns:p14="http://schemas.microsoft.com/office/powerpoint/2010/main" val="22198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BECF-A8EC-B0D7-7D08-6494C215DEBA}"/>
              </a:ext>
            </a:extLst>
          </p:cNvPr>
          <p:cNvSpPr>
            <a:spLocks noGrp="1"/>
          </p:cNvSpPr>
          <p:nvPr>
            <p:ph type="title"/>
          </p:nvPr>
        </p:nvSpPr>
        <p:spPr>
          <a:xfrm>
            <a:off x="1171074" y="288758"/>
            <a:ext cx="9399065" cy="1299411"/>
          </a:xfrm>
        </p:spPr>
        <p:txBody>
          <a:bodyPr>
            <a:normAutofit/>
          </a:bodyPr>
          <a:lstStyle/>
          <a:p>
            <a:r>
              <a:rPr lang="en-US" dirty="0"/>
              <a:t>Understanding the Dataset: Features &amp; Structure</a:t>
            </a:r>
            <a:endParaRPr lang="en-IN" dirty="0"/>
          </a:p>
        </p:txBody>
      </p:sp>
      <p:sp>
        <p:nvSpPr>
          <p:cNvPr id="3" name="Content Placeholder 2">
            <a:extLst>
              <a:ext uri="{FF2B5EF4-FFF2-40B4-BE49-F238E27FC236}">
                <a16:creationId xmlns:a16="http://schemas.microsoft.com/office/drawing/2014/main" id="{1B52C148-D235-9B3E-8C3E-5073A5DD957E}"/>
              </a:ext>
            </a:extLst>
          </p:cNvPr>
          <p:cNvSpPr>
            <a:spLocks noGrp="1"/>
          </p:cNvSpPr>
          <p:nvPr>
            <p:ph idx="1"/>
          </p:nvPr>
        </p:nvSpPr>
        <p:spPr>
          <a:xfrm>
            <a:off x="1925053" y="1588169"/>
            <a:ext cx="8645086" cy="5133473"/>
          </a:xfrm>
        </p:spPr>
        <p:txBody>
          <a:bodyPr>
            <a:normAutofit/>
          </a:bodyPr>
          <a:lstStyle/>
          <a:p>
            <a:pPr>
              <a:buFont typeface="Arial" panose="020B0604020202020204" pitchFamily="34" charset="0"/>
              <a:buChar char="•"/>
            </a:pPr>
            <a:r>
              <a:rPr lang="en-IN" dirty="0"/>
              <a:t>The dataset contains </a:t>
            </a:r>
            <a:r>
              <a:rPr lang="en-IN" b="1" dirty="0"/>
              <a:t>27- environmental features</a:t>
            </a:r>
            <a:r>
              <a:rPr lang="en-IN" dirty="0"/>
              <a:t> (e.g., temperature, humidity, wind speed, visibility) that describe weather conditions.</a:t>
            </a:r>
          </a:p>
          <a:p>
            <a:pPr>
              <a:buFont typeface="Arial" panose="020B0604020202020204" pitchFamily="34" charset="0"/>
              <a:buChar char="•"/>
            </a:pPr>
            <a:r>
              <a:rPr lang="en-IN" b="1" dirty="0"/>
              <a:t>1 categorical feature</a:t>
            </a:r>
            <a:r>
              <a:rPr lang="en-IN" dirty="0"/>
              <a:t>, </a:t>
            </a:r>
            <a:r>
              <a:rPr lang="en-IN" b="1" dirty="0"/>
              <a:t>SYNOP Code</a:t>
            </a:r>
            <a:r>
              <a:rPr lang="en-IN" dirty="0"/>
              <a:t>, represents different weather types like clear, foggy, or rainy conditions.</a:t>
            </a:r>
          </a:p>
          <a:p>
            <a:pPr>
              <a:buFont typeface="Arial" panose="020B0604020202020204" pitchFamily="34" charset="0"/>
              <a:buChar char="•"/>
            </a:pPr>
            <a:r>
              <a:rPr lang="en-IN" dirty="0"/>
              <a:t>Two </a:t>
            </a:r>
            <a:r>
              <a:rPr lang="en-IN" b="1" dirty="0"/>
              <a:t>target variables</a:t>
            </a:r>
            <a:r>
              <a:rPr lang="en-IN" dirty="0"/>
              <a:t>: </a:t>
            </a:r>
          </a:p>
          <a:p>
            <a:pPr marL="742950" lvl="1" indent="-285750">
              <a:buFont typeface="Arial" panose="020B0604020202020204" pitchFamily="34" charset="0"/>
              <a:buChar char="•"/>
            </a:pPr>
            <a:r>
              <a:rPr lang="en-IN" b="1" dirty="0"/>
              <a:t>RFL_Att</a:t>
            </a:r>
            <a:r>
              <a:rPr lang="en-IN" dirty="0"/>
              <a:t> (RF attenuation)</a:t>
            </a:r>
          </a:p>
          <a:p>
            <a:pPr marL="742950" lvl="1" indent="-285750">
              <a:buFont typeface="Arial" panose="020B0604020202020204" pitchFamily="34" charset="0"/>
              <a:buChar char="•"/>
            </a:pPr>
            <a:r>
              <a:rPr lang="en-IN" b="1" dirty="0"/>
              <a:t>FSO_Att</a:t>
            </a:r>
            <a:r>
              <a:rPr lang="en-IN" dirty="0"/>
              <a:t> (FSO attenuation)</a:t>
            </a:r>
          </a:p>
          <a:p>
            <a:pPr>
              <a:buFont typeface="Arial" panose="020B0604020202020204" pitchFamily="34" charset="0"/>
              <a:buChar char="•"/>
            </a:pPr>
            <a:r>
              <a:rPr lang="en-IN" dirty="0"/>
              <a:t>The goal is to analyze how weather affects signal loss and improve predictions using machine learning.</a:t>
            </a:r>
          </a:p>
          <a:p>
            <a:endParaRPr lang="en-IN" dirty="0"/>
          </a:p>
        </p:txBody>
      </p:sp>
      <p:sp>
        <p:nvSpPr>
          <p:cNvPr id="4" name="Slide Number Placeholder 3">
            <a:extLst>
              <a:ext uri="{FF2B5EF4-FFF2-40B4-BE49-F238E27FC236}">
                <a16:creationId xmlns:a16="http://schemas.microsoft.com/office/drawing/2014/main" id="{C2C75F20-CB2A-443F-8D0D-3F29F42965FE}"/>
              </a:ext>
            </a:extLst>
          </p:cNvPr>
          <p:cNvSpPr>
            <a:spLocks noGrp="1"/>
          </p:cNvSpPr>
          <p:nvPr>
            <p:ph type="sldNum" sz="quarter" idx="12"/>
          </p:nvPr>
        </p:nvSpPr>
        <p:spPr/>
        <p:txBody>
          <a:bodyPr/>
          <a:lstStyle/>
          <a:p>
            <a:fld id="{9661B93A-2136-4D88-BA60-BB64F6334566}" type="slidenum">
              <a:rPr lang="en-IN" smtClean="0"/>
              <a:t>5</a:t>
            </a:fld>
            <a:endParaRPr lang="en-IN"/>
          </a:p>
        </p:txBody>
      </p:sp>
    </p:spTree>
    <p:extLst>
      <p:ext uri="{BB962C8B-B14F-4D97-AF65-F5344CB8AC3E}">
        <p14:creationId xmlns:p14="http://schemas.microsoft.com/office/powerpoint/2010/main" val="24187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9C07-DE99-2CE6-DFB4-39AE9EAC5BFC}"/>
              </a:ext>
            </a:extLst>
          </p:cNvPr>
          <p:cNvSpPr>
            <a:spLocks noGrp="1"/>
          </p:cNvSpPr>
          <p:nvPr>
            <p:ph type="title"/>
          </p:nvPr>
        </p:nvSpPr>
        <p:spPr/>
        <p:txBody>
          <a:bodyPr/>
          <a:lstStyle/>
          <a:p>
            <a:pPr algn="ctr"/>
            <a:r>
              <a:rPr lang="en-US" dirty="0"/>
              <a:t>Exploring The Dataset</a:t>
            </a:r>
            <a:endParaRPr lang="en-IN" dirty="0"/>
          </a:p>
        </p:txBody>
      </p:sp>
      <p:pic>
        <p:nvPicPr>
          <p:cNvPr id="5" name="Content Placeholder 4">
            <a:extLst>
              <a:ext uri="{FF2B5EF4-FFF2-40B4-BE49-F238E27FC236}">
                <a16:creationId xmlns:a16="http://schemas.microsoft.com/office/drawing/2014/main" id="{5A6E6E90-3E1B-38A2-819D-5703C7A82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411" y="2039757"/>
            <a:ext cx="3303190" cy="1540042"/>
          </a:xfrm>
        </p:spPr>
      </p:pic>
      <p:sp>
        <p:nvSpPr>
          <p:cNvPr id="7" name="TextBox 6">
            <a:extLst>
              <a:ext uri="{FF2B5EF4-FFF2-40B4-BE49-F238E27FC236}">
                <a16:creationId xmlns:a16="http://schemas.microsoft.com/office/drawing/2014/main" id="{AF2F6727-68C4-3D49-B470-2D1318D0187F}"/>
              </a:ext>
            </a:extLst>
          </p:cNvPr>
          <p:cNvSpPr txBox="1"/>
          <p:nvPr/>
        </p:nvSpPr>
        <p:spPr>
          <a:xfrm>
            <a:off x="1299411" y="4170947"/>
            <a:ext cx="9865894" cy="2585323"/>
          </a:xfrm>
          <a:prstGeom prst="rect">
            <a:avLst/>
          </a:prstGeom>
          <a:noFill/>
        </p:spPr>
        <p:txBody>
          <a:bodyPr wrap="square" rtlCol="0">
            <a:spAutoFit/>
          </a:bodyPr>
          <a:lstStyle/>
          <a:p>
            <a:pPr>
              <a:buNone/>
            </a:pPr>
            <a:r>
              <a:rPr lang="en-US" dirty="0"/>
              <a:t>Our dataset includes:</a:t>
            </a:r>
          </a:p>
          <a:p>
            <a:pPr>
              <a:buFont typeface="Arial" panose="020B0604020202020204" pitchFamily="34" charset="0"/>
              <a:buChar char="•"/>
            </a:pPr>
            <a:r>
              <a:rPr lang="en-US" b="1" dirty="0"/>
              <a:t>Weather Features:</a:t>
            </a:r>
            <a:r>
              <a:rPr lang="en-US" dirty="0"/>
              <a:t> Temperature, humidity, wind, visibility, and pressure, recorded at different levels (min/max/avg).</a:t>
            </a:r>
          </a:p>
          <a:p>
            <a:pPr>
              <a:buFont typeface="Arial" panose="020B0604020202020204" pitchFamily="34" charset="0"/>
              <a:buChar char="•"/>
            </a:pPr>
            <a:r>
              <a:rPr lang="en-US" b="1" dirty="0"/>
              <a:t>SYNOP Code:</a:t>
            </a:r>
            <a:r>
              <a:rPr lang="en-US" dirty="0"/>
              <a:t> A numerical label representing weather types (Clear, Rain, Fog, Snow, etc.).</a:t>
            </a:r>
          </a:p>
          <a:p>
            <a:pPr>
              <a:buFont typeface="Arial" panose="020B0604020202020204" pitchFamily="34" charset="0"/>
              <a:buChar char="•"/>
            </a:pPr>
            <a:r>
              <a:rPr lang="en-US" b="1" dirty="0"/>
              <a:t>Signal Attenuation:</a:t>
            </a:r>
            <a:r>
              <a:rPr lang="en-US" dirty="0"/>
              <a:t> Measures how much RF and FSO signals weaken under different weather conditions.</a:t>
            </a:r>
          </a:p>
          <a:p>
            <a:r>
              <a:rPr lang="en-US" dirty="0"/>
              <a:t>This dataset allows us to analyze how weather affects communication signals and develop predictive models.</a:t>
            </a:r>
          </a:p>
          <a:p>
            <a:endParaRPr lang="en-IN" dirty="0"/>
          </a:p>
        </p:txBody>
      </p:sp>
      <p:pic>
        <p:nvPicPr>
          <p:cNvPr id="11" name="Picture 10">
            <a:extLst>
              <a:ext uri="{FF2B5EF4-FFF2-40B4-BE49-F238E27FC236}">
                <a16:creationId xmlns:a16="http://schemas.microsoft.com/office/drawing/2014/main" id="{2831DFEC-F6DE-397F-10EE-9C6A9F85D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138" y="1379621"/>
            <a:ext cx="6030167" cy="2470470"/>
          </a:xfrm>
          <a:prstGeom prst="rect">
            <a:avLst/>
          </a:prstGeom>
        </p:spPr>
      </p:pic>
      <p:sp>
        <p:nvSpPr>
          <p:cNvPr id="12" name="Slide Number Placeholder 11">
            <a:extLst>
              <a:ext uri="{FF2B5EF4-FFF2-40B4-BE49-F238E27FC236}">
                <a16:creationId xmlns:a16="http://schemas.microsoft.com/office/drawing/2014/main" id="{F31F2452-DEF2-6B63-D98E-883CBDAFD423}"/>
              </a:ext>
            </a:extLst>
          </p:cNvPr>
          <p:cNvSpPr>
            <a:spLocks noGrp="1"/>
          </p:cNvSpPr>
          <p:nvPr>
            <p:ph type="sldNum" sz="quarter" idx="12"/>
          </p:nvPr>
        </p:nvSpPr>
        <p:spPr/>
        <p:txBody>
          <a:bodyPr/>
          <a:lstStyle/>
          <a:p>
            <a:fld id="{9661B93A-2136-4D88-BA60-BB64F6334566}" type="slidenum">
              <a:rPr lang="en-IN" smtClean="0"/>
              <a:t>6</a:t>
            </a:fld>
            <a:endParaRPr lang="en-IN"/>
          </a:p>
        </p:txBody>
      </p:sp>
    </p:spTree>
    <p:extLst>
      <p:ext uri="{BB962C8B-B14F-4D97-AF65-F5344CB8AC3E}">
        <p14:creationId xmlns:p14="http://schemas.microsoft.com/office/powerpoint/2010/main" val="427524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54C4-A0E9-AA5D-84ED-F625381DF9BC}"/>
              </a:ext>
            </a:extLst>
          </p:cNvPr>
          <p:cNvSpPr>
            <a:spLocks noGrp="1"/>
          </p:cNvSpPr>
          <p:nvPr>
            <p:ph type="title"/>
          </p:nvPr>
        </p:nvSpPr>
        <p:spPr/>
        <p:txBody>
          <a:bodyPr/>
          <a:lstStyle/>
          <a:p>
            <a:pPr algn="ctr"/>
            <a:r>
              <a:rPr lang="en-US" dirty="0"/>
              <a:t>Removal Of Outliers </a:t>
            </a:r>
            <a:endParaRPr lang="en-IN" dirty="0"/>
          </a:p>
        </p:txBody>
      </p:sp>
      <p:sp>
        <p:nvSpPr>
          <p:cNvPr id="3" name="Text Placeholder 2">
            <a:extLst>
              <a:ext uri="{FF2B5EF4-FFF2-40B4-BE49-F238E27FC236}">
                <a16:creationId xmlns:a16="http://schemas.microsoft.com/office/drawing/2014/main" id="{BCB57F5B-CB48-BC9B-A580-01D2624F9686}"/>
              </a:ext>
            </a:extLst>
          </p:cNvPr>
          <p:cNvSpPr>
            <a:spLocks noGrp="1"/>
          </p:cNvSpPr>
          <p:nvPr>
            <p:ph type="body" idx="1"/>
          </p:nvPr>
        </p:nvSpPr>
        <p:spPr/>
        <p:txBody>
          <a:bodyPr/>
          <a:lstStyle/>
          <a:p>
            <a:r>
              <a:rPr lang="en-US" dirty="0"/>
              <a:t>Before </a:t>
            </a:r>
            <a:endParaRPr lang="en-IN" dirty="0"/>
          </a:p>
        </p:txBody>
      </p:sp>
      <p:pic>
        <p:nvPicPr>
          <p:cNvPr id="8" name="Content Placeholder 7">
            <a:extLst>
              <a:ext uri="{FF2B5EF4-FFF2-40B4-BE49-F238E27FC236}">
                <a16:creationId xmlns:a16="http://schemas.microsoft.com/office/drawing/2014/main" id="{DE8DEA53-D446-51FD-0C9B-8823348B5A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09850" y="3098767"/>
            <a:ext cx="3892550" cy="2576578"/>
          </a:xfrm>
        </p:spPr>
      </p:pic>
      <p:sp>
        <p:nvSpPr>
          <p:cNvPr id="5" name="Text Placeholder 4">
            <a:extLst>
              <a:ext uri="{FF2B5EF4-FFF2-40B4-BE49-F238E27FC236}">
                <a16:creationId xmlns:a16="http://schemas.microsoft.com/office/drawing/2014/main" id="{E0D4E88D-47B5-4FBD-C3B4-00DB030CB466}"/>
              </a:ext>
            </a:extLst>
          </p:cNvPr>
          <p:cNvSpPr>
            <a:spLocks noGrp="1"/>
          </p:cNvSpPr>
          <p:nvPr>
            <p:ph type="body" sz="quarter" idx="3"/>
          </p:nvPr>
        </p:nvSpPr>
        <p:spPr/>
        <p:txBody>
          <a:bodyPr/>
          <a:lstStyle/>
          <a:p>
            <a:r>
              <a:rPr lang="en-US" dirty="0"/>
              <a:t>After </a:t>
            </a:r>
            <a:endParaRPr lang="en-IN" dirty="0"/>
          </a:p>
        </p:txBody>
      </p:sp>
      <p:pic>
        <p:nvPicPr>
          <p:cNvPr id="10" name="Content Placeholder 9">
            <a:extLst>
              <a:ext uri="{FF2B5EF4-FFF2-40B4-BE49-F238E27FC236}">
                <a16:creationId xmlns:a16="http://schemas.microsoft.com/office/drawing/2014/main" id="{E5F2B4F7-4DD3-7C37-8259-52C55D5A50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65913" y="3133329"/>
            <a:ext cx="3900487" cy="2507455"/>
          </a:xfrm>
        </p:spPr>
      </p:pic>
      <p:sp>
        <p:nvSpPr>
          <p:cNvPr id="11" name="Slide Number Placeholder 10">
            <a:extLst>
              <a:ext uri="{FF2B5EF4-FFF2-40B4-BE49-F238E27FC236}">
                <a16:creationId xmlns:a16="http://schemas.microsoft.com/office/drawing/2014/main" id="{23D4ED1C-FE67-F065-8F11-026DAC7615A0}"/>
              </a:ext>
            </a:extLst>
          </p:cNvPr>
          <p:cNvSpPr>
            <a:spLocks noGrp="1"/>
          </p:cNvSpPr>
          <p:nvPr>
            <p:ph type="sldNum" sz="quarter" idx="12"/>
          </p:nvPr>
        </p:nvSpPr>
        <p:spPr/>
        <p:txBody>
          <a:bodyPr/>
          <a:lstStyle/>
          <a:p>
            <a:fld id="{9661B93A-2136-4D88-BA60-BB64F6334566}" type="slidenum">
              <a:rPr lang="en-IN" smtClean="0"/>
              <a:t>7</a:t>
            </a:fld>
            <a:endParaRPr lang="en-IN"/>
          </a:p>
        </p:txBody>
      </p:sp>
    </p:spTree>
    <p:extLst>
      <p:ext uri="{BB962C8B-B14F-4D97-AF65-F5344CB8AC3E}">
        <p14:creationId xmlns:p14="http://schemas.microsoft.com/office/powerpoint/2010/main" val="410530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CF5C-DE78-40CE-2D24-5D0EEF38E1F9}"/>
              </a:ext>
            </a:extLst>
          </p:cNvPr>
          <p:cNvSpPr>
            <a:spLocks noGrp="1"/>
          </p:cNvSpPr>
          <p:nvPr>
            <p:ph type="title"/>
          </p:nvPr>
        </p:nvSpPr>
        <p:spPr/>
        <p:txBody>
          <a:bodyPr/>
          <a:lstStyle/>
          <a:p>
            <a:pPr algn="ctr"/>
            <a:r>
              <a:rPr lang="en-IN" dirty="0"/>
              <a:t>Correcting The Skewness</a:t>
            </a:r>
          </a:p>
        </p:txBody>
      </p:sp>
      <p:pic>
        <p:nvPicPr>
          <p:cNvPr id="5" name="Content Placeholder 4">
            <a:extLst>
              <a:ext uri="{FF2B5EF4-FFF2-40B4-BE49-F238E27FC236}">
                <a16:creationId xmlns:a16="http://schemas.microsoft.com/office/drawing/2014/main" id="{13A7F8C9-31ED-E489-4509-D961B6A89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941" y="1555333"/>
            <a:ext cx="2686129" cy="3997325"/>
          </a:xfrm>
        </p:spPr>
      </p:pic>
      <p:sp>
        <p:nvSpPr>
          <p:cNvPr id="6" name="TextBox 5">
            <a:extLst>
              <a:ext uri="{FF2B5EF4-FFF2-40B4-BE49-F238E27FC236}">
                <a16:creationId xmlns:a16="http://schemas.microsoft.com/office/drawing/2014/main" id="{9DD5E580-2B17-8F51-39A2-1EF467DCE3CD}"/>
              </a:ext>
            </a:extLst>
          </p:cNvPr>
          <p:cNvSpPr txBox="1"/>
          <p:nvPr/>
        </p:nvSpPr>
        <p:spPr>
          <a:xfrm>
            <a:off x="5919537" y="1764632"/>
            <a:ext cx="5005137" cy="4247317"/>
          </a:xfrm>
          <a:prstGeom prst="rect">
            <a:avLst/>
          </a:prstGeom>
          <a:noFill/>
        </p:spPr>
        <p:txBody>
          <a:bodyPr wrap="square" rtlCol="0">
            <a:spAutoFit/>
          </a:bodyPr>
          <a:lstStyle/>
          <a:p>
            <a:r>
              <a:rPr lang="en-US" dirty="0"/>
              <a:t>As we can see from the above information related to skewness, we can Particulate, ParticulateMax, ParticulateMin, RainIntensity, RainIntensityMax, RainIntensityMin, WindSpeedMax, and WindSpeedMin have high skewness . These features indicate that most of their respective values are clustered on left hand side applying a transformation will help to normalize the distribution and hence improving the model performance . On the other hand feature RelativeHumidity  show negative skewness . Since we haven't done feature selection related process , we will include this feature and hence transform RelativeHumidity feature as well. </a:t>
            </a:r>
            <a:endParaRPr lang="en-IN" dirty="0"/>
          </a:p>
        </p:txBody>
      </p:sp>
      <p:sp>
        <p:nvSpPr>
          <p:cNvPr id="7" name="Slide Number Placeholder 6">
            <a:extLst>
              <a:ext uri="{FF2B5EF4-FFF2-40B4-BE49-F238E27FC236}">
                <a16:creationId xmlns:a16="http://schemas.microsoft.com/office/drawing/2014/main" id="{E7B34661-5FB3-6812-60F9-2B872EAE4E0B}"/>
              </a:ext>
            </a:extLst>
          </p:cNvPr>
          <p:cNvSpPr>
            <a:spLocks noGrp="1"/>
          </p:cNvSpPr>
          <p:nvPr>
            <p:ph type="sldNum" sz="quarter" idx="12"/>
          </p:nvPr>
        </p:nvSpPr>
        <p:spPr/>
        <p:txBody>
          <a:bodyPr/>
          <a:lstStyle/>
          <a:p>
            <a:fld id="{9661B93A-2136-4D88-BA60-BB64F6334566}" type="slidenum">
              <a:rPr lang="en-IN" smtClean="0"/>
              <a:t>8</a:t>
            </a:fld>
            <a:endParaRPr lang="en-IN"/>
          </a:p>
        </p:txBody>
      </p:sp>
    </p:spTree>
    <p:extLst>
      <p:ext uri="{BB962C8B-B14F-4D97-AF65-F5344CB8AC3E}">
        <p14:creationId xmlns:p14="http://schemas.microsoft.com/office/powerpoint/2010/main" val="20828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D698-002B-293C-D7FE-CA7B5DA40163}"/>
              </a:ext>
            </a:extLst>
          </p:cNvPr>
          <p:cNvSpPr>
            <a:spLocks noGrp="1"/>
          </p:cNvSpPr>
          <p:nvPr>
            <p:ph type="title"/>
          </p:nvPr>
        </p:nvSpPr>
        <p:spPr/>
        <p:txBody>
          <a:bodyPr/>
          <a:lstStyle/>
          <a:p>
            <a:r>
              <a:rPr lang="en-US" dirty="0"/>
              <a:t>Correcting The Skewness</a:t>
            </a:r>
            <a:endParaRPr lang="en-IN" dirty="0"/>
          </a:p>
        </p:txBody>
      </p:sp>
      <p:pic>
        <p:nvPicPr>
          <p:cNvPr id="5" name="Content Placeholder 4">
            <a:extLst>
              <a:ext uri="{FF2B5EF4-FFF2-40B4-BE49-F238E27FC236}">
                <a16:creationId xmlns:a16="http://schemas.microsoft.com/office/drawing/2014/main" id="{2428534F-2257-A7D1-AC2E-9BE1E180F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290" y="1651586"/>
            <a:ext cx="3486652" cy="3997325"/>
          </a:xfrm>
        </p:spPr>
      </p:pic>
      <p:sp>
        <p:nvSpPr>
          <p:cNvPr id="6" name="TextBox 5">
            <a:extLst>
              <a:ext uri="{FF2B5EF4-FFF2-40B4-BE49-F238E27FC236}">
                <a16:creationId xmlns:a16="http://schemas.microsoft.com/office/drawing/2014/main" id="{EE9EAA99-EFE7-D41A-9343-92D97DA4BC82}"/>
              </a:ext>
            </a:extLst>
          </p:cNvPr>
          <p:cNvSpPr txBox="1"/>
          <p:nvPr/>
        </p:nvSpPr>
        <p:spPr>
          <a:xfrm>
            <a:off x="5390147" y="1885285"/>
            <a:ext cx="5627563" cy="923330"/>
          </a:xfrm>
          <a:prstGeom prst="rect">
            <a:avLst/>
          </a:prstGeom>
          <a:noFill/>
        </p:spPr>
        <p:txBody>
          <a:bodyPr wrap="square" rtlCol="0">
            <a:spAutoFit/>
          </a:bodyPr>
          <a:lstStyle/>
          <a:p>
            <a:r>
              <a:rPr lang="en-US" dirty="0"/>
              <a:t>Applying the Square Root Transformation</a:t>
            </a:r>
          </a:p>
          <a:p>
            <a:endParaRPr lang="en-US" dirty="0"/>
          </a:p>
          <a:p>
            <a:r>
              <a:rPr lang="en-US" dirty="0"/>
              <a:t>Applying the Power Transformation</a:t>
            </a:r>
            <a:endParaRPr lang="en-IN" dirty="0"/>
          </a:p>
        </p:txBody>
      </p:sp>
      <p:sp>
        <p:nvSpPr>
          <p:cNvPr id="10" name="Slide Number Placeholder 9">
            <a:extLst>
              <a:ext uri="{FF2B5EF4-FFF2-40B4-BE49-F238E27FC236}">
                <a16:creationId xmlns:a16="http://schemas.microsoft.com/office/drawing/2014/main" id="{8B65CDA6-EE76-E9EC-B3C4-C57B1A4C828F}"/>
              </a:ext>
            </a:extLst>
          </p:cNvPr>
          <p:cNvSpPr>
            <a:spLocks noGrp="1"/>
          </p:cNvSpPr>
          <p:nvPr>
            <p:ph type="sldNum" sz="quarter" idx="12"/>
          </p:nvPr>
        </p:nvSpPr>
        <p:spPr/>
        <p:txBody>
          <a:bodyPr/>
          <a:lstStyle/>
          <a:p>
            <a:fld id="{9661B93A-2136-4D88-BA60-BB64F6334566}" type="slidenum">
              <a:rPr lang="en-IN" smtClean="0"/>
              <a:t>9</a:t>
            </a:fld>
            <a:endParaRPr lang="en-IN"/>
          </a:p>
        </p:txBody>
      </p:sp>
    </p:spTree>
    <p:extLst>
      <p:ext uri="{BB962C8B-B14F-4D97-AF65-F5344CB8AC3E}">
        <p14:creationId xmlns:p14="http://schemas.microsoft.com/office/powerpoint/2010/main" val="278674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601</TotalTime>
  <Words>2455</Words>
  <Application>Microsoft Office PowerPoint</Application>
  <PresentationFormat>Widescreen</PresentationFormat>
  <Paragraphs>251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MS Shell Dlg 2</vt:lpstr>
      <vt:lpstr>Wingdings</vt:lpstr>
      <vt:lpstr>Wingdings 3</vt:lpstr>
      <vt:lpstr>Madison</vt:lpstr>
      <vt:lpstr>Hybrid Modeling of RF and FSO Signal Attenuation Under Different Weather Conditions</vt:lpstr>
      <vt:lpstr>Background</vt:lpstr>
      <vt:lpstr>Project Aim &amp; Objectives</vt:lpstr>
      <vt:lpstr>RF &amp; FSO Signal Attenuation And Why it is a challenge ?</vt:lpstr>
      <vt:lpstr>Understanding the Dataset: Features &amp; Structure</vt:lpstr>
      <vt:lpstr>Exploring The Dataset</vt:lpstr>
      <vt:lpstr>Removal Of Outliers </vt:lpstr>
      <vt:lpstr>Correcting The Skewness</vt:lpstr>
      <vt:lpstr>Correcting The Skewness</vt:lpstr>
      <vt:lpstr>Data Splitting For Model Training</vt:lpstr>
      <vt:lpstr>Building General Models RFL and FSO</vt:lpstr>
      <vt:lpstr>General Model Comparison</vt:lpstr>
      <vt:lpstr>Down Sampling The Dataset</vt:lpstr>
      <vt:lpstr>Feature selection</vt:lpstr>
      <vt:lpstr>Optimized Model Performance </vt:lpstr>
      <vt:lpstr>General Model Performance Evaluation</vt:lpstr>
      <vt:lpstr>Per-SYNOP Model Training &amp; Performance Analysis</vt:lpstr>
      <vt:lpstr>Comparing General vs. Per-SYNOP Models</vt:lpstr>
      <vt:lpstr>Hyperparameter Tuning for FSO Model</vt:lpstr>
      <vt:lpstr>Hyperparameter Tuning for RF Model</vt:lpstr>
      <vt:lpstr>Comparison of Optimized RF &amp; FSO Models</vt:lpstr>
      <vt:lpstr>Evaluating Predictions – Measured vs. Predicted RFL Attenuation</vt:lpstr>
      <vt:lpstr>Evaluating Step 2 FSO Model (With Predicted Radio Frequency Attenuation)</vt:lpstr>
      <vt:lpstr>Correlation Analysis – RF vs. FSO Attenuation</vt:lpstr>
      <vt:lpstr>SYNOP-Specific Model Performance Analysis</vt:lpstr>
      <vt:lpstr>SYNOP-Specific Model Performance Analysis</vt:lpstr>
      <vt:lpstr>Feature Selection Frequency Across SYNOP Codes</vt:lpstr>
      <vt:lpstr>Comparison of Method 1 (Per-SYNOP) vs. Method 2 (Hybrid Model)</vt:lpstr>
      <vt:lpstr>Slide Title: Feature Interpretability &amp; Selection for FSO Attenuation </vt:lpstr>
      <vt:lpstr>Feature Interpretability &amp; Selection for FSO Attenuation </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venugopalan</dc:creator>
  <cp:lastModifiedBy>aditya venugopalan</cp:lastModifiedBy>
  <cp:revision>14</cp:revision>
  <dcterms:created xsi:type="dcterms:W3CDTF">2025-03-21T05:50:27Z</dcterms:created>
  <dcterms:modified xsi:type="dcterms:W3CDTF">2025-03-21T15:51:40Z</dcterms:modified>
</cp:coreProperties>
</file>