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gSmtKaV0bprgOceP2/DGzJsH3X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10;縦書きテキスト"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10;コンテンツ"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8086430" y="4091721"/>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lnSpc>
                <a:spcPct val="80000"/>
              </a:lnSpc>
              <a:spcBef>
                <a:spcPts val="0"/>
              </a:spcBef>
              <a:spcAft>
                <a:spcPts val="0"/>
              </a:spcAft>
              <a:buNone/>
            </a:pPr>
            <a:r>
              <a:rPr b="1" i="0" lang="ja-JP" sz="1400" u="none" cap="none" strike="noStrike">
                <a:solidFill>
                  <a:schemeClr val="dk1"/>
                </a:solidFill>
                <a:latin typeface="Calibri"/>
                <a:ea typeface="Calibri"/>
                <a:cs typeface="Calibri"/>
                <a:sym typeface="Calibri"/>
              </a:rPr>
              <a:t>アクティブラーニングツールとしてのアイデア発散・収束ソリューションの提案</a:t>
            </a:r>
            <a:r>
              <a:rPr b="1" lang="ja-JP">
                <a:solidFill>
                  <a:schemeClr val="dk1"/>
                </a:solidFill>
                <a:latin typeface="Calibri"/>
                <a:ea typeface="Calibri"/>
                <a:cs typeface="Calibri"/>
                <a:sym typeface="Calibri"/>
              </a:rPr>
              <a:t>を行う</a:t>
            </a:r>
            <a:endParaRPr/>
          </a:p>
        </p:txBody>
      </p:sp>
      <p:sp>
        <p:nvSpPr>
          <p:cNvPr id="85" name="Google Shape;85;p1"/>
          <p:cNvSpPr/>
          <p:nvPr/>
        </p:nvSpPr>
        <p:spPr>
          <a:xfrm>
            <a:off x="9050120" y="428485"/>
            <a:ext cx="2239200" cy="6882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SMART Ideation</a:t>
            </a:r>
            <a:r>
              <a:rPr b="1" lang="ja-JP" sz="2000">
                <a:solidFill>
                  <a:schemeClr val="dk1"/>
                </a:solidFill>
                <a:latin typeface="Calibri"/>
                <a:ea typeface="Calibri"/>
                <a:cs typeface="Calibri"/>
                <a:sym typeface="Calibri"/>
              </a:rPr>
              <a:t>を構築する</a:t>
            </a:r>
            <a:endParaRPr b="1" i="0" sz="2000" u="none" cap="none" strike="noStrike">
              <a:solidFill>
                <a:schemeClr val="dk1"/>
              </a:solidFill>
              <a:latin typeface="Calibri"/>
              <a:ea typeface="Calibri"/>
              <a:cs typeface="Calibri"/>
              <a:sym typeface="Calibri"/>
            </a:endParaRPr>
          </a:p>
        </p:txBody>
      </p:sp>
      <p:sp>
        <p:nvSpPr>
          <p:cNvPr id="86" name="Google Shape;86;p1"/>
          <p:cNvSpPr/>
          <p:nvPr/>
        </p:nvSpPr>
        <p:spPr>
          <a:xfrm>
            <a:off x="111874" y="6103070"/>
            <a:ext cx="2239200" cy="6882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アイデア</a:t>
            </a:r>
            <a:r>
              <a:rPr b="1" lang="ja-JP" sz="2000">
                <a:solidFill>
                  <a:schemeClr val="dk1"/>
                </a:solidFill>
                <a:latin typeface="Calibri"/>
                <a:ea typeface="Calibri"/>
                <a:cs typeface="Calibri"/>
                <a:sym typeface="Calibri"/>
              </a:rPr>
              <a:t>を</a:t>
            </a:r>
            <a:r>
              <a:rPr b="1" i="0" lang="ja-JP" sz="2000" u="none" cap="none" strike="noStrike">
                <a:solidFill>
                  <a:schemeClr val="dk1"/>
                </a:solidFill>
                <a:latin typeface="Calibri"/>
                <a:ea typeface="Calibri"/>
                <a:cs typeface="Calibri"/>
                <a:sym typeface="Calibri"/>
              </a:rPr>
              <a:t>一気通貫</a:t>
            </a:r>
            <a:r>
              <a:rPr b="1" lang="ja-JP" sz="2000">
                <a:solidFill>
                  <a:schemeClr val="dk1"/>
                </a:solidFill>
                <a:latin typeface="Calibri"/>
                <a:ea typeface="Calibri"/>
                <a:cs typeface="Calibri"/>
                <a:sym typeface="Calibri"/>
              </a:rPr>
              <a:t>する</a:t>
            </a:r>
            <a:endParaRPr/>
          </a:p>
        </p:txBody>
      </p:sp>
      <p:sp>
        <p:nvSpPr>
          <p:cNvPr id="87" name="Google Shape;87;p1"/>
          <p:cNvSpPr/>
          <p:nvPr/>
        </p:nvSpPr>
        <p:spPr>
          <a:xfrm>
            <a:off x="5267072" y="2234861"/>
            <a:ext cx="2219219"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アイデア 収束 評価基準</a:t>
            </a:r>
            <a:endParaRPr/>
          </a:p>
        </p:txBody>
      </p:sp>
      <p:sp>
        <p:nvSpPr>
          <p:cNvPr id="88" name="Google Shape;88;p1"/>
          <p:cNvSpPr/>
          <p:nvPr/>
        </p:nvSpPr>
        <p:spPr>
          <a:xfrm>
            <a:off x="2733342" y="4585522"/>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highlight>
                  <a:srgbClr val="00FF00"/>
                </a:highlight>
                <a:latin typeface="Calibri"/>
                <a:ea typeface="Calibri"/>
                <a:cs typeface="Calibri"/>
                <a:sym typeface="Calibri"/>
              </a:rPr>
              <a:t>みんな諸葛孔明</a:t>
            </a:r>
            <a:r>
              <a:rPr b="1" lang="ja-JP" sz="2000">
                <a:solidFill>
                  <a:schemeClr val="dk1"/>
                </a:solidFill>
                <a:highlight>
                  <a:srgbClr val="00FF00"/>
                </a:highlight>
                <a:latin typeface="Calibri"/>
                <a:ea typeface="Calibri"/>
                <a:cs typeface="Calibri"/>
                <a:sym typeface="Calibri"/>
              </a:rPr>
              <a:t>になるつもりです</a:t>
            </a:r>
            <a:endParaRPr/>
          </a:p>
        </p:txBody>
      </p:sp>
      <p:sp>
        <p:nvSpPr>
          <p:cNvPr id="89" name="Google Shape;89;p1"/>
          <p:cNvSpPr/>
          <p:nvPr/>
        </p:nvSpPr>
        <p:spPr>
          <a:xfrm>
            <a:off x="79839" y="3389058"/>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アイデア</a:t>
            </a:r>
            <a:r>
              <a:rPr b="1" lang="ja-JP" sz="2000">
                <a:solidFill>
                  <a:schemeClr val="dk1"/>
                </a:solidFill>
                <a:latin typeface="Calibri"/>
                <a:ea typeface="Calibri"/>
                <a:cs typeface="Calibri"/>
                <a:sym typeface="Calibri"/>
              </a:rPr>
              <a:t>を</a:t>
            </a:r>
            <a:r>
              <a:rPr b="1" i="0" lang="ja-JP" sz="2000" u="none" cap="none" strike="noStrike">
                <a:solidFill>
                  <a:schemeClr val="dk1"/>
                </a:solidFill>
                <a:latin typeface="Calibri"/>
                <a:ea typeface="Calibri"/>
                <a:cs typeface="Calibri"/>
                <a:sym typeface="Calibri"/>
              </a:rPr>
              <a:t>実験</a:t>
            </a:r>
            <a:r>
              <a:rPr b="1" lang="ja-JP" sz="2000">
                <a:solidFill>
                  <a:schemeClr val="dk1"/>
                </a:solidFill>
                <a:latin typeface="Calibri"/>
                <a:ea typeface="Calibri"/>
                <a:cs typeface="Calibri"/>
                <a:sym typeface="Calibri"/>
              </a:rPr>
              <a:t>しよう</a:t>
            </a:r>
            <a:endParaRPr/>
          </a:p>
        </p:txBody>
      </p:sp>
      <p:sp>
        <p:nvSpPr>
          <p:cNvPr id="90" name="Google Shape;90;p1"/>
          <p:cNvSpPr/>
          <p:nvPr/>
        </p:nvSpPr>
        <p:spPr>
          <a:xfrm>
            <a:off x="3477848" y="531062"/>
            <a:ext cx="2219100" cy="6882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逆アイデアから攻め</a:t>
            </a:r>
            <a:r>
              <a:rPr b="1" lang="ja-JP" sz="2000">
                <a:solidFill>
                  <a:schemeClr val="dk1"/>
                </a:solidFill>
                <a:latin typeface="Calibri"/>
                <a:ea typeface="Calibri"/>
                <a:cs typeface="Calibri"/>
                <a:sym typeface="Calibri"/>
              </a:rPr>
              <a:t>る</a:t>
            </a:r>
            <a:endParaRPr/>
          </a:p>
        </p:txBody>
      </p:sp>
      <p:sp>
        <p:nvSpPr>
          <p:cNvPr id="91" name="Google Shape;91;p1"/>
          <p:cNvSpPr/>
          <p:nvPr/>
        </p:nvSpPr>
        <p:spPr>
          <a:xfrm flipH="1">
            <a:off x="7805519" y="1219256"/>
            <a:ext cx="2224800" cy="7584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lnSpc>
                <a:spcPct val="80000"/>
              </a:lnSpc>
              <a:spcBef>
                <a:spcPts val="0"/>
              </a:spcBef>
              <a:spcAft>
                <a:spcPts val="0"/>
              </a:spcAft>
              <a:buNone/>
            </a:pPr>
            <a:r>
              <a:rPr b="1" i="0" lang="ja-JP" sz="1700" u="none" cap="none" strike="noStrike">
                <a:solidFill>
                  <a:schemeClr val="dk1"/>
                </a:solidFill>
                <a:latin typeface="Calibri"/>
                <a:ea typeface="Calibri"/>
                <a:cs typeface="Calibri"/>
                <a:sym typeface="Calibri"/>
              </a:rPr>
              <a:t>ブレーンストーミングができるってことなのか？</a:t>
            </a:r>
            <a:endParaRPr/>
          </a:p>
        </p:txBody>
      </p:sp>
      <p:sp>
        <p:nvSpPr>
          <p:cNvPr id="92" name="Google Shape;92;p1"/>
          <p:cNvSpPr/>
          <p:nvPr/>
        </p:nvSpPr>
        <p:spPr>
          <a:xfrm>
            <a:off x="5115273" y="1416228"/>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iTPS (Idea Total solution package)</a:t>
            </a:r>
            <a:endParaRPr/>
          </a:p>
        </p:txBody>
      </p:sp>
      <p:sp>
        <p:nvSpPr>
          <p:cNvPr id="93" name="Google Shape;93;p1"/>
          <p:cNvSpPr/>
          <p:nvPr/>
        </p:nvSpPr>
        <p:spPr>
          <a:xfrm>
            <a:off x="5987769" y="338383"/>
            <a:ext cx="2239200" cy="6882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Idea Institute</a:t>
            </a:r>
            <a:r>
              <a:rPr b="1" lang="ja-JP" sz="2000">
                <a:solidFill>
                  <a:schemeClr val="dk1"/>
                </a:solidFill>
                <a:latin typeface="Calibri"/>
                <a:ea typeface="Calibri"/>
                <a:cs typeface="Calibri"/>
                <a:sym typeface="Calibri"/>
              </a:rPr>
              <a:t>を挑戦する</a:t>
            </a:r>
            <a:endParaRPr/>
          </a:p>
        </p:txBody>
      </p:sp>
      <p:sp>
        <p:nvSpPr>
          <p:cNvPr id="94" name="Google Shape;94;p1"/>
          <p:cNvSpPr/>
          <p:nvPr/>
        </p:nvSpPr>
        <p:spPr>
          <a:xfrm>
            <a:off x="7930445" y="2956186"/>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ideation for problem solver</a:t>
            </a:r>
            <a:endParaRPr/>
          </a:p>
        </p:txBody>
      </p:sp>
      <p:sp>
        <p:nvSpPr>
          <p:cNvPr id="95" name="Google Shape;95;p1"/>
          <p:cNvSpPr/>
          <p:nvPr/>
        </p:nvSpPr>
        <p:spPr>
          <a:xfrm>
            <a:off x="5385638" y="3058772"/>
            <a:ext cx="2231700" cy="7170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lnSpc>
                <a:spcPct val="90000"/>
              </a:lnSpc>
              <a:spcBef>
                <a:spcPts val="0"/>
              </a:spcBef>
              <a:spcAft>
                <a:spcPts val="0"/>
              </a:spcAft>
              <a:buNone/>
            </a:pPr>
            <a:r>
              <a:rPr b="1" i="0" lang="ja-JP" sz="1480" u="none" cap="none" strike="noStrike">
                <a:solidFill>
                  <a:schemeClr val="dk1"/>
                </a:solidFill>
                <a:latin typeface="Calibri"/>
                <a:ea typeface="Calibri"/>
                <a:cs typeface="Calibri"/>
                <a:sym typeface="Calibri"/>
              </a:rPr>
              <a:t>アイデア</a:t>
            </a:r>
            <a:r>
              <a:rPr b="1" lang="ja-JP" sz="1480">
                <a:solidFill>
                  <a:schemeClr val="dk1"/>
                </a:solidFill>
                <a:latin typeface="Calibri"/>
                <a:ea typeface="Calibri"/>
                <a:cs typeface="Calibri"/>
                <a:sym typeface="Calibri"/>
              </a:rPr>
              <a:t>の</a:t>
            </a:r>
            <a:r>
              <a:rPr b="1" i="0" lang="ja-JP" sz="1480" u="none" cap="none" strike="noStrike">
                <a:solidFill>
                  <a:schemeClr val="dk1"/>
                </a:solidFill>
                <a:latin typeface="Calibri"/>
                <a:ea typeface="Calibri"/>
                <a:cs typeface="Calibri"/>
                <a:sym typeface="Calibri"/>
              </a:rPr>
              <a:t>デパート</a:t>
            </a:r>
            <a:endParaRPr/>
          </a:p>
        </p:txBody>
      </p:sp>
      <p:sp>
        <p:nvSpPr>
          <p:cNvPr id="96" name="Google Shape;96;p1"/>
          <p:cNvSpPr/>
          <p:nvPr/>
        </p:nvSpPr>
        <p:spPr>
          <a:xfrm>
            <a:off x="5234856" y="5807896"/>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SMART IDEA</a:t>
            </a:r>
            <a:r>
              <a:rPr b="1" lang="ja-JP" sz="2000">
                <a:solidFill>
                  <a:schemeClr val="dk1"/>
                </a:solidFill>
                <a:latin typeface="Calibri"/>
                <a:ea typeface="Calibri"/>
                <a:cs typeface="Calibri"/>
                <a:sym typeface="Calibri"/>
              </a:rPr>
              <a:t>を実現する</a:t>
            </a:r>
            <a:endParaRPr/>
          </a:p>
        </p:txBody>
      </p:sp>
      <p:sp>
        <p:nvSpPr>
          <p:cNvPr id="97" name="Google Shape;97;p1"/>
          <p:cNvSpPr/>
          <p:nvPr/>
        </p:nvSpPr>
        <p:spPr>
          <a:xfrm>
            <a:off x="2733342" y="5618144"/>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あなたのアイデア</a:t>
            </a:r>
            <a:r>
              <a:rPr b="1" lang="ja-JP" sz="2000">
                <a:solidFill>
                  <a:schemeClr val="dk1"/>
                </a:solidFill>
                <a:latin typeface="Calibri"/>
                <a:ea typeface="Calibri"/>
                <a:cs typeface="Calibri"/>
                <a:sym typeface="Calibri"/>
              </a:rPr>
              <a:t>を</a:t>
            </a:r>
            <a:r>
              <a:rPr b="1" i="0" lang="ja-JP" sz="2000" u="none" cap="none" strike="noStrike">
                <a:solidFill>
                  <a:schemeClr val="dk1"/>
                </a:solidFill>
                <a:latin typeface="Calibri"/>
                <a:ea typeface="Calibri"/>
                <a:cs typeface="Calibri"/>
                <a:sym typeface="Calibri"/>
              </a:rPr>
              <a:t>まとめます</a:t>
            </a:r>
            <a:endParaRPr/>
          </a:p>
        </p:txBody>
      </p:sp>
      <p:sp>
        <p:nvSpPr>
          <p:cNvPr id="98" name="Google Shape;98;p1"/>
          <p:cNvSpPr/>
          <p:nvPr/>
        </p:nvSpPr>
        <p:spPr>
          <a:xfrm>
            <a:off x="808942" y="373960"/>
            <a:ext cx="2148684"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lang="ja-JP" sz="2000">
                <a:solidFill>
                  <a:schemeClr val="dk1"/>
                </a:solidFill>
                <a:latin typeface="Calibri"/>
                <a:ea typeface="Calibri"/>
                <a:cs typeface="Calibri"/>
                <a:sym typeface="Calibri"/>
              </a:rPr>
              <a:t>智謀が沢山湧く</a:t>
            </a:r>
            <a:endParaRPr/>
          </a:p>
        </p:txBody>
      </p:sp>
      <p:sp>
        <p:nvSpPr>
          <p:cNvPr id="99" name="Google Shape;99;p1"/>
          <p:cNvSpPr/>
          <p:nvPr/>
        </p:nvSpPr>
        <p:spPr>
          <a:xfrm>
            <a:off x="9277472" y="2301449"/>
            <a:ext cx="2239200" cy="6882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2020 アットアイデア、全員集合</a:t>
            </a:r>
            <a:r>
              <a:rPr b="1" lang="ja-JP" sz="2000">
                <a:solidFill>
                  <a:schemeClr val="dk1"/>
                </a:solidFill>
                <a:latin typeface="Calibri"/>
                <a:ea typeface="Calibri"/>
                <a:cs typeface="Calibri"/>
                <a:sym typeface="Calibri"/>
              </a:rPr>
              <a:t>して良い案をだしましょう</a:t>
            </a:r>
            <a:endParaRPr/>
          </a:p>
        </p:txBody>
      </p:sp>
      <p:sp>
        <p:nvSpPr>
          <p:cNvPr id="100" name="Google Shape;100;p1"/>
          <p:cNvSpPr/>
          <p:nvPr/>
        </p:nvSpPr>
        <p:spPr>
          <a:xfrm>
            <a:off x="4972689" y="3744537"/>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lnSpc>
                <a:spcPct val="80000"/>
              </a:lnSpc>
              <a:spcBef>
                <a:spcPts val="0"/>
              </a:spcBef>
              <a:spcAft>
                <a:spcPts val="0"/>
              </a:spcAft>
              <a:buNone/>
            </a:pPr>
            <a:r>
              <a:rPr b="1" i="0" lang="ja-JP" sz="1400" u="none" cap="none" strike="noStrike">
                <a:solidFill>
                  <a:schemeClr val="dk1"/>
                </a:solidFill>
                <a:latin typeface="Calibri"/>
                <a:ea typeface="Calibri"/>
                <a:cs typeface="Calibri"/>
                <a:sym typeface="Calibri"/>
              </a:rPr>
              <a:t>アイデア発想から収束を経て解決策設定まで一気通貫で取りくみたい</a:t>
            </a:r>
            <a:endParaRPr/>
          </a:p>
        </p:txBody>
      </p:sp>
      <p:sp>
        <p:nvSpPr>
          <p:cNvPr id="101" name="Google Shape;101;p1"/>
          <p:cNvSpPr/>
          <p:nvPr/>
        </p:nvSpPr>
        <p:spPr>
          <a:xfrm>
            <a:off x="3027725" y="2301443"/>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NetLogo</a:t>
            </a:r>
            <a:r>
              <a:rPr b="1" lang="ja-JP" sz="2000">
                <a:solidFill>
                  <a:schemeClr val="dk1"/>
                </a:solidFill>
                <a:latin typeface="Calibri"/>
                <a:ea typeface="Calibri"/>
                <a:cs typeface="Calibri"/>
                <a:sym typeface="Calibri"/>
              </a:rPr>
              <a:t>を</a:t>
            </a:r>
            <a:r>
              <a:rPr b="1" i="0" lang="ja-JP" sz="2000" u="none" cap="none" strike="noStrike">
                <a:solidFill>
                  <a:schemeClr val="dk1"/>
                </a:solidFill>
                <a:latin typeface="Calibri"/>
                <a:ea typeface="Calibri"/>
                <a:cs typeface="Calibri"/>
                <a:sym typeface="Calibri"/>
              </a:rPr>
              <a:t>シミュレー </a:t>
            </a:r>
            <a:r>
              <a:rPr b="1" lang="ja-JP" sz="2000">
                <a:solidFill>
                  <a:schemeClr val="dk1"/>
                </a:solidFill>
                <a:latin typeface="Calibri"/>
                <a:ea typeface="Calibri"/>
                <a:cs typeface="Calibri"/>
                <a:sym typeface="Calibri"/>
              </a:rPr>
              <a:t>ションする</a:t>
            </a:r>
            <a:endParaRPr/>
          </a:p>
        </p:txBody>
      </p:sp>
      <p:sp>
        <p:nvSpPr>
          <p:cNvPr id="102" name="Google Shape;102;p1"/>
          <p:cNvSpPr/>
          <p:nvPr/>
        </p:nvSpPr>
        <p:spPr>
          <a:xfrm>
            <a:off x="808942" y="2879472"/>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アイデア</a:t>
            </a:r>
            <a:r>
              <a:rPr b="1" lang="ja-JP" sz="2000">
                <a:solidFill>
                  <a:schemeClr val="dk1"/>
                </a:solidFill>
                <a:latin typeface="Calibri"/>
                <a:ea typeface="Calibri"/>
                <a:cs typeface="Calibri"/>
                <a:sym typeface="Calibri"/>
              </a:rPr>
              <a:t>を</a:t>
            </a:r>
            <a:r>
              <a:rPr b="1" i="0" lang="ja-JP" sz="2000" u="none" cap="none" strike="noStrike">
                <a:solidFill>
                  <a:schemeClr val="dk1"/>
                </a:solidFill>
                <a:latin typeface="Calibri"/>
                <a:ea typeface="Calibri"/>
                <a:cs typeface="Calibri"/>
                <a:sym typeface="Calibri"/>
              </a:rPr>
              <a:t>アウトプット</a:t>
            </a:r>
            <a:r>
              <a:rPr b="1" lang="ja-JP" sz="2000">
                <a:solidFill>
                  <a:schemeClr val="dk1"/>
                </a:solidFill>
                <a:latin typeface="Calibri"/>
                <a:ea typeface="Calibri"/>
                <a:cs typeface="Calibri"/>
                <a:sym typeface="Calibri"/>
              </a:rPr>
              <a:t>する</a:t>
            </a:r>
            <a:endParaRPr b="1" i="0" sz="2000" u="none" cap="none" strike="noStrike">
              <a:solidFill>
                <a:schemeClr val="dk1"/>
              </a:solidFill>
              <a:latin typeface="Calibri"/>
              <a:ea typeface="Calibri"/>
              <a:cs typeface="Calibri"/>
              <a:sym typeface="Calibri"/>
            </a:endParaRPr>
          </a:p>
        </p:txBody>
      </p:sp>
      <p:sp>
        <p:nvSpPr>
          <p:cNvPr id="103" name="Google Shape;103;p1"/>
          <p:cNvSpPr/>
          <p:nvPr/>
        </p:nvSpPr>
        <p:spPr>
          <a:xfrm>
            <a:off x="2763184" y="3212542"/>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 アイデア研究所</a:t>
            </a:r>
            <a:r>
              <a:rPr b="1" lang="ja-JP" sz="2000">
                <a:solidFill>
                  <a:schemeClr val="dk1"/>
                </a:solidFill>
                <a:latin typeface="Calibri"/>
                <a:ea typeface="Calibri"/>
                <a:cs typeface="Calibri"/>
                <a:sym typeface="Calibri"/>
              </a:rPr>
              <a:t>を発展させましょう</a:t>
            </a:r>
            <a:endParaRPr/>
          </a:p>
        </p:txBody>
      </p:sp>
      <p:sp>
        <p:nvSpPr>
          <p:cNvPr id="104" name="Google Shape;104;p1"/>
          <p:cNvSpPr/>
          <p:nvPr/>
        </p:nvSpPr>
        <p:spPr>
          <a:xfrm>
            <a:off x="111882" y="2178700"/>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アイデア</a:t>
            </a:r>
            <a:r>
              <a:rPr b="1" lang="ja-JP" sz="2000">
                <a:solidFill>
                  <a:schemeClr val="dk1"/>
                </a:solidFill>
                <a:latin typeface="Calibri"/>
                <a:ea typeface="Calibri"/>
                <a:cs typeface="Calibri"/>
                <a:sym typeface="Calibri"/>
              </a:rPr>
              <a:t>を</a:t>
            </a:r>
            <a:r>
              <a:rPr b="1" i="0" lang="ja-JP" sz="2000" u="none" cap="none" strike="noStrike">
                <a:solidFill>
                  <a:schemeClr val="dk1"/>
                </a:solidFill>
                <a:latin typeface="Calibri"/>
                <a:ea typeface="Calibri"/>
                <a:cs typeface="Calibri"/>
                <a:sym typeface="Calibri"/>
              </a:rPr>
              <a:t>発想</a:t>
            </a:r>
            <a:r>
              <a:rPr b="1" lang="ja-JP" sz="2000">
                <a:solidFill>
                  <a:schemeClr val="dk1"/>
                </a:solidFill>
                <a:latin typeface="Calibri"/>
                <a:ea typeface="Calibri"/>
                <a:cs typeface="Calibri"/>
                <a:sym typeface="Calibri"/>
              </a:rPr>
              <a:t>する</a:t>
            </a:r>
            <a:endParaRPr b="1" i="0" sz="2000" u="none" cap="none" strike="noStrike">
              <a:solidFill>
                <a:schemeClr val="dk1"/>
              </a:solidFill>
              <a:latin typeface="Calibri"/>
              <a:ea typeface="Calibri"/>
              <a:cs typeface="Calibri"/>
              <a:sym typeface="Calibri"/>
            </a:endParaRPr>
          </a:p>
        </p:txBody>
      </p:sp>
      <p:sp>
        <p:nvSpPr>
          <p:cNvPr id="105" name="Google Shape;105;p1"/>
          <p:cNvSpPr/>
          <p:nvPr/>
        </p:nvSpPr>
        <p:spPr>
          <a:xfrm>
            <a:off x="9603003" y="5038934"/>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highlight>
                  <a:srgbClr val="00FF00"/>
                </a:highlight>
                <a:latin typeface="Calibri"/>
                <a:ea typeface="Calibri"/>
                <a:cs typeface="Calibri"/>
                <a:sym typeface="Calibri"/>
              </a:rPr>
              <a:t>アイデア</a:t>
            </a:r>
            <a:r>
              <a:rPr b="1" lang="ja-JP" sz="2000">
                <a:solidFill>
                  <a:schemeClr val="dk1"/>
                </a:solidFill>
                <a:highlight>
                  <a:srgbClr val="00FF00"/>
                </a:highlight>
                <a:latin typeface="Calibri"/>
                <a:ea typeface="Calibri"/>
                <a:cs typeface="Calibri"/>
                <a:sym typeface="Calibri"/>
              </a:rPr>
              <a:t>無双を</a:t>
            </a:r>
            <a:r>
              <a:rPr b="1" i="0" lang="ja-JP" sz="2000" u="none" cap="none" strike="noStrike">
                <a:solidFill>
                  <a:schemeClr val="dk1"/>
                </a:solidFill>
                <a:highlight>
                  <a:srgbClr val="00FF00"/>
                </a:highlight>
                <a:latin typeface="Calibri"/>
                <a:ea typeface="Calibri"/>
                <a:cs typeface="Calibri"/>
                <a:sym typeface="Calibri"/>
              </a:rPr>
              <a:t>具現化</a:t>
            </a:r>
            <a:r>
              <a:rPr b="1" lang="ja-JP" sz="2000">
                <a:solidFill>
                  <a:schemeClr val="dk1"/>
                </a:solidFill>
                <a:highlight>
                  <a:srgbClr val="00FF00"/>
                </a:highlight>
                <a:latin typeface="Calibri"/>
                <a:ea typeface="Calibri"/>
                <a:cs typeface="Calibri"/>
                <a:sym typeface="Calibri"/>
              </a:rPr>
              <a:t>する</a:t>
            </a:r>
            <a:endParaRPr/>
          </a:p>
        </p:txBody>
      </p:sp>
      <p:sp>
        <p:nvSpPr>
          <p:cNvPr id="106" name="Google Shape;106;p1"/>
          <p:cNvSpPr/>
          <p:nvPr/>
        </p:nvSpPr>
        <p:spPr>
          <a:xfrm>
            <a:off x="5234857" y="4769326"/>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highlight>
                  <a:srgbClr val="00FF00"/>
                </a:highlight>
                <a:latin typeface="Calibri"/>
                <a:ea typeface="Calibri"/>
                <a:cs typeface="Calibri"/>
                <a:sym typeface="Calibri"/>
              </a:rPr>
              <a:t>あなたのアイデア </a:t>
            </a:r>
            <a:r>
              <a:rPr b="1" lang="ja-JP" sz="2000">
                <a:solidFill>
                  <a:schemeClr val="dk1"/>
                </a:solidFill>
                <a:highlight>
                  <a:srgbClr val="00FF00"/>
                </a:highlight>
                <a:latin typeface="Calibri"/>
                <a:ea typeface="Calibri"/>
                <a:cs typeface="Calibri"/>
                <a:sym typeface="Calibri"/>
              </a:rPr>
              <a:t>を</a:t>
            </a:r>
            <a:r>
              <a:rPr b="1" i="0" lang="ja-JP" sz="2000" u="none" cap="none" strike="noStrike">
                <a:solidFill>
                  <a:schemeClr val="dk1"/>
                </a:solidFill>
                <a:highlight>
                  <a:srgbClr val="00FF00"/>
                </a:highlight>
                <a:latin typeface="Calibri"/>
                <a:ea typeface="Calibri"/>
                <a:cs typeface="Calibri"/>
                <a:sym typeface="Calibri"/>
              </a:rPr>
              <a:t>収束解決します！</a:t>
            </a:r>
            <a:endParaRPr/>
          </a:p>
        </p:txBody>
      </p:sp>
      <p:sp>
        <p:nvSpPr>
          <p:cNvPr id="107" name="Google Shape;107;p1"/>
          <p:cNvSpPr/>
          <p:nvPr/>
        </p:nvSpPr>
        <p:spPr>
          <a:xfrm>
            <a:off x="231827" y="4234548"/>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highlight>
                  <a:srgbClr val="00FF00"/>
                </a:highlight>
                <a:latin typeface="Calibri"/>
                <a:ea typeface="Calibri"/>
                <a:cs typeface="Calibri"/>
                <a:sym typeface="Calibri"/>
              </a:rPr>
              <a:t>2つのアイデア</a:t>
            </a:r>
            <a:r>
              <a:rPr b="1" lang="ja-JP" sz="2000">
                <a:solidFill>
                  <a:schemeClr val="dk1"/>
                </a:solidFill>
                <a:highlight>
                  <a:srgbClr val="00FF00"/>
                </a:highlight>
                <a:latin typeface="Calibri"/>
                <a:ea typeface="Calibri"/>
                <a:cs typeface="Calibri"/>
                <a:sym typeface="Calibri"/>
              </a:rPr>
              <a:t>を</a:t>
            </a:r>
            <a:r>
              <a:rPr b="1" i="0" lang="ja-JP" sz="2000" u="none" cap="none" strike="noStrike">
                <a:solidFill>
                  <a:schemeClr val="dk1"/>
                </a:solidFill>
                <a:highlight>
                  <a:srgbClr val="00FF00"/>
                </a:highlight>
                <a:latin typeface="Calibri"/>
                <a:ea typeface="Calibri"/>
                <a:cs typeface="Calibri"/>
                <a:sym typeface="Calibri"/>
              </a:rPr>
              <a:t>融合</a:t>
            </a:r>
            <a:r>
              <a:rPr b="1" lang="ja-JP" sz="2000">
                <a:solidFill>
                  <a:schemeClr val="dk1"/>
                </a:solidFill>
                <a:highlight>
                  <a:srgbClr val="00FF00"/>
                </a:highlight>
                <a:latin typeface="Calibri"/>
                <a:ea typeface="Calibri"/>
                <a:cs typeface="Calibri"/>
                <a:sym typeface="Calibri"/>
              </a:rPr>
              <a:t>する</a:t>
            </a:r>
            <a:endParaRPr b="0" i="0" sz="1800" u="none" cap="none" strike="noStrike">
              <a:solidFill>
                <a:schemeClr val="dk1"/>
              </a:solidFill>
              <a:latin typeface="Calibri"/>
              <a:ea typeface="Calibri"/>
              <a:cs typeface="Calibri"/>
              <a:sym typeface="Calibri"/>
            </a:endParaRPr>
          </a:p>
        </p:txBody>
      </p:sp>
      <p:sp>
        <p:nvSpPr>
          <p:cNvPr id="108" name="Google Shape;108;p1"/>
          <p:cNvSpPr/>
          <p:nvPr/>
        </p:nvSpPr>
        <p:spPr>
          <a:xfrm>
            <a:off x="212552" y="1306888"/>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latin typeface="Calibri"/>
                <a:ea typeface="Calibri"/>
                <a:cs typeface="Calibri"/>
                <a:sym typeface="Calibri"/>
              </a:rPr>
              <a:t>PDCA</a:t>
            </a:r>
            <a:r>
              <a:rPr b="1" lang="ja-JP" sz="2000">
                <a:solidFill>
                  <a:schemeClr val="dk1"/>
                </a:solidFill>
                <a:latin typeface="Calibri"/>
                <a:ea typeface="Calibri"/>
                <a:cs typeface="Calibri"/>
                <a:sym typeface="Calibri"/>
              </a:rPr>
              <a:t>を</a:t>
            </a:r>
            <a:r>
              <a:rPr b="1" i="0" lang="ja-JP" sz="2000" u="none" cap="none" strike="noStrike">
                <a:solidFill>
                  <a:schemeClr val="dk1"/>
                </a:solidFill>
                <a:latin typeface="Calibri"/>
                <a:ea typeface="Calibri"/>
                <a:cs typeface="Calibri"/>
                <a:sym typeface="Calibri"/>
              </a:rPr>
              <a:t>はじめ</a:t>
            </a:r>
            <a:r>
              <a:rPr b="1" lang="ja-JP" sz="2000">
                <a:solidFill>
                  <a:schemeClr val="dk1"/>
                </a:solidFill>
                <a:latin typeface="Calibri"/>
                <a:ea typeface="Calibri"/>
                <a:cs typeface="Calibri"/>
                <a:sym typeface="Calibri"/>
              </a:rPr>
              <a:t>よう</a:t>
            </a:r>
            <a:endParaRPr/>
          </a:p>
        </p:txBody>
      </p:sp>
      <p:sp>
        <p:nvSpPr>
          <p:cNvPr id="109" name="Google Shape;109;p1"/>
          <p:cNvSpPr/>
          <p:nvPr/>
        </p:nvSpPr>
        <p:spPr>
          <a:xfrm>
            <a:off x="212551" y="5253720"/>
            <a:ext cx="2239347" cy="68825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spcBef>
                <a:spcPts val="0"/>
              </a:spcBef>
              <a:spcAft>
                <a:spcPts val="0"/>
              </a:spcAft>
              <a:buNone/>
            </a:pPr>
            <a:r>
              <a:rPr b="1" i="0" lang="ja-JP" sz="2000" u="none" cap="none" strike="noStrike">
                <a:solidFill>
                  <a:schemeClr val="dk1"/>
                </a:solidFill>
                <a:highlight>
                  <a:srgbClr val="00FF00"/>
                </a:highlight>
                <a:latin typeface="Calibri"/>
                <a:ea typeface="Calibri"/>
                <a:cs typeface="Calibri"/>
                <a:sym typeface="Calibri"/>
              </a:rPr>
              <a:t>世の中に数少ない</a:t>
            </a:r>
            <a:endParaRPr/>
          </a:p>
        </p:txBody>
      </p:sp>
      <p:sp>
        <p:nvSpPr>
          <p:cNvPr id="110" name="Google Shape;110;p1"/>
          <p:cNvSpPr/>
          <p:nvPr/>
        </p:nvSpPr>
        <p:spPr>
          <a:xfrm>
            <a:off x="7798283" y="5734323"/>
            <a:ext cx="2239347" cy="688256"/>
          </a:xfrm>
          <a:prstGeom prst="rect">
            <a:avLst/>
          </a:prstGeom>
          <a:solidFill>
            <a:srgbClr val="B3C6E7"/>
          </a:solidFill>
          <a:ln cap="flat" cmpd="sng" w="12700">
            <a:solidFill>
              <a:schemeClr val="dk1"/>
            </a:solidFill>
            <a:prstDash val="solid"/>
            <a:miter lim="800000"/>
            <a:headEnd len="sm" w="sm" type="none"/>
            <a:tailEnd len="sm" w="sm" type="none"/>
          </a:ln>
        </p:spPr>
        <p:txBody>
          <a:bodyPr anchorCtr="0" anchor="ctr" bIns="36000" lIns="36000" spcFirstLastPara="1" rIns="36000" wrap="square" tIns="36000">
            <a:normAutofit/>
          </a:bodyPr>
          <a:lstStyle/>
          <a:p>
            <a:pPr indent="0" lvl="0" marL="0" marR="0" rtl="0" algn="ctr">
              <a:lnSpc>
                <a:spcPct val="80000"/>
              </a:lnSpc>
              <a:spcBef>
                <a:spcPts val="0"/>
              </a:spcBef>
              <a:spcAft>
                <a:spcPts val="0"/>
              </a:spcAft>
              <a:buNone/>
            </a:pPr>
            <a:r>
              <a:rPr b="1" i="0" lang="ja-JP" sz="1550" u="none" cap="none" strike="noStrike">
                <a:solidFill>
                  <a:schemeClr val="dk1"/>
                </a:solidFill>
                <a:latin typeface="Calibri"/>
                <a:ea typeface="Calibri"/>
                <a:cs typeface="Calibri"/>
                <a:sym typeface="Calibri"/>
              </a:rPr>
              <a:t>初心者でも使える簡単</a:t>
            </a:r>
            <a:r>
              <a:rPr b="1" lang="ja-JP" sz="1550">
                <a:solidFill>
                  <a:schemeClr val="dk1"/>
                </a:solidFill>
                <a:latin typeface="Calibri"/>
                <a:ea typeface="Calibri"/>
                <a:cs typeface="Calibri"/>
                <a:sym typeface="Calibri"/>
              </a:rPr>
              <a:t>な</a:t>
            </a:r>
            <a:r>
              <a:rPr b="1" i="0" lang="ja-JP" sz="1550" u="none" cap="none" strike="noStrike">
                <a:solidFill>
                  <a:schemeClr val="dk1"/>
                </a:solidFill>
                <a:latin typeface="Calibri"/>
                <a:ea typeface="Calibri"/>
                <a:cs typeface="Calibri"/>
                <a:sym typeface="Calibri"/>
              </a:rPr>
              <a:t>アイデアソリューション</a:t>
            </a:r>
            <a:r>
              <a:rPr b="1" lang="ja-JP" sz="1550">
                <a:solidFill>
                  <a:schemeClr val="dk1"/>
                </a:solidFill>
                <a:latin typeface="Calibri"/>
                <a:ea typeface="Calibri"/>
                <a:cs typeface="Calibri"/>
                <a:sym typeface="Calibri"/>
              </a:rPr>
              <a:t>を使えるようなツールがほしい</a:t>
            </a:r>
            <a:endParaRPr b="1" i="0" sz="155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2020-11-28T05:56:40Z</dcterms:created>
  <dc:creator>Jiang Lijin</dc:creator>
</cp:coreProperties>
</file>