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4" r:id="rId3"/>
    <p:sldId id="258" r:id="rId4"/>
    <p:sldId id="310" r:id="rId5"/>
    <p:sldId id="309" r:id="rId6"/>
    <p:sldId id="338" r:id="rId7"/>
    <p:sldId id="339" r:id="rId8"/>
    <p:sldId id="340" r:id="rId9"/>
    <p:sldId id="259" r:id="rId10"/>
    <p:sldId id="341" r:id="rId11"/>
    <p:sldId id="342" r:id="rId12"/>
    <p:sldId id="343" r:id="rId13"/>
    <p:sldId id="262" r:id="rId14"/>
    <p:sldId id="344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79"/>
  </p:normalViewPr>
  <p:slideViewPr>
    <p:cSldViewPr snapToGrid="0">
      <p:cViewPr varScale="1">
        <p:scale>
          <a:sx n="110" d="100"/>
          <a:sy n="110" d="100"/>
        </p:scale>
        <p:origin x="16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B51A78-4CFA-4E24-B3D1-0669260D69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4CF00-FBC0-43B6-A926-2A520C6143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D638-7514-4016-BEE0-2DB537DED2F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06902-B15F-40DE-8BF8-B8A535E4C0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B590E-77C3-4DB4-AAAD-3568FF5842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05675-BEA1-4448-893A-7D96B795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1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75385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305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721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622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36587" y="851403"/>
            <a:ext cx="9070825" cy="5641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to add title</a:t>
            </a:r>
          </a:p>
          <a:p>
            <a:pPr lvl="1"/>
            <a:r>
              <a:rPr lang="en-US" dirty="0"/>
              <a:t>Click to add title</a:t>
            </a:r>
          </a:p>
          <a:p>
            <a:pPr lvl="2"/>
            <a:r>
              <a:rPr lang="en-US" dirty="0"/>
              <a:t> </a:t>
            </a:r>
            <a:r>
              <a:rPr lang="en-US" sz="1600" dirty="0"/>
              <a:t>Click to add title</a:t>
            </a:r>
            <a:endParaRPr lang="en-US" dirty="0"/>
          </a:p>
          <a:p>
            <a:endParaRPr lang="en-US"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050013" y="6492875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sz="1400"/>
            </a:lvl1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457201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1" y="365125"/>
            <a:ext cx="78866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5"/>
            <a:ext cx="4351338" cy="788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3"/>
            <a:ext cx="5811838" cy="58007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9B64-F391-4DA8-B701-D21FF18A598E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A948-4C68-4266-BB26-A116CF77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91440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78866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1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pytorch-model-summary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cs.toronto.edu/~kriz/cifar.html" TargetMode="External"/><Relationship Id="rId4" Type="http://schemas.openxmlformats.org/officeDocument/2006/relationships/hyperlink" Target="https://pytorch.org/vision/0.12/generated/torchvision.models.vgg19.htm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stable/tutorials/index.html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pytorch.org/vision/main/generated/torchvision.transforms.RandomHorizontalFlip.html#torchvision.transforms.RandomHorizontalFlip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ytorch.org/vision/stable/generated/torchvision.transforms.RandomResizedCrop.html#torchvision.transforms.RandomResizedCrop" TargetMode="External"/><Relationship Id="rId5" Type="http://schemas.openxmlformats.org/officeDocument/2006/relationships/hyperlink" Target="https://pytorch.org/vision/stable/generated/torchvision.transforms.RandomRotation.html#torchvision.transforms.RandomRotation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orch.org/tutorials/intermediate/tensorboard_tutorial.html" TargetMode="External"/><Relationship Id="rId4" Type="http://schemas.openxmlformats.org/officeDocument/2006/relationships/hyperlink" Target="https://www.pyimagesearch.com/2021/07/19/pytorch-training-your-first-convolutional-neural-network-cnn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pytorch.org/tutorials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towardsdatascience.com/understanding-pytorch-with-an-example-a-step-by-step-tutorial-81fc5f8c4e8e#5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yanwei-liu.medium.com/pytorch-with-grad-cam-6a92a54bfa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084217" y="1712609"/>
            <a:ext cx="6858000" cy="7628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SzPct val="25000"/>
            </a:pPr>
            <a:r>
              <a:rPr lang="zh-TW" altLang="en-US" sz="36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電腦視覺與深度學習</a:t>
            </a:r>
            <a:br>
              <a:rPr lang="en-US" altLang="zh-TW" sz="36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altLang="zh-TW" sz="28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(Computer Vision and Deep Learning)</a:t>
            </a:r>
            <a:br>
              <a:rPr lang="en-US" sz="36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sz="2800" b="1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Homework 1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084217" y="3523676"/>
            <a:ext cx="6858000" cy="251136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1815704" algn="l">
              <a:buSzPct val="25000"/>
            </a:pPr>
            <a:r>
              <a:rPr lang="en-US" altLang="zh-TW" sz="2175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                       TA:</a:t>
            </a:r>
            <a:endParaRPr lang="en-US" altLang="zh-TW" sz="2175" u="sng" dirty="0">
              <a:solidFill>
                <a:schemeClr val="hlink"/>
              </a:solidFill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indent="1815704" algn="l">
              <a:buSzPct val="25000"/>
            </a:pPr>
            <a:r>
              <a:rPr lang="zh-TW" altLang="en-US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真禎</a:t>
            </a:r>
            <a:r>
              <a:rPr lang="en-US" altLang="zh-TW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: nckubot65904@gmail.com</a:t>
            </a:r>
            <a:endParaRPr lang="en-US" altLang="zh-TW" sz="2175" dirty="0">
              <a:solidFill>
                <a:schemeClr val="tx1"/>
              </a:solidFill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indent="1815704" algn="l">
              <a:buSzPct val="25000"/>
            </a:pPr>
            <a:r>
              <a:rPr lang="en-US" altLang="zh-TW" sz="2175" dirty="0">
                <a:solidFill>
                  <a:schemeClr val="tx1"/>
                </a:solidFill>
                <a:latin typeface="+mj-lt"/>
                <a:ea typeface="Arial"/>
                <a:cs typeface="Calibri" panose="020F0502020204030204" pitchFamily="34" charset="0"/>
                <a:sym typeface="Arial"/>
              </a:rPr>
              <a:t> </a:t>
            </a:r>
          </a:p>
          <a:p>
            <a:pPr indent="1815704" algn="l">
              <a:buSzPct val="25000"/>
            </a:pPr>
            <a:r>
              <a:rPr lang="en-US" altLang="zh-TW" sz="2175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Office Hour: 14:00~16:00, Mon.</a:t>
            </a:r>
          </a:p>
          <a:p>
            <a:pPr indent="1815704" algn="l">
              <a:buSzPct val="25000"/>
            </a:pPr>
            <a:r>
              <a:rPr lang="en-US" altLang="zh-TW" sz="2175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	                       10:00~12:00, Fri.</a:t>
            </a:r>
            <a:endParaRPr lang="en-US" altLang="zh-TW" sz="1800" dirty="0">
              <a:latin typeface="+mj-lt"/>
              <a:ea typeface="Arial"/>
              <a:cs typeface="Calibri" panose="020F0502020204030204" pitchFamily="34" charset="0"/>
              <a:sym typeface="Arial"/>
            </a:endParaRPr>
          </a:p>
          <a:p>
            <a:pPr indent="1815704" algn="l">
              <a:buSzPct val="25000"/>
            </a:pPr>
            <a:r>
              <a:rPr lang="en-US" altLang="zh-TW" sz="2200" dirty="0">
                <a:latin typeface="+mj-lt"/>
                <a:ea typeface="Arial"/>
                <a:cs typeface="Calibri" panose="020F0502020204030204" pitchFamily="34" charset="0"/>
                <a:sym typeface="Arial"/>
              </a:rPr>
              <a:t>At CSIE 9F Robotics Lab.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2" y="143706"/>
            <a:ext cx="88391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5.2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Load Model and Show Model Structure(4%)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4B6CE9-27F8-8D7C-D042-D34F41E3AE80}"/>
              </a:ext>
            </a:extLst>
          </p:cNvPr>
          <p:cNvSpPr txBox="1"/>
          <p:nvPr/>
        </p:nvSpPr>
        <p:spPr>
          <a:xfrm>
            <a:off x="576587" y="659359"/>
            <a:ext cx="5996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/>
              <a:t>Load Model</a:t>
            </a:r>
          </a:p>
          <a:p>
            <a:pPr marL="361950" lvl="1"/>
            <a:r>
              <a:rPr lang="en-US" altLang="zh-TW" sz="1600" dirty="0"/>
              <a:t>When Training:</a:t>
            </a:r>
          </a:p>
          <a:p>
            <a:pPr marL="534988">
              <a:buAutoNum type="arabicParenR"/>
            </a:pPr>
            <a:r>
              <a:rPr lang="en-US" altLang="zh-TW" sz="1600" dirty="0" err="1"/>
              <a:t>Tensorflow</a:t>
            </a:r>
            <a:r>
              <a:rPr lang="en-US" altLang="zh-TW" sz="1600" dirty="0"/>
              <a:t>: tf.keras.applications.VGG19()</a:t>
            </a:r>
          </a:p>
          <a:p>
            <a:pPr marL="361950"/>
            <a:r>
              <a:rPr lang="en-US" altLang="zh-TW" sz="1600" dirty="0"/>
              <a:t>When Demo:</a:t>
            </a:r>
          </a:p>
          <a:p>
            <a:pPr marL="534988"/>
            <a:r>
              <a:rPr lang="en-US" altLang="zh-TW" sz="1600" dirty="0"/>
              <a:t>1)</a:t>
            </a:r>
            <a:r>
              <a:rPr lang="en-US" altLang="zh-TW" sz="1600" dirty="0" err="1"/>
              <a:t>Tensorflow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tf.keras.models.load_model</a:t>
            </a:r>
            <a:r>
              <a:rPr lang="en-US" altLang="zh-TW" sz="1600" dirty="0"/>
              <a:t>(</a:t>
            </a:r>
            <a:r>
              <a:rPr lang="en-US" altLang="zh-TW" sz="1600" dirty="0" err="1"/>
              <a:t>model_name</a:t>
            </a:r>
            <a:r>
              <a:rPr lang="en-US" altLang="zh-TW" sz="1600" dirty="0"/>
              <a:t>)</a:t>
            </a:r>
          </a:p>
          <a:p>
            <a:pPr marL="534988"/>
            <a:endParaRPr lang="en-US" altLang="zh-TW" sz="1600" dirty="0"/>
          </a:p>
          <a:p>
            <a:r>
              <a:rPr lang="en-US" altLang="zh-TW" sz="1600" dirty="0"/>
              <a:t>2. Click Button to Show Model Structure</a:t>
            </a:r>
            <a:r>
              <a:rPr lang="zh-TW" altLang="en-US" sz="1600" dirty="0"/>
              <a:t> </a:t>
            </a:r>
            <a:r>
              <a:rPr lang="en-US" altLang="zh-TW" sz="1600" dirty="0"/>
              <a:t>on terminal.</a:t>
            </a:r>
          </a:p>
          <a:p>
            <a:endParaRPr lang="zh-TW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EC581AC-BCAE-9C12-C6A8-48D6FD2B7050}"/>
              </a:ext>
            </a:extLst>
          </p:cNvPr>
          <p:cNvSpPr txBox="1"/>
          <p:nvPr/>
        </p:nvSpPr>
        <p:spPr>
          <a:xfrm>
            <a:off x="5529276" y="873254"/>
            <a:ext cx="3519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Hint(when call model)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shape should set to 32 x 32.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Classes should to set 10.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A481036-6871-CA44-7A88-E0731CC30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" t="33670" r="65076" b="59490"/>
          <a:stretch/>
        </p:blipFill>
        <p:spPr>
          <a:xfrm>
            <a:off x="1077472" y="2744603"/>
            <a:ext cx="3374383" cy="54576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314CD23-C46B-9CBA-EAD5-EAC677359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77" y="3332796"/>
            <a:ext cx="2820174" cy="298824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04B62C-B99D-A714-3F59-DF30390E2C50}"/>
              </a:ext>
            </a:extLst>
          </p:cNvPr>
          <p:cNvSpPr txBox="1"/>
          <p:nvPr/>
        </p:nvSpPr>
        <p:spPr>
          <a:xfrm>
            <a:off x="365545" y="6491595"/>
            <a:ext cx="685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Can refer this web-site </a:t>
            </a:r>
            <a:r>
              <a:rPr lang="en-US" altLang="ko-KR" sz="1400" dirty="0">
                <a:hlinkClick r:id="rId4"/>
              </a:rPr>
              <a:t>https://pypi.org/project/pytorch-model-summary/</a:t>
            </a:r>
            <a:endParaRPr lang="en-US" altLang="ko-KR" sz="1400" dirty="0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91231F54-47FA-072B-7F0E-93D68B7CF9B0}"/>
              </a:ext>
            </a:extLst>
          </p:cNvPr>
          <p:cNvSpPr txBox="1"/>
          <p:nvPr/>
        </p:nvSpPr>
        <p:spPr>
          <a:xfrm>
            <a:off x="4706923" y="3429000"/>
            <a:ext cx="42275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Hint</a:t>
            </a: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 err="1"/>
              <a:t>Pytorch</a:t>
            </a:r>
            <a:r>
              <a:rPr lang="en-US" altLang="ko-KR" dirty="0"/>
              <a:t> API</a:t>
            </a:r>
          </a:p>
          <a:p>
            <a:r>
              <a:rPr lang="en-US" altLang="ko-KR" dirty="0"/>
              <a:t>Use the two option</a:t>
            </a: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Summary function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torchsummary</a:t>
            </a:r>
            <a:r>
              <a:rPr lang="en-US" altLang="ko-KR" dirty="0"/>
              <a:t> import summary</a:t>
            </a:r>
          </a:p>
          <a:p>
            <a:r>
              <a:rPr lang="en-US" altLang="ko-KR" dirty="0"/>
              <a:t>summary(Model name, (Input Channel, Input Width, Input Height)) </a:t>
            </a:r>
          </a:p>
          <a:p>
            <a:endParaRPr lang="en-US" altLang="ko-KR" dirty="0"/>
          </a:p>
          <a:p>
            <a:pPr marL="228600" indent="-228600">
              <a:buAutoNum type="arabicParenR" startAt="2"/>
            </a:pPr>
            <a:r>
              <a:rPr lang="en-US" altLang="ko-KR" dirty="0">
                <a:solidFill>
                  <a:srgbClr val="FF0000"/>
                </a:solidFill>
              </a:rPr>
              <a:t>Print function </a:t>
            </a:r>
          </a:p>
          <a:p>
            <a:r>
              <a:rPr lang="en-US" altLang="ko-KR" dirty="0"/>
              <a:t>From </a:t>
            </a:r>
            <a:r>
              <a:rPr lang="en-US" altLang="ko-KR" dirty="0" err="1"/>
              <a:t>torchvision</a:t>
            </a:r>
            <a:r>
              <a:rPr lang="en-US" altLang="ko-KR" dirty="0"/>
              <a:t> import models</a:t>
            </a:r>
          </a:p>
          <a:p>
            <a:r>
              <a:rPr lang="en-US" altLang="ko-KR" dirty="0"/>
              <a:t>model = </a:t>
            </a:r>
            <a:r>
              <a:rPr lang="en-US" dirty="0"/>
              <a:t>torchvision.models.vgg19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Print(Model)</a:t>
            </a:r>
          </a:p>
        </p:txBody>
      </p:sp>
    </p:spTree>
    <p:extLst>
      <p:ext uri="{BB962C8B-B14F-4D97-AF65-F5344CB8AC3E}">
        <p14:creationId xmlns:p14="http://schemas.microsoft.com/office/powerpoint/2010/main" val="120958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462E57B-9011-DCFA-702F-8176F79E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8" y="779584"/>
            <a:ext cx="4034644" cy="427508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2" y="143706"/>
            <a:ext cx="8839199" cy="5286104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5.2</a:t>
            </a:r>
            <a:r>
              <a:rPr lang="zh-TW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Load Model and Show Model Structure(4%)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AE2A37-2EC1-4B85-AAED-5AD32657A65A}"/>
              </a:ext>
            </a:extLst>
          </p:cNvPr>
          <p:cNvSpPr/>
          <p:nvPr/>
        </p:nvSpPr>
        <p:spPr>
          <a:xfrm>
            <a:off x="95251" y="779585"/>
            <a:ext cx="1657349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58BF60-75CC-40A2-907E-FA987CFE59EC}"/>
              </a:ext>
            </a:extLst>
          </p:cNvPr>
          <p:cNvSpPr/>
          <p:nvPr/>
        </p:nvSpPr>
        <p:spPr>
          <a:xfrm>
            <a:off x="1752600" y="779585"/>
            <a:ext cx="1242608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C84E07-A8E4-4C7D-9AF3-95236FF1E975}"/>
              </a:ext>
            </a:extLst>
          </p:cNvPr>
          <p:cNvSpPr/>
          <p:nvPr/>
        </p:nvSpPr>
        <p:spPr>
          <a:xfrm>
            <a:off x="2995208" y="779586"/>
            <a:ext cx="1138645" cy="427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77793-E382-4AB2-AAE5-DDF7FCE323C0}"/>
              </a:ext>
            </a:extLst>
          </p:cNvPr>
          <p:cNvSpPr txBox="1"/>
          <p:nvPr/>
        </p:nvSpPr>
        <p:spPr>
          <a:xfrm>
            <a:off x="149256" y="5054669"/>
            <a:ext cx="129785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Layers List of </a:t>
            </a:r>
          </a:p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1C4C6-EFA9-43E8-82D0-F68487283915}"/>
              </a:ext>
            </a:extLst>
          </p:cNvPr>
          <p:cNvSpPr txBox="1"/>
          <p:nvPr/>
        </p:nvSpPr>
        <p:spPr>
          <a:xfrm>
            <a:off x="1590677" y="5072474"/>
            <a:ext cx="1584986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After processing </a:t>
            </a:r>
          </a:p>
          <a:p>
            <a:r>
              <a:rPr lang="en-US" altLang="ko-KR" sz="1600" dirty="0"/>
              <a:t>each layer</a:t>
            </a:r>
          </a:p>
          <a:p>
            <a:r>
              <a:rPr lang="en-US" altLang="ko-KR" sz="1600" dirty="0"/>
              <a:t>Change of input </a:t>
            </a:r>
          </a:p>
          <a:p>
            <a:r>
              <a:rPr lang="en-US" altLang="ko-KR" sz="1600" dirty="0"/>
              <a:t>data type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CD349-28C2-4F13-8110-4C9994FDD55B}"/>
              </a:ext>
            </a:extLst>
          </p:cNvPr>
          <p:cNvSpPr txBox="1"/>
          <p:nvPr/>
        </p:nvSpPr>
        <p:spPr>
          <a:xfrm>
            <a:off x="3175663" y="5072469"/>
            <a:ext cx="113864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Number of </a:t>
            </a:r>
          </a:p>
          <a:p>
            <a:r>
              <a:rPr lang="en-US" altLang="ko-KR" sz="1600" dirty="0"/>
              <a:t>trainable </a:t>
            </a:r>
          </a:p>
          <a:p>
            <a:r>
              <a:rPr lang="en-US" altLang="ko-KR" sz="1600" dirty="0"/>
              <a:t>parameters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B454D1-21FD-7E5C-F6F8-25BE626E7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34730" y="1915595"/>
            <a:ext cx="5789052" cy="33754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A3A1698-DE6A-34D4-EB16-F0A56B4EFDE6}"/>
              </a:ext>
            </a:extLst>
          </p:cNvPr>
          <p:cNvSpPr txBox="1"/>
          <p:nvPr/>
        </p:nvSpPr>
        <p:spPr>
          <a:xfrm>
            <a:off x="4245447" y="852864"/>
            <a:ext cx="1093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sz="1400" dirty="0"/>
              <a:t>esize Image 32x32 to 224x224</a:t>
            </a:r>
            <a:endParaRPr lang="zh-TW" altLang="en-US" sz="14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AA46CB91-C4F8-56EA-FF20-181FB53E1C99}"/>
              </a:ext>
            </a:extLst>
          </p:cNvPr>
          <p:cNvSpPr/>
          <p:nvPr/>
        </p:nvSpPr>
        <p:spPr>
          <a:xfrm>
            <a:off x="4372149" y="765580"/>
            <a:ext cx="580167" cy="137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781FF78-FEEA-3700-1229-AB3CDE3DE785}"/>
              </a:ext>
            </a:extLst>
          </p:cNvPr>
          <p:cNvSpPr txBox="1"/>
          <p:nvPr/>
        </p:nvSpPr>
        <p:spPr>
          <a:xfrm>
            <a:off x="119303" y="5931736"/>
            <a:ext cx="57685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buFont typeface="+mj-lt"/>
              <a:buAutoNum type="arabicPeriod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hlinkClick r:id="rId4"/>
              </a:rPr>
              <a:t>https://pytorch.org/vision/0.12/generated/torchvision.models.vgg19.html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(Source Code)</a:t>
            </a:r>
          </a:p>
          <a:p>
            <a:pPr marL="539750" lvl="1" indent="-269875">
              <a:buFont typeface="+mj-lt"/>
              <a:buAutoNum type="arabicParenR"/>
            </a:pPr>
            <a:r>
              <a:rPr lang="en-US" altLang="zh-TW" dirty="0">
                <a:hlinkClick r:id="rId5"/>
              </a:rPr>
              <a:t>https://www.cs.toronto.edu/~kriz/cifar.html</a:t>
            </a:r>
            <a:r>
              <a:rPr lang="en-US" altLang="zh-TW" dirty="0"/>
              <a:t> (Cifar10 Dataset)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4F270AE-9959-1D79-5346-DB04F51A76E6}"/>
              </a:ext>
            </a:extLst>
          </p:cNvPr>
          <p:cNvSpPr txBox="1"/>
          <p:nvPr/>
        </p:nvSpPr>
        <p:spPr>
          <a:xfrm>
            <a:off x="5738304" y="6497838"/>
            <a:ext cx="26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VGG19 framework</a:t>
            </a:r>
            <a:endParaRPr lang="zh-TW" altLang="en-US" dirty="0"/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7CF87832-0E75-CC0E-3592-002BBD79BC84}"/>
              </a:ext>
            </a:extLst>
          </p:cNvPr>
          <p:cNvSpPr txBox="1"/>
          <p:nvPr/>
        </p:nvSpPr>
        <p:spPr>
          <a:xfrm>
            <a:off x="6939866" y="5756668"/>
            <a:ext cx="22044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Last Layer:</a:t>
            </a:r>
          </a:p>
          <a:p>
            <a:r>
              <a:rPr lang="en-US" dirty="0">
                <a:solidFill>
                  <a:srgbClr val="FF0000"/>
                </a:solidFill>
              </a:rPr>
              <a:t>Fully Connection Layer:</a:t>
            </a:r>
          </a:p>
          <a:p>
            <a:r>
              <a:rPr lang="en-US" dirty="0">
                <a:solidFill>
                  <a:srgbClr val="FF0000"/>
                </a:solidFill>
              </a:rPr>
              <a:t> (1*512) to (1*10)</a:t>
            </a:r>
            <a:r>
              <a:rPr lang="en-TW" dirty="0">
                <a:solidFill>
                  <a:srgbClr val="FF0000"/>
                </a:solidFill>
              </a:rPr>
              <a:t> classes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59128DB-D291-D703-6B54-D4BF63CE38B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328279" y="4664407"/>
            <a:ext cx="1090582" cy="18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">
            <a:extLst>
              <a:ext uri="{FF2B5EF4-FFF2-40B4-BE49-F238E27FC236}">
                <a16:creationId xmlns:a16="http://schemas.microsoft.com/office/drawing/2014/main" id="{6E353A46-4AF8-5025-57FA-8103C1D05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6483" y="4433575"/>
            <a:ext cx="1364756" cy="2308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Flatten Here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AD027A0E-013B-CEA8-3093-296A0C16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605" y="1665394"/>
            <a:ext cx="1364756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MaxPool2d</a:t>
            </a: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BMPlexMono"/>
              </a:rPr>
              <a:t> window size = 2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3427C0F-C9F3-08DC-3DE5-ED5F07B04BE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736483" y="1421274"/>
            <a:ext cx="714500" cy="24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">
            <a:extLst>
              <a:ext uri="{FF2B5EF4-FFF2-40B4-BE49-F238E27FC236}">
                <a16:creationId xmlns:a16="http://schemas.microsoft.com/office/drawing/2014/main" id="{B96C4015-4F76-C4D5-6A21-ED9C17A2F1CB}"/>
              </a:ext>
            </a:extLst>
          </p:cNvPr>
          <p:cNvSpPr txBox="1"/>
          <p:nvPr/>
        </p:nvSpPr>
        <p:spPr>
          <a:xfrm>
            <a:off x="7632901" y="2362580"/>
            <a:ext cx="146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convolution filter size is 3x3</a:t>
            </a:r>
            <a:endParaRPr lang="en-TW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FFC5299-0AD6-1B8E-3C89-B731CE57BB54}"/>
              </a:ext>
            </a:extLst>
          </p:cNvPr>
          <p:cNvSpPr txBox="1"/>
          <p:nvPr/>
        </p:nvSpPr>
        <p:spPr>
          <a:xfrm>
            <a:off x="4572000" y="4036979"/>
            <a:ext cx="1364756" cy="1777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54C419FC-2E4E-C185-8E04-9ABF7BD50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193" y="5055276"/>
            <a:ext cx="1835330" cy="10080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19D1C9E-BC70-ECBF-1C94-42D917400D5E}"/>
              </a:ext>
            </a:extLst>
          </p:cNvPr>
          <p:cNvSpPr txBox="1"/>
          <p:nvPr/>
        </p:nvSpPr>
        <p:spPr>
          <a:xfrm>
            <a:off x="1320023" y="487292"/>
            <a:ext cx="2618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Batch size, channel, H,W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CC69E9C-895D-EDE9-25B4-B77B533A81D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749770" y="6126000"/>
            <a:ext cx="190096" cy="127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5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6893" y="5433"/>
            <a:ext cx="5310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</p:txBody>
      </p:sp>
      <p:sp>
        <p:nvSpPr>
          <p:cNvPr id="4" name="矩形 3"/>
          <p:cNvSpPr/>
          <p:nvPr/>
        </p:nvSpPr>
        <p:spPr>
          <a:xfrm>
            <a:off x="40600" y="5779251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Function:</a:t>
            </a:r>
          </a:p>
        </p:txBody>
      </p:sp>
      <p:pic>
        <p:nvPicPr>
          <p:cNvPr id="9" name="Picture 4" descr="Data Augmentation in Deep Learning | by Valentina Alto | Analytics Vidhya | 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t="6754" r="6027" b="64832"/>
          <a:stretch/>
        </p:blipFill>
        <p:spPr bwMode="auto">
          <a:xfrm>
            <a:off x="910422" y="4011494"/>
            <a:ext cx="6877867" cy="16701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D69A49F-D80A-83D2-285F-B594046F5492}"/>
              </a:ext>
            </a:extLst>
          </p:cNvPr>
          <p:cNvSpPr txBox="1"/>
          <p:nvPr/>
        </p:nvSpPr>
        <p:spPr>
          <a:xfrm>
            <a:off x="309370" y="574039"/>
            <a:ext cx="846497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/>
              <a:t>Load Image to select an image file.</a:t>
            </a:r>
          </a:p>
          <a:p>
            <a:pPr marL="342900" indent="-342900">
              <a:buAutoNum type="arabicPeriod"/>
            </a:pP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2. Click Button to Show Augmentation Data. </a:t>
            </a:r>
            <a:r>
              <a:rPr lang="en-US" altLang="ko-KR" sz="1600" dirty="0"/>
              <a:t>Concatenate 3 figures of the augmentation results and show it.</a:t>
            </a:r>
            <a:endParaRPr lang="en-US" altLang="zh-TW" sz="1600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7E16CD-3956-E354-529F-0A41B6E7E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1" t="7479" r="65076" b="86122"/>
          <a:stretch/>
        </p:blipFill>
        <p:spPr>
          <a:xfrm>
            <a:off x="755310" y="962207"/>
            <a:ext cx="2901738" cy="439040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3A24213E-40E0-3BE2-4CB9-AC7CF09CFFDF}"/>
              </a:ext>
            </a:extLst>
          </p:cNvPr>
          <p:cNvGrpSpPr/>
          <p:nvPr/>
        </p:nvGrpSpPr>
        <p:grpSpPr>
          <a:xfrm>
            <a:off x="4646184" y="597542"/>
            <a:ext cx="3742506" cy="2363517"/>
            <a:chOff x="2784317" y="675220"/>
            <a:chExt cx="3742506" cy="2363517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8BFAD93-1F25-CE11-2F07-E435B17F0159}"/>
                </a:ext>
              </a:extLst>
            </p:cNvPr>
            <p:cNvGrpSpPr/>
            <p:nvPr/>
          </p:nvGrpSpPr>
          <p:grpSpPr>
            <a:xfrm>
              <a:off x="2784317" y="675220"/>
              <a:ext cx="3742506" cy="2363517"/>
              <a:chOff x="5336733" y="474123"/>
              <a:chExt cx="3742506" cy="236351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B1C318F3-1725-3874-537F-E41AEC3EA3AE}"/>
                  </a:ext>
                </a:extLst>
              </p:cNvPr>
              <p:cNvGrpSpPr/>
              <p:nvPr/>
            </p:nvGrpSpPr>
            <p:grpSpPr>
              <a:xfrm>
                <a:off x="5461248" y="536080"/>
                <a:ext cx="3493476" cy="2205627"/>
                <a:chOff x="5668599" y="369963"/>
                <a:chExt cx="3493476" cy="2205627"/>
              </a:xfrm>
            </p:grpSpPr>
            <p:pic>
              <p:nvPicPr>
                <p:cNvPr id="15" name="圖片 14">
                  <a:extLst>
                    <a:ext uri="{FF2B5EF4-FFF2-40B4-BE49-F238E27FC236}">
                      <a16:creationId xmlns:a16="http://schemas.microsoft.com/office/drawing/2014/main" id="{C4DA0CEE-1D53-A82E-4709-4492177B9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4552"/>
                <a:stretch/>
              </p:blipFill>
              <p:spPr>
                <a:xfrm>
                  <a:off x="5668599" y="369963"/>
                  <a:ext cx="3493476" cy="2205627"/>
                </a:xfrm>
                <a:prstGeom prst="rect">
                  <a:avLst/>
                </a:prstGeom>
              </p:spPr>
            </p:pic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059A887B-E8F3-8A23-034C-082BBCC9AF22}"/>
                    </a:ext>
                  </a:extLst>
                </p:cNvPr>
                <p:cNvSpPr txBox="1"/>
                <p:nvPr/>
              </p:nvSpPr>
              <p:spPr>
                <a:xfrm>
                  <a:off x="6415220" y="2215172"/>
                  <a:ext cx="18688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GUI example</a:t>
                  </a:r>
                  <a:endParaRPr lang="zh-TW" altLang="en-US" dirty="0"/>
                </a:p>
              </p:txBody>
            </p:sp>
          </p:grpSp>
          <p:sp>
            <p:nvSpPr>
              <p:cNvPr id="12" name="직사각형 32">
                <a:extLst>
                  <a:ext uri="{FF2B5EF4-FFF2-40B4-BE49-F238E27FC236}">
                    <a16:creationId xmlns:a16="http://schemas.microsoft.com/office/drawing/2014/main" id="{10549924-8F6B-5B1D-552B-891ADAC0EC50}"/>
                  </a:ext>
                </a:extLst>
              </p:cNvPr>
              <p:cNvSpPr/>
              <p:nvPr/>
            </p:nvSpPr>
            <p:spPr>
              <a:xfrm>
                <a:off x="5336733" y="474123"/>
                <a:ext cx="3742506" cy="236351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2" name="Picture 4" descr="Data Augmentation in Deep Learning | by Valentina Alto | Analytics Vidhya | 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" t="13700" r="62869" b="21360"/>
            <a:stretch/>
          </p:blipFill>
          <p:spPr bwMode="auto">
            <a:xfrm>
              <a:off x="4503050" y="1026187"/>
              <a:ext cx="1670066" cy="1556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F9660D2-F08C-D7B8-49EE-E2F92243A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59" y="3587171"/>
            <a:ext cx="3268514" cy="3922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31E9557-C466-8440-C93E-216459DE172D}"/>
              </a:ext>
            </a:extLst>
          </p:cNvPr>
          <p:cNvSpPr txBox="1"/>
          <p:nvPr/>
        </p:nvSpPr>
        <p:spPr>
          <a:xfrm>
            <a:off x="1193056" y="5786202"/>
            <a:ext cx="1595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  <a:hlinkClick r:id="rId5" tooltip="torchvision.transforms.RandomRot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RandomRotation</a:t>
            </a:r>
            <a:r>
              <a:rPr lang="en-US" altLang="zh-TW" sz="1400" b="1" i="0" u="none" strike="noStrike" cap="none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()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0AB59E-F3B8-9507-5A84-8CDD496D6897}"/>
              </a:ext>
            </a:extLst>
          </p:cNvPr>
          <p:cNvSpPr txBox="1"/>
          <p:nvPr/>
        </p:nvSpPr>
        <p:spPr>
          <a:xfrm>
            <a:off x="3480625" y="5824602"/>
            <a:ext cx="1783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  <a:hlinkClick r:id="rId6" tooltip="torchvision.transforms.RandomResizedCro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RandomResizedCrop</a:t>
            </a:r>
            <a:r>
              <a:rPr lang="en-US" altLang="zh-TW" sz="1400" b="1" i="0" u="none" strike="noStrike" cap="none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()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FD6810-33F6-82A3-C3C4-DC5DFCA30FA0}"/>
              </a:ext>
            </a:extLst>
          </p:cNvPr>
          <p:cNvSpPr txBox="1"/>
          <p:nvPr/>
        </p:nvSpPr>
        <p:spPr>
          <a:xfrm>
            <a:off x="5839972" y="5816630"/>
            <a:ext cx="1948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u="none" strike="noStrike" cap="none" dirty="0" err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  <a:hlinkClick r:id="rId7" tooltip="torchvision.transforms.RandomHorizontalFli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RandomHorizontalFlip</a:t>
            </a:r>
            <a:r>
              <a:rPr lang="en-US" altLang="zh-TW" sz="1400" b="1" i="0" u="none" strike="noStrike" cap="none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  <a:sym typeface="Arial"/>
              </a:rPr>
              <a:t>()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8F2872-AB83-5275-D35B-B45A55F9EB2B}"/>
              </a:ext>
            </a:extLst>
          </p:cNvPr>
          <p:cNvSpPr txBox="1"/>
          <p:nvPr/>
        </p:nvSpPr>
        <p:spPr>
          <a:xfrm>
            <a:off x="395088" y="6113515"/>
            <a:ext cx="6521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refer by tutorial at the Matplotlib library official web-site</a:t>
            </a:r>
          </a:p>
          <a:p>
            <a:r>
              <a:rPr lang="en-US" altLang="zh-TW" sz="1400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https://matplotlib.org/stable/tutorials/index.html</a:t>
            </a:r>
            <a:endParaRPr lang="en-US" altLang="zh-TW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715BB8-EF32-A62B-F2F6-F5BF635C0E0E}"/>
              </a:ext>
            </a:extLst>
          </p:cNvPr>
          <p:cNvSpPr/>
          <p:nvPr/>
        </p:nvSpPr>
        <p:spPr>
          <a:xfrm>
            <a:off x="4349355" y="3650163"/>
            <a:ext cx="4643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Transforms on PIL Image and torch.*Tensor</a:t>
            </a:r>
          </a:p>
        </p:txBody>
      </p:sp>
    </p:spTree>
    <p:extLst>
      <p:ext uri="{BB962C8B-B14F-4D97-AF65-F5344CB8AC3E}">
        <p14:creationId xmlns:p14="http://schemas.microsoft.com/office/powerpoint/2010/main" val="353238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C7C22D49-91E4-4C88-E388-D8D830FCCACA}"/>
              </a:ext>
            </a:extLst>
          </p:cNvPr>
          <p:cNvGrpSpPr/>
          <p:nvPr/>
        </p:nvGrpSpPr>
        <p:grpSpPr>
          <a:xfrm>
            <a:off x="3844764" y="1631991"/>
            <a:ext cx="5121266" cy="3797277"/>
            <a:chOff x="7207050" y="1160252"/>
            <a:chExt cx="5121266" cy="3797277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D547D7C-9AB0-BF62-A20B-89491F806116}"/>
                </a:ext>
              </a:extLst>
            </p:cNvPr>
            <p:cNvGrpSpPr/>
            <p:nvPr/>
          </p:nvGrpSpPr>
          <p:grpSpPr>
            <a:xfrm>
              <a:off x="7207050" y="1160252"/>
              <a:ext cx="5121266" cy="3797277"/>
              <a:chOff x="5336733" y="474123"/>
              <a:chExt cx="3742506" cy="2363517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57C76303-A055-5025-869C-C5F150C12A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552"/>
              <a:stretch/>
            </p:blipFill>
            <p:spPr>
              <a:xfrm>
                <a:off x="5461248" y="536080"/>
                <a:ext cx="3493476" cy="2205627"/>
              </a:xfrm>
              <a:prstGeom prst="rect">
                <a:avLst/>
              </a:prstGeom>
            </p:spPr>
          </p:pic>
          <p:sp>
            <p:nvSpPr>
              <p:cNvPr id="8" name="직사각형 32">
                <a:extLst>
                  <a:ext uri="{FF2B5EF4-FFF2-40B4-BE49-F238E27FC236}">
                    <a16:creationId xmlns:a16="http://schemas.microsoft.com/office/drawing/2014/main" id="{DD9E5B18-F593-75DE-2587-17B772CFF4E5}"/>
                  </a:ext>
                </a:extLst>
              </p:cNvPr>
              <p:cNvSpPr/>
              <p:nvPr/>
            </p:nvSpPr>
            <p:spPr>
              <a:xfrm>
                <a:off x="5336733" y="474123"/>
                <a:ext cx="3742506" cy="236351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圖片 2" descr="一張含有 螢幕擷取畫面 的圖片&#10;&#10;自動產生的描述">
              <a:extLst>
                <a:ext uri="{FF2B5EF4-FFF2-40B4-BE49-F238E27FC236}">
                  <a16:creationId xmlns:a16="http://schemas.microsoft.com/office/drawing/2014/main" id="{7911F512-322B-BF06-DE91-E25F5981A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2591" y="1896892"/>
              <a:ext cx="2835677" cy="2126759"/>
            </a:xfrm>
            <a:prstGeom prst="rect">
              <a:avLst/>
            </a:prstGeom>
          </p:spPr>
        </p:pic>
      </p:grp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E1247D-31D5-4D89-83F2-C0820B7876E6}"/>
              </a:ext>
            </a:extLst>
          </p:cNvPr>
          <p:cNvSpPr txBox="1">
            <a:spLocks/>
          </p:cNvSpPr>
          <p:nvPr/>
        </p:nvSpPr>
        <p:spPr>
          <a:xfrm>
            <a:off x="304800" y="272138"/>
            <a:ext cx="8534399" cy="6241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5.4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your model at least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epochs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home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 the accuracy and loss in each epoch.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Show the Figure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your training loss and accuracy when demo time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 (4%)</a:t>
            </a: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Font typeface="Arial" panose="020B0604020202020204" pitchFamily="34" charset="0"/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AC1F3-F23B-44ED-ACD2-5D75938B143A}"/>
              </a:ext>
            </a:extLst>
          </p:cNvPr>
          <p:cNvSpPr txBox="1"/>
          <p:nvPr/>
        </p:nvSpPr>
        <p:spPr>
          <a:xfrm>
            <a:off x="47296" y="5313745"/>
            <a:ext cx="8534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</a:t>
            </a:r>
          </a:p>
          <a:p>
            <a:pPr marL="342900" indent="-342900">
              <a:buAutoNum type="arabicParenR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Just use the normal method(Above image used this way)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https://www.pyimagesearch.com/2021/07/19/pytorch-training-your-first-convolutional-neural-network-cnn/</a:t>
            </a: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2)    Use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tensorboard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API or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tensorboard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https://pytorch.org/tutorials/intermediate/tensorboard_tutorial.html</a:t>
            </a:r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9F61CB7-1906-3719-E05C-5A013BA8768E}"/>
              </a:ext>
            </a:extLst>
          </p:cNvPr>
          <p:cNvSpPr txBox="1"/>
          <p:nvPr/>
        </p:nvSpPr>
        <p:spPr>
          <a:xfrm>
            <a:off x="122432" y="4186526"/>
            <a:ext cx="42836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b="1" dirty="0">
                <a:solidFill>
                  <a:srgbClr val="FF0000"/>
                </a:solidFill>
              </a:rPr>
              <a:t>Notice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Please save your weighted file during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Record each training result (accuracy, loss) and draw it as the picture on the right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9EF7056-5EB3-8A12-15D2-73CC4341E2EF}"/>
              </a:ext>
            </a:extLst>
          </p:cNvPr>
          <p:cNvSpPr txBox="1"/>
          <p:nvPr/>
        </p:nvSpPr>
        <p:spPr>
          <a:xfrm>
            <a:off x="123923" y="1120676"/>
            <a:ext cx="3971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Do in your home:</a:t>
            </a:r>
          </a:p>
          <a:p>
            <a:pPr marL="447675" lvl="3" indent="-273050">
              <a:buAutoNum type="arabicParenR"/>
            </a:pPr>
            <a:r>
              <a:rPr lang="en-US" altLang="zh-TW" sz="1600" dirty="0" err="1"/>
              <a:t>tesnsorflow</a:t>
            </a:r>
            <a:r>
              <a:rPr lang="en-US" altLang="zh-TW" sz="1600" dirty="0"/>
              <a:t>: </a:t>
            </a:r>
            <a:r>
              <a:rPr lang="en-US" altLang="zh-TW" sz="1600" dirty="0" err="1"/>
              <a:t>model.fit</a:t>
            </a:r>
            <a:r>
              <a:rPr lang="en-US" altLang="zh-TW" sz="1600" dirty="0"/>
              <a:t>()</a:t>
            </a:r>
          </a:p>
          <a:p>
            <a:pPr marL="447675" lvl="3" indent="-273050">
              <a:buAutoNum type="arabicParenR"/>
            </a:pPr>
            <a:r>
              <a:rPr lang="en-US" altLang="zh-TW" sz="1600" dirty="0" err="1"/>
              <a:t>Pytorch</a:t>
            </a:r>
            <a:r>
              <a:rPr lang="en-US" altLang="zh-TW" sz="1600" dirty="0"/>
              <a:t>:</a:t>
            </a:r>
          </a:p>
          <a:p>
            <a:pPr marL="447675" lvl="3" indent="-273050"/>
            <a:r>
              <a:rPr lang="en-US" altLang="zh-TW" sz="1600" dirty="0"/>
              <a:t>You should set the parameter:</a:t>
            </a:r>
          </a:p>
          <a:p>
            <a:pPr marL="447675" lvl="1" indent="-273050">
              <a:buAutoNum type="arabicParenR"/>
            </a:pPr>
            <a:r>
              <a:rPr lang="en-US" altLang="zh-TW" sz="1600" dirty="0"/>
              <a:t>Epoch to 30</a:t>
            </a:r>
          </a:p>
          <a:p>
            <a:pPr marL="447675" lvl="1" indent="-273050">
              <a:buAutoNum type="arabicParenR"/>
            </a:pPr>
            <a:r>
              <a:rPr lang="en-US" altLang="zh-TW" sz="1600" dirty="0"/>
              <a:t>Loss :</a:t>
            </a:r>
          </a:p>
          <a:p>
            <a:pPr marL="447675" lvl="1" indent="-273050">
              <a:buAutoNum type="arabicParenR"/>
            </a:pPr>
            <a:r>
              <a:rPr lang="en-US" altLang="zh-TW" sz="1600" dirty="0"/>
              <a:t>Optimizer:</a:t>
            </a:r>
          </a:p>
          <a:p>
            <a:r>
              <a:rPr lang="en-US" altLang="zh-TW" sz="1600" dirty="0"/>
              <a:t>Show the accuracy and loss via </a:t>
            </a:r>
            <a:r>
              <a:rPr lang="en-US" altLang="zh-TW" sz="1600" dirty="0" err="1"/>
              <a:t>plt</a:t>
            </a:r>
            <a:r>
              <a:rPr lang="en-US" altLang="zh-TW" sz="1600" dirty="0"/>
              <a:t> and get a screen shoot to store this image.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44BA13F0-B6B9-7161-3BCB-770570E1AF71}"/>
              </a:ext>
            </a:extLst>
          </p:cNvPr>
          <p:cNvSpPr txBox="1"/>
          <p:nvPr/>
        </p:nvSpPr>
        <p:spPr>
          <a:xfrm>
            <a:off x="122771" y="3397861"/>
            <a:ext cx="4449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◆ Hint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model which is called form 5.2.</a:t>
            </a: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+mj-lt"/>
                <a:ea typeface="맑은 고딕" panose="020B0503020000020004" pitchFamily="50" charset="-127"/>
              </a:rPr>
              <a:t>model.fit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() returns the accuracy and loss.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ED1618F-1E90-F77D-ABCC-DFC2214A78D5}"/>
              </a:ext>
            </a:extLst>
          </p:cNvPr>
          <p:cNvSpPr txBox="1"/>
          <p:nvPr/>
        </p:nvSpPr>
        <p:spPr>
          <a:xfrm>
            <a:off x="3429001" y="1027913"/>
            <a:ext cx="382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When Demo :</a:t>
            </a:r>
          </a:p>
          <a:p>
            <a:r>
              <a:rPr lang="en-US" altLang="zh-TW" sz="1600" dirty="0"/>
              <a:t>1. Click button to the image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CDAB90-59B6-E796-80BA-867C9C36B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" t="58822" r="65076" b="36011"/>
          <a:stretch/>
        </p:blipFill>
        <p:spPr>
          <a:xfrm>
            <a:off x="6064292" y="1242467"/>
            <a:ext cx="2901738" cy="35446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59F2DFE-C2D4-120B-49C3-4C8880B8D8AB}"/>
              </a:ext>
            </a:extLst>
          </p:cNvPr>
          <p:cNvSpPr/>
          <p:nvPr/>
        </p:nvSpPr>
        <p:spPr>
          <a:xfrm>
            <a:off x="4212077" y="3813359"/>
            <a:ext cx="1532951" cy="213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3ADCD3F-3210-73F3-5F21-E227B6873A5E}"/>
              </a:ext>
            </a:extLst>
          </p:cNvPr>
          <p:cNvCxnSpPr/>
          <p:nvPr/>
        </p:nvCxnSpPr>
        <p:spPr>
          <a:xfrm flipV="1">
            <a:off x="5758774" y="1658341"/>
            <a:ext cx="437745" cy="215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BE0B8C3-5392-3876-47DD-EF794796F2FD}"/>
              </a:ext>
            </a:extLst>
          </p:cNvPr>
          <p:cNvSpPr/>
          <p:nvPr/>
        </p:nvSpPr>
        <p:spPr>
          <a:xfrm>
            <a:off x="6002532" y="2368463"/>
            <a:ext cx="2710031" cy="2203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45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38CFE3E-5FA1-41EE-8251-A19F668E0580}"/>
              </a:ext>
            </a:extLst>
          </p:cNvPr>
          <p:cNvSpPr txBox="1"/>
          <p:nvPr/>
        </p:nvSpPr>
        <p:spPr>
          <a:xfrm>
            <a:off x="338147" y="2456899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Run Inference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03C9D-4DD9-4221-A7F5-4C406D3381B3}"/>
              </a:ext>
            </a:extLst>
          </p:cNvPr>
          <p:cNvSpPr txBox="1"/>
          <p:nvPr/>
        </p:nvSpPr>
        <p:spPr>
          <a:xfrm>
            <a:off x="271934" y="5681554"/>
            <a:ext cx="90281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◆ Hint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ea typeface="맑은 고딕" panose="020B0503020000020004" pitchFamily="50" charset="-127"/>
                <a:hlinkClick r:id="rId2"/>
              </a:rPr>
              <a:t>https://towardsdatascience.com/understanding-pytorch-with-an-example-a-step-by-step-tutorial-81fc5f8c4e8e#5017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ea typeface="맑은 고딕" panose="020B0503020000020004" pitchFamily="50" charset="-127"/>
                <a:hlinkClick r:id="rId3"/>
              </a:rPr>
              <a:t>https://pytorch.org/tutorials/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cs typeface="Calibri" panose="020F0502020204030204" pitchFamily="34" charset="0"/>
                <a:hlinkClick r:id="rId4"/>
              </a:rPr>
              <a:t>https://yanwei-liu.medium.com/pytorch-with-grad-cam-6a92a54bfaad</a:t>
            </a:r>
            <a:endParaRPr lang="en-US" altLang="zh-TW" sz="1400" dirty="0"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73" y="2882162"/>
            <a:ext cx="3463306" cy="54683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10" y="1393746"/>
            <a:ext cx="3454611" cy="520360"/>
          </a:xfrm>
          <a:prstGeom prst="rect">
            <a:avLst/>
          </a:prstGeom>
        </p:spPr>
      </p:pic>
      <p:sp>
        <p:nvSpPr>
          <p:cNvPr id="39" name="TextBox 4">
            <a:extLst>
              <a:ext uri="{FF2B5EF4-FFF2-40B4-BE49-F238E27FC236}">
                <a16:creationId xmlns:a16="http://schemas.microsoft.com/office/drawing/2014/main" id="{54F1F84F-4080-4453-81B1-3406133593FE}"/>
              </a:ext>
            </a:extLst>
          </p:cNvPr>
          <p:cNvSpPr txBox="1"/>
          <p:nvPr/>
        </p:nvSpPr>
        <p:spPr>
          <a:xfrm>
            <a:off x="338147" y="746705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Choose the any data</a:t>
            </a:r>
            <a:endParaRPr lang="ko-KR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86F5F6E-162E-75FC-FD5B-3DD038A45DA8}"/>
              </a:ext>
            </a:extLst>
          </p:cNvPr>
          <p:cNvGrpSpPr/>
          <p:nvPr/>
        </p:nvGrpSpPr>
        <p:grpSpPr>
          <a:xfrm>
            <a:off x="4680783" y="518645"/>
            <a:ext cx="3742506" cy="2363517"/>
            <a:chOff x="5336733" y="474123"/>
            <a:chExt cx="3742506" cy="236351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50D999F-5C83-E0DA-44C2-E2F664584AB5}"/>
                </a:ext>
              </a:extLst>
            </p:cNvPr>
            <p:cNvGrpSpPr/>
            <p:nvPr/>
          </p:nvGrpSpPr>
          <p:grpSpPr>
            <a:xfrm>
              <a:off x="5461248" y="536080"/>
              <a:ext cx="3493476" cy="2205627"/>
              <a:chOff x="5668599" y="369963"/>
              <a:chExt cx="3493476" cy="2205627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9D0D9FED-1642-201B-4A67-CD82B2ACA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552"/>
              <a:stretch/>
            </p:blipFill>
            <p:spPr>
              <a:xfrm>
                <a:off x="5668599" y="369963"/>
                <a:ext cx="3493476" cy="2205627"/>
              </a:xfrm>
              <a:prstGeom prst="rect">
                <a:avLst/>
              </a:prstGeom>
            </p:spPr>
          </p:pic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F94E8C7-3185-7520-DA66-39AFA71B5775}"/>
                  </a:ext>
                </a:extLst>
              </p:cNvPr>
              <p:cNvSpPr txBox="1"/>
              <p:nvPr/>
            </p:nvSpPr>
            <p:spPr>
              <a:xfrm>
                <a:off x="6415220" y="2215172"/>
                <a:ext cx="1868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GUI example</a:t>
                </a:r>
                <a:endParaRPr lang="zh-TW" altLang="en-US" dirty="0"/>
              </a:p>
            </p:txBody>
          </p:sp>
        </p:grpSp>
        <p:sp>
          <p:nvSpPr>
            <p:cNvPr id="12" name="직사각형 32">
              <a:extLst>
                <a:ext uri="{FF2B5EF4-FFF2-40B4-BE49-F238E27FC236}">
                  <a16:creationId xmlns:a16="http://schemas.microsoft.com/office/drawing/2014/main" id="{1C81CDA5-E07C-7413-602A-810BA9FDB36D}"/>
                </a:ext>
              </a:extLst>
            </p:cNvPr>
            <p:cNvSpPr/>
            <p:nvPr/>
          </p:nvSpPr>
          <p:spPr>
            <a:xfrm>
              <a:off x="5336733" y="474123"/>
              <a:ext cx="3742506" cy="236351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2">
            <a:extLst>
              <a:ext uri="{FF2B5EF4-FFF2-40B4-BE49-F238E27FC236}">
                <a16:creationId xmlns:a16="http://schemas.microsoft.com/office/drawing/2014/main" id="{F539B82F-586C-B143-E680-1906C9DE4826}"/>
              </a:ext>
            </a:extLst>
          </p:cNvPr>
          <p:cNvSpPr/>
          <p:nvPr/>
        </p:nvSpPr>
        <p:spPr>
          <a:xfrm>
            <a:off x="-1367153" y="770518"/>
            <a:ext cx="6137852" cy="3638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DE0A3073-57AD-DDD4-A33F-E4695652D4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908" t="21096" r="51709" b="13718"/>
          <a:stretch/>
        </p:blipFill>
        <p:spPr>
          <a:xfrm>
            <a:off x="6579282" y="915432"/>
            <a:ext cx="1461518" cy="1595307"/>
          </a:xfrm>
          <a:prstGeom prst="rect">
            <a:avLst/>
          </a:prstGeom>
          <a:ln>
            <a:noFill/>
          </a:ln>
        </p:spPr>
      </p:pic>
      <p:grpSp>
        <p:nvGrpSpPr>
          <p:cNvPr id="34" name="群組 33">
            <a:extLst>
              <a:ext uri="{FF2B5EF4-FFF2-40B4-BE49-F238E27FC236}">
                <a16:creationId xmlns:a16="http://schemas.microsoft.com/office/drawing/2014/main" id="{92512533-31FF-EB33-72D7-BABC933D8672}"/>
              </a:ext>
            </a:extLst>
          </p:cNvPr>
          <p:cNvGrpSpPr/>
          <p:nvPr/>
        </p:nvGrpSpPr>
        <p:grpSpPr>
          <a:xfrm>
            <a:off x="4708029" y="3174189"/>
            <a:ext cx="3742506" cy="2363517"/>
            <a:chOff x="5336733" y="474123"/>
            <a:chExt cx="3742506" cy="2363517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6D6B4B7-0879-9B51-9655-0DFAB660EFFB}"/>
                </a:ext>
              </a:extLst>
            </p:cNvPr>
            <p:cNvGrpSpPr/>
            <p:nvPr/>
          </p:nvGrpSpPr>
          <p:grpSpPr>
            <a:xfrm>
              <a:off x="5461248" y="536080"/>
              <a:ext cx="3493476" cy="2205627"/>
              <a:chOff x="5668599" y="369963"/>
              <a:chExt cx="3493476" cy="2205627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27A52172-9CF0-A955-DCF8-766E9B3FAD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4552"/>
              <a:stretch/>
            </p:blipFill>
            <p:spPr>
              <a:xfrm>
                <a:off x="5668599" y="369963"/>
                <a:ext cx="3493476" cy="2205627"/>
              </a:xfrm>
              <a:prstGeom prst="rect">
                <a:avLst/>
              </a:prstGeom>
            </p:spPr>
          </p:pic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B0021C1-7D97-88E0-062D-1C330B47A5C8}"/>
                  </a:ext>
                </a:extLst>
              </p:cNvPr>
              <p:cNvSpPr txBox="1"/>
              <p:nvPr/>
            </p:nvSpPr>
            <p:spPr>
              <a:xfrm>
                <a:off x="6415220" y="2215172"/>
                <a:ext cx="18688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GUI example</a:t>
                </a:r>
                <a:endParaRPr lang="zh-TW" altLang="en-US" dirty="0"/>
              </a:p>
            </p:txBody>
          </p:sp>
        </p:grpSp>
        <p:sp>
          <p:nvSpPr>
            <p:cNvPr id="36" name="직사각형 32">
              <a:extLst>
                <a:ext uri="{FF2B5EF4-FFF2-40B4-BE49-F238E27FC236}">
                  <a16:creationId xmlns:a16="http://schemas.microsoft.com/office/drawing/2014/main" id="{58BAC6A8-DD61-C2FE-C2D5-0F96A0EA92B9}"/>
                </a:ext>
              </a:extLst>
            </p:cNvPr>
            <p:cNvSpPr/>
            <p:nvPr/>
          </p:nvSpPr>
          <p:spPr>
            <a:xfrm>
              <a:off x="5336733" y="474123"/>
              <a:ext cx="3742506" cy="236351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圖片 40">
            <a:extLst>
              <a:ext uri="{FF2B5EF4-FFF2-40B4-BE49-F238E27FC236}">
                <a16:creationId xmlns:a16="http://schemas.microsoft.com/office/drawing/2014/main" id="{674F099D-FC04-C772-1A05-343A5BDBD83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908" t="21096" r="51709" b="13718"/>
          <a:stretch/>
        </p:blipFill>
        <p:spPr>
          <a:xfrm>
            <a:off x="6606528" y="3570976"/>
            <a:ext cx="1461518" cy="1595307"/>
          </a:xfrm>
          <a:prstGeom prst="rect">
            <a:avLst/>
          </a:prstGeom>
          <a:ln>
            <a:noFill/>
          </a:ln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D37EE06B-5E41-1CDE-9F1A-F16EA4D53C92}"/>
              </a:ext>
            </a:extLst>
          </p:cNvPr>
          <p:cNvSpPr txBox="1"/>
          <p:nvPr/>
        </p:nvSpPr>
        <p:spPr>
          <a:xfrm>
            <a:off x="6525946" y="3209519"/>
            <a:ext cx="16087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/>
              <a:t>Confidence = 0.98</a:t>
            </a:r>
          </a:p>
          <a:p>
            <a:r>
              <a:rPr lang="en-US" altLang="zh-TW" sz="1100" dirty="0"/>
              <a:t>Prediction Label: bird </a:t>
            </a:r>
          </a:p>
        </p:txBody>
      </p:sp>
      <p:sp>
        <p:nvSpPr>
          <p:cNvPr id="45" name="TextBox 19">
            <a:extLst>
              <a:ext uri="{FF2B5EF4-FFF2-40B4-BE49-F238E27FC236}">
                <a16:creationId xmlns:a16="http://schemas.microsoft.com/office/drawing/2014/main" id="{F5F254B2-1EA3-62D6-5299-A86FF0B9DFCB}"/>
              </a:ext>
            </a:extLst>
          </p:cNvPr>
          <p:cNvSpPr txBox="1"/>
          <p:nvPr/>
        </p:nvSpPr>
        <p:spPr>
          <a:xfrm>
            <a:off x="518110" y="3526403"/>
            <a:ext cx="3983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Using the </a:t>
            </a:r>
            <a:r>
              <a:rPr lang="en-US" altLang="zh-TW" dirty="0" err="1"/>
              <a:t>model.predict</a:t>
            </a:r>
            <a:r>
              <a:rPr lang="en-US" altLang="zh-TW" dirty="0"/>
              <a:t>() to classification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Show the result on the UI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Show the prediction label, confidence score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BA9C9D2-9880-2FF5-8679-D1368B5729BD}"/>
              </a:ext>
            </a:extLst>
          </p:cNvPr>
          <p:cNvSpPr txBox="1">
            <a:spLocks/>
          </p:cNvSpPr>
          <p:nvPr/>
        </p:nvSpPr>
        <p:spPr>
          <a:xfrm>
            <a:off x="145915" y="28713"/>
            <a:ext cx="8534399" cy="636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None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5.5	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the image and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 them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with your weighted file (.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pth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), and show the result image and class (4%)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9F19C6-F2FC-EBE7-AA38-DB2186854082}"/>
              </a:ext>
            </a:extLst>
          </p:cNvPr>
          <p:cNvSpPr/>
          <p:nvPr/>
        </p:nvSpPr>
        <p:spPr>
          <a:xfrm>
            <a:off x="6525946" y="3174189"/>
            <a:ext cx="1608763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15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90">
            <a:extLst>
              <a:ext uri="{FF2B5EF4-FFF2-40B4-BE49-F238E27FC236}">
                <a16:creationId xmlns:a16="http://schemas.microsoft.com/office/drawing/2014/main" id="{B61F83AB-4E5B-D8FE-AF90-3AEEE40E85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886700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(1/2)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1638891-6CB0-0389-057B-19A75FEDFF20}"/>
              </a:ext>
            </a:extLst>
          </p:cNvPr>
          <p:cNvSpPr txBox="1">
            <a:spLocks/>
          </p:cNvSpPr>
          <p:nvPr/>
        </p:nvSpPr>
        <p:spPr>
          <a:xfrm>
            <a:off x="0" y="486000"/>
            <a:ext cx="9070825" cy="6473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Copying homework is strictly prohibited!!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Penalty: Score will be zero for both persons!!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 =&gt;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09:00:00,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(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 </a:t>
            </a:r>
          </a:p>
          <a:p>
            <a:pPr marL="266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delay. Penalties for late homework:</a:t>
            </a:r>
          </a:p>
          <a:p>
            <a:pPr marL="538163" marR="0" lvl="1" indent="-2698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 to 7 days late, loss of 50% of the score awarded</a:t>
            </a:r>
          </a:p>
          <a:p>
            <a:pPr marL="538163" marR="0" lvl="1" indent="-2698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7 days, the score will be marked as 0.</a:t>
            </a:r>
          </a:p>
          <a:p>
            <a:pPr marL="266700" marR="0" lvl="1" indent="-2667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must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 the demonstration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 your score will be 0. The demonstration schedule will be announced on NCKU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moodle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66700" marR="0" lvl="1" indent="-2667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must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a GUI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the format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or you will get some penalties.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 to =&gt;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140.116.154.1 -&gt; Upload/Homework/Hw1_04</a:t>
            </a:r>
          </a:p>
          <a:p>
            <a:pPr marL="3657600" lvl="8" indent="0">
              <a:spcBef>
                <a:spcPts val="1000"/>
              </a:spcBef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Upload/Homework/Hw1_05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ID: cvdl20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Password: cvdl20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</a:t>
            </a: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Filename: Hw1_04_StudentID_Name_Version.rar</a:t>
            </a:r>
          </a:p>
          <a:p>
            <a:pPr marL="1706563" lvl="4" indent="0">
              <a:buNone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Hw1_05_StudentID_Name_Version.rar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879600" marR="0" lvl="5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Ex: Hw1_04_F71234567_林小明_V1.rar</a:t>
            </a:r>
          </a:p>
          <a:p>
            <a:pPr marL="1879600" marR="0" lvl="5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you want to update your file, you should update your version to be V2</a:t>
            </a:r>
            <a:r>
              <a:rPr lang="en-US" sz="1700" dirty="0">
                <a:solidFill>
                  <a:sysClr val="windowText" lastClr="000000"/>
                </a:solidFill>
                <a:latin typeface="Calibri" panose="020F0502020204030204"/>
              </a:rPr>
              <a:t>.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879600" marR="0" lvl="5" indent="-1746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Calibri" panose="020F0502020204030204"/>
              </a:rPr>
              <a:t>	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x: Hw1_04_F71234567_林小明_V2.rar</a:t>
            </a:r>
          </a:p>
          <a:p>
            <a:pPr marL="538163" marR="0" lvl="1" indent="-2730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folder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*( excluding the pictures, only source code 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            *note: remove your “Debug” folder to reduce file size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投影片編號版面配置區 2">
            <a:extLst>
              <a:ext uri="{FF2B5EF4-FFF2-40B4-BE49-F238E27FC236}">
                <a16:creationId xmlns:a16="http://schemas.microsoft.com/office/drawing/2014/main" id="{1E8FF635-E2E4-118A-253C-5753CB896DF3}"/>
              </a:ext>
            </a:extLst>
          </p:cNvPr>
          <p:cNvSpPr txBox="1">
            <a:spLocks/>
          </p:cNvSpPr>
          <p:nvPr/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83DE27-3F3A-421C-8CC9-9BCAA9F15320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72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7">
            <a:extLst>
              <a:ext uri="{FF2B5EF4-FFF2-40B4-BE49-F238E27FC236}">
                <a16:creationId xmlns:a16="http://schemas.microsoft.com/office/drawing/2014/main" id="{62248272-6733-FD16-AAF8-4355284D1130}"/>
              </a:ext>
            </a:extLst>
          </p:cNvPr>
          <p:cNvSpPr txBox="1">
            <a:spLocks/>
          </p:cNvSpPr>
          <p:nvPr/>
        </p:nvSpPr>
        <p:spPr>
          <a:xfrm>
            <a:off x="2" y="6552"/>
            <a:ext cx="7886699" cy="486000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25000"/>
            </a:pPr>
            <a:r>
              <a:rPr lang="en-US" sz="2800" b="1" dirty="0">
                <a:ea typeface="Arial"/>
                <a:cs typeface="Arial"/>
                <a:sym typeface="Arial"/>
              </a:rPr>
              <a:t>Notice (2/2)</a:t>
            </a:r>
            <a:endParaRPr lang="en-US" sz="2800" b="1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E14F4C0-DE6A-019E-0CEE-964384BC55CF}"/>
              </a:ext>
            </a:extLst>
          </p:cNvPr>
          <p:cNvSpPr txBox="1">
            <a:spLocks/>
          </p:cNvSpPr>
          <p:nvPr/>
        </p:nvSpPr>
        <p:spPr>
          <a:xfrm>
            <a:off x="146850" y="720062"/>
            <a:ext cx="8850299" cy="450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7625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9388" marR="0" lvl="0" indent="-179388" algn="l" defTabSz="4572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  <a:sym typeface="Calibri"/>
              </a:rPr>
              <a:t>Python (recommended)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Python 3.7 (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  <a:hlinkClick r:id="rId3"/>
              </a:rPr>
              <a:t>https://www.python.org/downloads/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)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opencv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-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contrib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-python (3.4.2.17)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Matplotlib 3.1.1</a:t>
            </a: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UI framework: pyqt5 (5.15.1)</a:t>
            </a:r>
            <a:endParaRPr lang="en-US" altLang="zh-TW" sz="2000" kern="12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anose="020B0604020202020204" pitchFamily="34" charset="0"/>
                <a:sym typeface="Calibri"/>
              </a:rPr>
              <a:t>Pytorch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anose="020B0604020202020204" pitchFamily="34" charset="0"/>
              <a:sym typeface="Calibri"/>
            </a:endParaRPr>
          </a:p>
          <a:p>
            <a:pPr marL="447675" marR="0" lvl="1" indent="-268288" algn="l" defTabSz="4572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TW" sz="2000" kern="1200" dirty="0" err="1">
                <a:solidFill>
                  <a:prstClr val="black"/>
                </a:solidFill>
                <a:cs typeface="Arial" panose="020B0604020202020204" pitchFamily="34" charset="0"/>
              </a:rPr>
              <a:t>Tensorflow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7" name="投影片編號版面配置區 2">
            <a:extLst>
              <a:ext uri="{FF2B5EF4-FFF2-40B4-BE49-F238E27FC236}">
                <a16:creationId xmlns:a16="http://schemas.microsoft.com/office/drawing/2014/main" id="{B4846060-5335-0800-9D3C-8A5D40403A4C}"/>
              </a:ext>
            </a:extLst>
          </p:cNvPr>
          <p:cNvSpPr txBox="1">
            <a:spLocks/>
          </p:cNvSpPr>
          <p:nvPr/>
        </p:nvSpPr>
        <p:spPr>
          <a:xfrm>
            <a:off x="7086600" y="6578353"/>
            <a:ext cx="2057400" cy="279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83DE27-3F3A-421C-8CC9-9BCAA9F15320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" y="10510"/>
            <a:ext cx="7886699" cy="486000"/>
          </a:xfrm>
        </p:spPr>
        <p:txBody>
          <a:bodyPr/>
          <a:lstStyle/>
          <a:p>
            <a:r>
              <a:rPr lang="en-US" altLang="zh-TW" sz="2800" b="1" dirty="0">
                <a:cs typeface="Arial" panose="020B0604020202020204" pitchFamily="34" charset="0"/>
              </a:rPr>
              <a:t>Assignment scoring (Total: 100%)</a:t>
            </a:r>
            <a:endParaRPr lang="zh-TW" altLang="en-US" sz="2800" b="1" dirty="0"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262099" y="507081"/>
            <a:ext cx="8761133" cy="6422039"/>
          </a:xfrm>
        </p:spPr>
        <p:txBody>
          <a:bodyPr>
            <a:normAutofit/>
          </a:bodyPr>
          <a:lstStyle/>
          <a:p>
            <a:pPr marL="269081" indent="-269081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1. (20%)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</a:rPr>
              <a:t>Camera Calibration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		 </a:t>
            </a: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1.1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Corner detection 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1.2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Find the intrinsic matrix 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1.3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Find the extrinsic matrix 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1.4 (4%)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Find the distortion matrix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1.5 (4%) Show the undistorted result</a:t>
            </a: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2. (20%)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Augmented Reality</a:t>
            </a: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2.1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Show words on board</a:t>
            </a: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2.2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Show words vertically</a:t>
            </a:r>
          </a:p>
          <a:p>
            <a:pPr marL="269875" lvl="1" indent="-269875">
              <a:lnSpc>
                <a:spcPct val="100000"/>
              </a:lnSpc>
              <a:buNone/>
            </a:pP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3. (20%) </a:t>
            </a:r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Stereo Disparity Map</a:t>
            </a:r>
            <a:endParaRPr lang="en-US" altLang="zh-TW" sz="1600" dirty="0">
              <a:solidFill>
                <a:schemeClr val="tx2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8256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3.1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  <a:sym typeface="Arial"/>
              </a:rPr>
              <a:t>Stereo Disparity Map</a:t>
            </a:r>
            <a:endParaRPr lang="en-US" altLang="zh-TW" sz="1400" dirty="0">
              <a:solidFill>
                <a:schemeClr val="tx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182563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3.2 (10%)</a:t>
            </a:r>
            <a:r>
              <a:rPr lang="zh-TW" altLang="en-US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  <a:sym typeface="Arial"/>
              </a:rPr>
              <a:t>Checking the Disparity Value</a:t>
            </a:r>
          </a:p>
          <a:p>
            <a:pPr marL="14288" lvl="1" indent="0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4.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SIFT</a:t>
            </a:r>
          </a:p>
          <a:p>
            <a:pPr marL="182563" lvl="1" indent="0">
              <a:lnSpc>
                <a:spcPct val="100000"/>
              </a:lnSpc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4.1 (10%) </a:t>
            </a:r>
            <a:r>
              <a:rPr lang="en-US" altLang="zh-TW" sz="1400" dirty="0" err="1">
                <a:latin typeface="+mj-lt"/>
                <a:cs typeface="Arial" panose="020B0604020202020204" pitchFamily="34" charset="0"/>
              </a:rPr>
              <a:t>Keypoints</a:t>
            </a:r>
            <a:endParaRPr lang="en-US" altLang="zh-TW" sz="1400" dirty="0">
              <a:latin typeface="+mj-lt"/>
              <a:cs typeface="Arial" panose="020B0604020202020204" pitchFamily="34" charset="0"/>
            </a:endParaRPr>
          </a:p>
          <a:p>
            <a:pPr marL="182563" lvl="1" indent="0">
              <a:lnSpc>
                <a:spcPct val="100000"/>
              </a:lnSpc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4.2 (10%) Matched </a:t>
            </a:r>
            <a:r>
              <a:rPr lang="en-US" altLang="zh-TW" sz="1400" dirty="0" err="1">
                <a:latin typeface="+mj-lt"/>
                <a:cs typeface="Arial" panose="020B0604020202020204" pitchFamily="34" charset="0"/>
              </a:rPr>
              <a:t>Keypoints</a:t>
            </a: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sz="1600" dirty="0">
                <a:latin typeface="+mj-lt"/>
                <a:cs typeface="Arial" panose="020B0604020202020204" pitchFamily="34" charset="0"/>
              </a:rPr>
              <a:t>5. (</a:t>
            </a:r>
            <a:r>
              <a:rPr lang="en-US" altLang="zh-TW" sz="160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20%</a:t>
            </a:r>
            <a:r>
              <a:rPr lang="en-US" altLang="zh-TW" sz="1600" dirty="0">
                <a:latin typeface="+mj-lt"/>
                <a:cs typeface="Arial" panose="020B0604020202020204" pitchFamily="34" charset="0"/>
              </a:rPr>
              <a:t>) </a:t>
            </a:r>
            <a:r>
              <a:rPr lang="en-US" altLang="zh-TW" sz="1600" dirty="0"/>
              <a:t>Training Cifar10 Classifier Using VGG19</a:t>
            </a:r>
            <a:endParaRPr lang="en-US" altLang="zh-TW" sz="1600" dirty="0">
              <a:latin typeface="+mj-lt"/>
              <a:cs typeface="Arial" panose="020B0604020202020204" pitchFamily="34" charset="0"/>
            </a:endParaRP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cs typeface="Arial" panose="020B0604020202020204" pitchFamily="34" charset="0"/>
              </a:rPr>
              <a:t>5.1</a:t>
            </a:r>
            <a:r>
              <a:rPr lang="zh-TW" altLang="en-US" sz="1400" dirty="0">
                <a:cs typeface="Arial" panose="020B0604020202020204" pitchFamily="34" charset="0"/>
              </a:rPr>
              <a:t>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cs typeface="Arial" panose="020B0604020202020204" pitchFamily="34" charset="0"/>
              </a:rPr>
              <a:t>Load Image and Show 9 Training Images with Different Label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5.2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Show Model Structure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5.3</a:t>
            </a:r>
            <a:r>
              <a:rPr lang="zh-TW" alt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Show Data Augmentation Result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5.4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Show Accuracy and Loss</a:t>
            </a:r>
          </a:p>
          <a:p>
            <a:pPr marL="13335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1400" dirty="0">
                <a:latin typeface="+mj-lt"/>
                <a:cs typeface="Arial" panose="020B0604020202020204" pitchFamily="34" charset="0"/>
              </a:rPr>
              <a:t>5.5 </a:t>
            </a:r>
            <a:r>
              <a:rPr lang="en-US" altLang="zh-TW" sz="1400" dirty="0">
                <a:ea typeface="Arial"/>
                <a:cs typeface="Arial" panose="020B0604020202020204" pitchFamily="34" charset="0"/>
              </a:rPr>
              <a:t>(12%) </a:t>
            </a:r>
            <a:r>
              <a:rPr lang="en-US" altLang="zh-TW" sz="1400" dirty="0">
                <a:latin typeface="+mj-lt"/>
                <a:cs typeface="Arial" panose="020B0604020202020204" pitchFamily="34" charset="0"/>
              </a:rPr>
              <a:t>Inference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altLang="zh-TW" sz="1600" dirty="0">
              <a:latin typeface="+mj-lt"/>
            </a:endParaRPr>
          </a:p>
        </p:txBody>
      </p:sp>
      <p:sp>
        <p:nvSpPr>
          <p:cNvPr id="4" name="Shape 99">
            <a:extLst>
              <a:ext uri="{FF2B5EF4-FFF2-40B4-BE49-F238E27FC236}">
                <a16:creationId xmlns:a16="http://schemas.microsoft.com/office/drawing/2014/main" id="{C974698B-7881-4098-9F61-D38405A647A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086603" y="6584156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vert="horz" lIns="68569" tIns="34275" rIns="68569" bIns="34275" rtlCol="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rgbClr val="888888"/>
                </a:solidFill>
                <a:latin typeface="+mj-lt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900" dirty="0">
              <a:solidFill>
                <a:srgbClr val="888888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5DCF5D-72D2-4E6B-A5F5-3BCA16136602}"/>
              </a:ext>
            </a:extLst>
          </p:cNvPr>
          <p:cNvSpPr txBox="1"/>
          <p:nvPr/>
        </p:nvSpPr>
        <p:spPr>
          <a:xfrm>
            <a:off x="3323092" y="595222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Jessica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E0B8DB-5ADD-4AE2-6C32-D285B2FE8B95}"/>
              </a:ext>
            </a:extLst>
          </p:cNvPr>
          <p:cNvSpPr txBox="1"/>
          <p:nvPr/>
        </p:nvSpPr>
        <p:spPr>
          <a:xfrm>
            <a:off x="3323092" y="2328972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Ming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BDA6D3-1B93-5142-E0DE-24F6ACD19E94}"/>
              </a:ext>
            </a:extLst>
          </p:cNvPr>
          <p:cNvSpPr txBox="1"/>
          <p:nvPr/>
        </p:nvSpPr>
        <p:spPr>
          <a:xfrm>
            <a:off x="3323092" y="3200263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solidFill>
                  <a:schemeClr val="tx2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 err="1">
                <a:solidFill>
                  <a:schemeClr val="tx2">
                    <a:lumMod val="50000"/>
                  </a:schemeClr>
                </a:solidFill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Maton</a:t>
            </a:r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83A96D-E4B6-89CC-7FA4-B78D0F396151}"/>
              </a:ext>
            </a:extLst>
          </p:cNvPr>
          <p:cNvSpPr txBox="1"/>
          <p:nvPr/>
        </p:nvSpPr>
        <p:spPr>
          <a:xfrm>
            <a:off x="4642665" y="4012616"/>
            <a:ext cx="43805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Question 4 or 5 need to upload separately.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4DB2E4-139E-30A4-5A06-18032D49F1BC}"/>
              </a:ext>
            </a:extLst>
          </p:cNvPr>
          <p:cNvSpPr txBox="1"/>
          <p:nvPr/>
        </p:nvSpPr>
        <p:spPr>
          <a:xfrm>
            <a:off x="4323217" y="4835701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Wen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34B773-6843-096F-BC4B-8FAA42E8DD01}"/>
              </a:ext>
            </a:extLst>
          </p:cNvPr>
          <p:cNvSpPr txBox="1"/>
          <p:nvPr/>
        </p:nvSpPr>
        <p:spPr>
          <a:xfrm>
            <a:off x="3323092" y="3981838"/>
            <a:ext cx="200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679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7743033" cy="486000"/>
          </a:xfrm>
        </p:spPr>
        <p:txBody>
          <a:bodyPr/>
          <a:lstStyle/>
          <a:p>
            <a:r>
              <a:rPr lang="en-US" sz="2800" b="1" dirty="0"/>
              <a:t>4. </a:t>
            </a:r>
            <a:r>
              <a:rPr lang="en-US" altLang="zh-TW" b="1" dirty="0">
                <a:ea typeface="Arial"/>
                <a:cs typeface="Arial"/>
                <a:sym typeface="Arial"/>
              </a:rPr>
              <a:t>(20%) SIFT (S</a:t>
            </a:r>
            <a:r>
              <a:rPr lang="en-US" b="1" dirty="0"/>
              <a:t>cale-invariant Feature Transform</a:t>
            </a:r>
            <a:r>
              <a:rPr lang="en-US" altLang="zh-TW" b="1" dirty="0">
                <a:ea typeface="Arial"/>
                <a:cs typeface="Arial"/>
                <a:sym typeface="Arial"/>
              </a:rPr>
              <a:t>)</a:t>
            </a:r>
            <a:endParaRPr lang="en-US" sz="2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-1" y="468754"/>
            <a:ext cx="6733746" cy="2290212"/>
          </a:xfrm>
        </p:spPr>
        <p:txBody>
          <a:bodyPr/>
          <a:lstStyle/>
          <a:p>
            <a:pPr marL="200025" indent="157163">
              <a:lnSpc>
                <a:spcPct val="100000"/>
              </a:lnSpc>
              <a:buNone/>
            </a:pPr>
            <a:r>
              <a:rPr lang="en-US" altLang="zh-TW" sz="2400" dirty="0">
                <a:latin typeface="+mn-lt"/>
                <a:cs typeface="Calibri" panose="020F0502020204030204" pitchFamily="34" charset="0"/>
              </a:rPr>
              <a:t>4.1 (10%)</a:t>
            </a:r>
            <a:r>
              <a:rPr lang="zh-TW" altLang="en-US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+mn-lt"/>
                <a:cs typeface="Calibri" panose="020F0502020204030204" pitchFamily="34" charset="0"/>
              </a:rPr>
              <a:t>Keypoints</a:t>
            </a:r>
          </a:p>
          <a:p>
            <a:pPr marL="200025" lvl="1" indent="157163">
              <a:lnSpc>
                <a:spcPct val="100000"/>
              </a:lnSpc>
              <a:buNone/>
            </a:pPr>
            <a:r>
              <a:rPr lang="en-US" altLang="zh-TW" sz="2400" dirty="0">
                <a:latin typeface="+mn-lt"/>
                <a:cs typeface="Calibri" panose="020F0502020204030204" pitchFamily="34" charset="0"/>
              </a:rPr>
              <a:t>4.2 (10%)</a:t>
            </a:r>
            <a:r>
              <a:rPr lang="zh-TW" altLang="en-US" sz="2400" dirty="0">
                <a:latin typeface="+mn-lt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+mn-lt"/>
              </a:rPr>
              <a:t>Matched </a:t>
            </a:r>
            <a:r>
              <a:rPr lang="en-US" altLang="zh-TW" sz="2400" dirty="0" err="1">
                <a:latin typeface="+mn-lt"/>
              </a:rPr>
              <a:t>Keypoints</a:t>
            </a:r>
            <a:endParaRPr lang="en-US" altLang="zh-TW" sz="2400" dirty="0">
              <a:latin typeface="+mn-lt"/>
            </a:endParaRPr>
          </a:p>
        </p:txBody>
      </p:sp>
      <p:sp>
        <p:nvSpPr>
          <p:cNvPr id="4" name="Shape 132">
            <a:extLst>
              <a:ext uri="{FF2B5EF4-FFF2-40B4-BE49-F238E27FC236}">
                <a16:creationId xmlns:a16="http://schemas.microsoft.com/office/drawing/2014/main" id="{E693A50F-A2F1-4243-A447-D566076878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86601" y="6561368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80011F-7F7E-4905-E408-D6117D3D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210" y="1465349"/>
            <a:ext cx="2438740" cy="352474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32EAD52-C894-28BF-9249-B7B8AFEAE594}"/>
              </a:ext>
            </a:extLst>
          </p:cNvPr>
          <p:cNvSpPr txBox="1"/>
          <p:nvPr/>
        </p:nvSpPr>
        <p:spPr>
          <a:xfrm>
            <a:off x="7743032" y="0"/>
            <a:ext cx="145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19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body" idx="1"/>
          </p:nvPr>
        </p:nvSpPr>
        <p:spPr>
          <a:xfrm>
            <a:off x="0" y="509844"/>
            <a:ext cx="9070825" cy="11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600" dirty="0"/>
              <a:t>Click button “4.1 Keypoints” to </a:t>
            </a:r>
            <a:r>
              <a:rPr lang="en-US" sz="1600" dirty="0">
                <a:solidFill>
                  <a:schemeClr val="tx1"/>
                </a:solidFill>
              </a:rPr>
              <a:t>show:</a:t>
            </a:r>
            <a:endParaRPr sz="1600" dirty="0">
              <a:solidFill>
                <a:schemeClr val="tx1"/>
              </a:solidFill>
            </a:endParaRPr>
          </a:p>
          <a:p>
            <a:pPr marL="677863" lvl="1" indent="-23018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Load image 1 </a:t>
            </a:r>
            <a:r>
              <a:rPr lang="en-US" sz="1600" dirty="0" err="1">
                <a:solidFill>
                  <a:schemeClr val="dk1"/>
                </a:solidFill>
                <a:latin typeface="+mj-lt"/>
              </a:rPr>
              <a:t>traffics</a:t>
            </a:r>
            <a:r>
              <a:rPr lang="en-US" sz="1600" dirty="0" err="1">
                <a:latin typeface="+mj-lt"/>
              </a:rPr>
              <a:t>.png</a:t>
            </a:r>
            <a:r>
              <a:rPr lang="en-US" sz="1600" dirty="0">
                <a:latin typeface="+mj-lt"/>
              </a:rPr>
              <a:t> (click “Load Image 1”)</a:t>
            </a:r>
            <a:endParaRPr lang="en-US" sz="1600" dirty="0">
              <a:solidFill>
                <a:srgbClr val="FF0000"/>
              </a:solidFill>
              <a:latin typeface="+mj-lt"/>
            </a:endParaRPr>
          </a:p>
          <a:p>
            <a:pPr marL="677863" lvl="1" indent="-230188">
              <a:buSzPts val="18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Based on SIFT algorithm, find 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keypoints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on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traffics.png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447675" lvl="1" indent="230188">
              <a:buSzPts val="1800"/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Hint: </a:t>
            </a:r>
            <a:r>
              <a:rPr lang="en-US" sz="1600" dirty="0"/>
              <a:t>Use OpenCV SIFT detector to detect </a:t>
            </a:r>
            <a:r>
              <a:rPr lang="en-US" sz="1600" dirty="0" err="1"/>
              <a:t>keypoints</a:t>
            </a:r>
            <a:r>
              <a:rPr lang="en-US" sz="1600" dirty="0"/>
              <a:t> and descriptors.</a:t>
            </a:r>
          </a:p>
          <a:p>
            <a:pPr marL="447675" indent="230188">
              <a:buNone/>
            </a:pPr>
            <a:r>
              <a:rPr lang="en-US" sz="1600" dirty="0"/>
              <a:t>sift = </a:t>
            </a:r>
            <a:r>
              <a:rPr lang="en-US" sz="1600" dirty="0" err="1"/>
              <a:t>cv.SIFT_create</a:t>
            </a:r>
            <a:r>
              <a:rPr lang="en-US" sz="1600" dirty="0"/>
              <a:t>() # Create a SIFT detector</a:t>
            </a:r>
          </a:p>
          <a:p>
            <a:pPr marL="447675" indent="230188">
              <a:buNone/>
            </a:pPr>
            <a:r>
              <a:rPr lang="en-US" sz="1600" dirty="0" err="1"/>
              <a:t>sift.detectAndCompute</a:t>
            </a:r>
            <a:r>
              <a:rPr lang="en-US" sz="1600" dirty="0"/>
              <a:t>(</a:t>
            </a:r>
            <a:r>
              <a:rPr lang="en-US" sz="1600" dirty="0" err="1"/>
              <a:t>image,None</a:t>
            </a:r>
            <a:r>
              <a:rPr lang="en-US" sz="1600" dirty="0"/>
              <a:t>)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447675" lvl="1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j-lt"/>
              </a:rPr>
              <a:t>3. T</a:t>
            </a:r>
            <a:r>
              <a:rPr lang="en-US" sz="1600" dirty="0">
                <a:solidFill>
                  <a:schemeClr val="dk1"/>
                </a:solidFill>
                <a:latin typeface="+mj-lt"/>
              </a:rPr>
              <a:t>hen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save and draw the </a:t>
            </a:r>
            <a:r>
              <a:rPr lang="en-US" altLang="zh-TW" sz="1600" dirty="0" err="1">
                <a:solidFill>
                  <a:srgbClr val="FF0000"/>
                </a:solidFill>
                <a:latin typeface="+mj-lt"/>
              </a:rPr>
              <a:t>keypoints</a:t>
            </a:r>
            <a:r>
              <a:rPr lang="en-US" altLang="zh-TW" sz="1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+mj-lt"/>
              </a:rPr>
              <a:t>of </a:t>
            </a:r>
            <a:r>
              <a:rPr lang="en-US" sz="1600" dirty="0" err="1">
                <a:solidFill>
                  <a:schemeClr val="dk1"/>
                </a:solidFill>
                <a:latin typeface="+mj-lt"/>
              </a:rPr>
              <a:t>traffics.png</a:t>
            </a:r>
            <a:r>
              <a:rPr lang="en-US" sz="1600" dirty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as figure 1. </a:t>
            </a:r>
          </a:p>
          <a:p>
            <a:pPr marL="447675" lvl="1" indent="187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+mj-lt"/>
              </a:rPr>
              <a:t>Hint: </a:t>
            </a:r>
            <a:r>
              <a:rPr lang="en-US" sz="1600" dirty="0" err="1">
                <a:latin typeface="+mj-lt"/>
              </a:rPr>
              <a:t>cv.drawMatchesKnn</a:t>
            </a:r>
            <a:r>
              <a:rPr lang="en-US" sz="1600" dirty="0">
                <a:latin typeface="+mj-lt"/>
              </a:rPr>
              <a:t> </a:t>
            </a:r>
            <a:endParaRPr sz="1600" dirty="0">
              <a:latin typeface="+mj-lt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1195494" y="6066366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latin typeface="+mj-lt"/>
              </a:rPr>
              <a:t>t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raffics.png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6438009" y="6040420"/>
            <a:ext cx="169629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Figure 1 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0" y="167"/>
            <a:ext cx="9133438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 dirty="0">
                <a:ea typeface="Arial"/>
                <a:cs typeface="Arial"/>
                <a:sym typeface="Arial"/>
              </a:rPr>
              <a:t>4.1 (10%) </a:t>
            </a:r>
            <a:r>
              <a:rPr lang="en-US" b="1" dirty="0" err="1">
                <a:ea typeface="Arial"/>
                <a:cs typeface="Arial"/>
                <a:sym typeface="Arial"/>
              </a:rPr>
              <a:t>Keypoints</a:t>
            </a:r>
            <a:endParaRPr lang="en-US" b="1" dirty="0"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6D3B6-4FB8-A244-893F-74D29AC4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9" y="3661747"/>
            <a:ext cx="3175000" cy="237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C37B5-E907-394E-BD62-8823F24CA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184" y="3661042"/>
            <a:ext cx="3147685" cy="2374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32874D-6824-3A47-BB19-696B8551750B}"/>
              </a:ext>
            </a:extLst>
          </p:cNvPr>
          <p:cNvSpPr txBox="1"/>
          <p:nvPr/>
        </p:nvSpPr>
        <p:spPr>
          <a:xfrm>
            <a:off x="275541" y="3226118"/>
            <a:ext cx="4570530" cy="31393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TW" sz="1800" dirty="0">
                <a:latin typeface="+mj-lt"/>
              </a:rPr>
              <a:t>Input:</a:t>
            </a: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</p:txBody>
      </p:sp>
      <p:sp>
        <p:nvSpPr>
          <p:cNvPr id="21" name="Google Shape;230;p15">
            <a:extLst>
              <a:ext uri="{FF2B5EF4-FFF2-40B4-BE49-F238E27FC236}">
                <a16:creationId xmlns:a16="http://schemas.microsoft.com/office/drawing/2014/main" id="{6A3EB4B0-9628-D248-807A-6437647C6617}"/>
              </a:ext>
            </a:extLst>
          </p:cNvPr>
          <p:cNvSpPr txBox="1"/>
          <p:nvPr/>
        </p:nvSpPr>
        <p:spPr>
          <a:xfrm>
            <a:off x="5085024" y="3226529"/>
            <a:ext cx="3783435" cy="313928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Output: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846CDE-2DA1-C5F9-6560-42858942B3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16"/>
          <a:stretch/>
        </p:blipFill>
        <p:spPr>
          <a:xfrm>
            <a:off x="6610350" y="456709"/>
            <a:ext cx="2094519" cy="265139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088131D-7F52-7E57-432C-763BBEEE4C81}"/>
              </a:ext>
            </a:extLst>
          </p:cNvPr>
          <p:cNvSpPr/>
          <p:nvPr/>
        </p:nvSpPr>
        <p:spPr>
          <a:xfrm>
            <a:off x="7048500" y="838200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E1F728-211A-4F87-1F59-D18A53FEB537}"/>
              </a:ext>
            </a:extLst>
          </p:cNvPr>
          <p:cNvSpPr/>
          <p:nvPr/>
        </p:nvSpPr>
        <p:spPr>
          <a:xfrm>
            <a:off x="7048500" y="1830275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A913935-53E5-7C24-B201-279623437D1A}"/>
              </a:ext>
            </a:extLst>
          </p:cNvPr>
          <p:cNvCxnSpPr>
            <a:stCxn id="4" idx="1"/>
          </p:cNvCxnSpPr>
          <p:nvPr/>
        </p:nvCxnSpPr>
        <p:spPr>
          <a:xfrm flipH="1">
            <a:off x="2267189" y="1009650"/>
            <a:ext cx="4781311" cy="265139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0A51D9B-DF44-BCC3-8810-58A6B4C943EE}"/>
              </a:ext>
            </a:extLst>
          </p:cNvPr>
          <p:cNvCxnSpPr>
            <a:cxnSpLocks/>
          </p:cNvCxnSpPr>
          <p:nvPr/>
        </p:nvCxnSpPr>
        <p:spPr>
          <a:xfrm>
            <a:off x="7048500" y="1999377"/>
            <a:ext cx="0" cy="16616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73CA74F-D396-BDE0-E5BC-8408B37F66F9}"/>
              </a:ext>
            </a:extLst>
          </p:cNvPr>
          <p:cNvSpPr txBox="1"/>
          <p:nvPr/>
        </p:nvSpPr>
        <p:spPr>
          <a:xfrm>
            <a:off x="7743032" y="0"/>
            <a:ext cx="145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39CCB-1F8D-E34C-9EE8-B327ADDE7267}"/>
              </a:ext>
            </a:extLst>
          </p:cNvPr>
          <p:cNvSpPr txBox="1"/>
          <p:nvPr/>
        </p:nvSpPr>
        <p:spPr>
          <a:xfrm>
            <a:off x="275541" y="6472276"/>
            <a:ext cx="5149078" cy="307777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Reference : OpenCV Textbook SIFT, p321, 464, 524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body" idx="1"/>
          </p:nvPr>
        </p:nvSpPr>
        <p:spPr>
          <a:xfrm>
            <a:off x="-158170" y="318239"/>
            <a:ext cx="6839127" cy="283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1600" dirty="0"/>
              <a:t>Click button “4.2 Matched Keypoints”, </a:t>
            </a:r>
            <a:endParaRPr sz="1600" dirty="0"/>
          </a:p>
          <a:p>
            <a:pPr marL="677863" lvl="1" indent="-230188">
              <a:buSzPts val="18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Load Image 1 (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traffics.png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 and Image 2 (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ambulance.png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677863" lvl="1" indent="-230188">
              <a:buSzPts val="18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Based on SIFT algorithm, find the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keypoints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and descriptors</a:t>
            </a:r>
            <a:r>
              <a:rPr lang="zh-TW" altLang="en-US" sz="16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at Image 1 and Image 2 (same as question 1)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1600" dirty="0">
                <a:solidFill>
                  <a:schemeClr val="tx1"/>
                </a:solidFill>
                <a:latin typeface="+mj-lt"/>
              </a:rPr>
              <a:t>match the most related between descriptors 1 and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descriptors 2. Hint:</a:t>
            </a:r>
            <a:r>
              <a:rPr lang="en-US" sz="1600" dirty="0"/>
              <a:t> Use </a:t>
            </a:r>
            <a:r>
              <a:rPr lang="en-US" sz="1600" dirty="0" err="1"/>
              <a:t>OpencCV</a:t>
            </a:r>
            <a:r>
              <a:rPr lang="en-US" sz="1600" dirty="0"/>
              <a:t> </a:t>
            </a:r>
            <a:r>
              <a:rPr lang="en-US" sz="1600" dirty="0" err="1"/>
              <a:t>DescriptorMatcher.knnMatch</a:t>
            </a:r>
            <a:r>
              <a:rPr lang="en-US" sz="1600" dirty="0"/>
              <a:t>(descriptors 1, descriptors 2) to locate the matched </a:t>
            </a:r>
            <a:r>
              <a:rPr lang="en-US" sz="1600" dirty="0" err="1"/>
              <a:t>keypoints</a:t>
            </a:r>
            <a:r>
              <a:rPr lang="en-US" sz="1600" dirty="0"/>
              <a:t>.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677863" lvl="1" indent="-230188">
              <a:buSzPts val="1800"/>
              <a:buFont typeface="+mj-lt"/>
              <a:buAutoNum type="arabicPeriod"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Save and draw the matched feature points between two image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traffics.png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ambulance.png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,</a:t>
            </a:r>
            <a:r>
              <a:rPr lang="en-US" sz="1600" dirty="0">
                <a:latin typeface="+mj-lt"/>
              </a:rPr>
              <a:t> show the results as figure 2. Hint: </a:t>
            </a:r>
            <a:r>
              <a:rPr lang="en-US" sz="1600" dirty="0"/>
              <a:t>12. Use “cv2.drawMatchesKnn()” to draw the matches</a:t>
            </a:r>
            <a:endParaRPr lang="en-TW" sz="1600" dirty="0"/>
          </a:p>
          <a:p>
            <a:pPr marL="790575" lvl="1" indent="-342900">
              <a:buSzPts val="1800"/>
              <a:buFont typeface="+mj-lt"/>
              <a:buAutoNum type="arabicPeriod"/>
            </a:pPr>
            <a:endParaRPr sz="1600" dirty="0">
              <a:latin typeface="+mj-lt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4921434" y="3205976"/>
            <a:ext cx="3783435" cy="30777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Output: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0" y="-18793"/>
            <a:ext cx="9133438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b="1" dirty="0">
                <a:ea typeface="Arial"/>
                <a:cs typeface="Arial"/>
                <a:sym typeface="Arial"/>
              </a:rPr>
              <a:t>4.2 (10%) Matched </a:t>
            </a:r>
            <a:r>
              <a:rPr lang="en-US" b="1" dirty="0" err="1">
                <a:ea typeface="Arial"/>
                <a:cs typeface="Arial"/>
                <a:sym typeface="Arial"/>
              </a:rPr>
              <a:t>Keypoints</a:t>
            </a:r>
            <a:endParaRPr lang="en-US" b="1" dirty="0"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E7845-9473-D543-9D76-38D02BDBA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671" y="3557388"/>
            <a:ext cx="3588960" cy="237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F73CA5-7B88-D14C-BDBC-0940CF15E86F}"/>
              </a:ext>
            </a:extLst>
          </p:cNvPr>
          <p:cNvSpPr txBox="1"/>
          <p:nvPr/>
        </p:nvSpPr>
        <p:spPr>
          <a:xfrm>
            <a:off x="88224" y="3181878"/>
            <a:ext cx="4570530" cy="31393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TW" sz="1800" dirty="0">
                <a:latin typeface="+mj-lt"/>
              </a:rPr>
              <a:t>Input:</a:t>
            </a: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  <a:p>
            <a:endParaRPr lang="en-TW" sz="1800" dirty="0"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FB38F2-FC62-2E41-A5A5-612F08270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907" y="3923869"/>
            <a:ext cx="622300" cy="660400"/>
          </a:xfrm>
          <a:prstGeom prst="rect">
            <a:avLst/>
          </a:prstGeom>
        </p:spPr>
      </p:pic>
      <p:sp>
        <p:nvSpPr>
          <p:cNvPr id="20" name="Google Shape;215;p14">
            <a:extLst>
              <a:ext uri="{FF2B5EF4-FFF2-40B4-BE49-F238E27FC236}">
                <a16:creationId xmlns:a16="http://schemas.microsoft.com/office/drawing/2014/main" id="{F0DE7BC1-7F24-FD48-8519-A473BF8093FE}"/>
              </a:ext>
            </a:extLst>
          </p:cNvPr>
          <p:cNvSpPr txBox="1"/>
          <p:nvPr/>
        </p:nvSpPr>
        <p:spPr>
          <a:xfrm>
            <a:off x="3315681" y="4600937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ambulance.png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5;p14">
            <a:extLst>
              <a:ext uri="{FF2B5EF4-FFF2-40B4-BE49-F238E27FC236}">
                <a16:creationId xmlns:a16="http://schemas.microsoft.com/office/drawing/2014/main" id="{77E8F3CF-AFC7-6042-BE9A-91BF6778C88F}"/>
              </a:ext>
            </a:extLst>
          </p:cNvPr>
          <p:cNvSpPr txBox="1"/>
          <p:nvPr/>
        </p:nvSpPr>
        <p:spPr>
          <a:xfrm>
            <a:off x="1254850" y="5922497"/>
            <a:ext cx="16667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latin typeface="+mj-lt"/>
              </a:rPr>
              <a:t>t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raffics.png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43FC40-B3C9-F14C-9EFD-5B13AC7A0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44" y="3734677"/>
            <a:ext cx="3083811" cy="2139620"/>
          </a:xfrm>
          <a:prstGeom prst="rect">
            <a:avLst/>
          </a:prstGeom>
        </p:spPr>
      </p:pic>
      <p:sp>
        <p:nvSpPr>
          <p:cNvPr id="23" name="Google Shape;215;p14">
            <a:extLst>
              <a:ext uri="{FF2B5EF4-FFF2-40B4-BE49-F238E27FC236}">
                <a16:creationId xmlns:a16="http://schemas.microsoft.com/office/drawing/2014/main" id="{358766BB-1EFE-BC43-BA71-8CECD1687A03}"/>
              </a:ext>
            </a:extLst>
          </p:cNvPr>
          <p:cNvSpPr txBox="1"/>
          <p:nvPr/>
        </p:nvSpPr>
        <p:spPr>
          <a:xfrm>
            <a:off x="6501925" y="5932288"/>
            <a:ext cx="10948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+mj-lt"/>
              </a:rPr>
              <a:t>figure 2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C851B52-D467-EB05-C5A6-E53E185D55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762"/>
          <a:stretch/>
        </p:blipFill>
        <p:spPr>
          <a:xfrm>
            <a:off x="6610350" y="467207"/>
            <a:ext cx="2094519" cy="264089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0FA837F-2F4B-9F1E-A843-17A48A703B82}"/>
              </a:ext>
            </a:extLst>
          </p:cNvPr>
          <p:cNvSpPr/>
          <p:nvPr/>
        </p:nvSpPr>
        <p:spPr>
          <a:xfrm>
            <a:off x="7048500" y="838200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991D1F-C104-1A25-751D-7F83F0A4EB59}"/>
              </a:ext>
            </a:extLst>
          </p:cNvPr>
          <p:cNvSpPr/>
          <p:nvPr/>
        </p:nvSpPr>
        <p:spPr>
          <a:xfrm>
            <a:off x="7048500" y="2268400"/>
            <a:ext cx="1276350" cy="4315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D771A3-9999-FB27-9CAE-05FFAD5106D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359651" y="2699987"/>
            <a:ext cx="327024" cy="7681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72EDA2D-C516-9DC9-B86D-E6C410370B69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779850" y="1154829"/>
            <a:ext cx="5139865" cy="25798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3FAEA97-CB93-BF59-A0AF-B59728B7194E}"/>
              </a:ext>
            </a:extLst>
          </p:cNvPr>
          <p:cNvSpPr/>
          <p:nvPr/>
        </p:nvSpPr>
        <p:spPr>
          <a:xfrm>
            <a:off x="7048500" y="1333064"/>
            <a:ext cx="1276350" cy="3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C9723FF-AED1-E3B7-B22B-227BC3CC74C6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>
          <a:xfrm flipH="1">
            <a:off x="3978057" y="1504514"/>
            <a:ext cx="3070443" cy="24193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4571D45-B1F0-6B2E-D29E-E4838DD454D0}"/>
              </a:ext>
            </a:extLst>
          </p:cNvPr>
          <p:cNvSpPr txBox="1"/>
          <p:nvPr/>
        </p:nvSpPr>
        <p:spPr>
          <a:xfrm>
            <a:off x="7743032" y="0"/>
            <a:ext cx="145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+mj-lt"/>
                <a:cs typeface="Arial" panose="020B0604020202020204" pitchFamily="34" charset="0"/>
              </a:rPr>
              <a:t>(</a:t>
            </a:r>
            <a:r>
              <a:rPr lang="zh-CN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出題</a:t>
            </a:r>
            <a:r>
              <a:rPr lang="zh-TW" altLang="en-US" sz="1800" dirty="0"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：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Mei</a:t>
            </a:r>
            <a:r>
              <a:rPr lang="en-US" altLang="zh-TW" sz="1800" dirty="0">
                <a:latin typeface="+mj-lt"/>
                <a:cs typeface="Arial" panose="020B0604020202020204" pitchFamily="34" charset="0"/>
              </a:rPr>
              <a:t>)</a:t>
            </a:r>
            <a:endParaRPr lang="zh-TW" altLang="en-US" sz="18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0A79E-0104-0047-BEDF-190B29F8AC99}"/>
              </a:ext>
            </a:extLst>
          </p:cNvPr>
          <p:cNvSpPr txBox="1"/>
          <p:nvPr/>
        </p:nvSpPr>
        <p:spPr>
          <a:xfrm>
            <a:off x="0" y="6484642"/>
            <a:ext cx="5954158" cy="307777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Reference: OpenCV Textbook SIFT, p321, 464, 524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8565"/>
          </a:xfrm>
        </p:spPr>
        <p:txBody>
          <a:bodyPr>
            <a:normAutofit fontScale="90000"/>
          </a:bodyPr>
          <a:lstStyle/>
          <a:p>
            <a:r>
              <a:rPr lang="en-US" altLang="zh-TW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altLang="zh-TW" sz="3000" b="1" dirty="0"/>
              <a:t>Training Cifar10 Classifier Using VGG19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(20%)</a:t>
            </a:r>
            <a:r>
              <a:rPr lang="zh-TW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7727" y="539850"/>
            <a:ext cx="8286319" cy="2912595"/>
          </a:xfrm>
        </p:spPr>
        <p:txBody>
          <a:bodyPr>
            <a:normAutofit/>
          </a:bodyPr>
          <a:lstStyle/>
          <a:p>
            <a:pPr marL="133350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5.1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Cifar10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and Random Show 9 Images with Label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Load Model and Show Model Structure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 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5.3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Show Data Augmentation Result </a:t>
            </a:r>
            <a:r>
              <a:rPr lang="en-US" altLang="zh-TW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5.4 Show Accuracy and Loss (4%)</a:t>
            </a:r>
          </a:p>
          <a:p>
            <a:pPr marL="200025" lvl="1" indent="0">
              <a:lnSpc>
                <a:spcPct val="10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5.5 Inference (4%)</a:t>
            </a:r>
          </a:p>
        </p:txBody>
      </p:sp>
      <p:sp>
        <p:nvSpPr>
          <p:cNvPr id="9" name="Shape 137">
            <a:extLst>
              <a:ext uri="{FF2B5EF4-FFF2-40B4-BE49-F238E27FC236}">
                <a16:creationId xmlns:a16="http://schemas.microsoft.com/office/drawing/2014/main" id="{60B30E04-BBA9-46E4-9264-E8F45F01A7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106083" y="6574135"/>
            <a:ext cx="2057399" cy="27384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zh-TW" altLang="en-US" sz="9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65F9947-8AE1-F337-3383-C0398BFD82B5}"/>
              </a:ext>
            </a:extLst>
          </p:cNvPr>
          <p:cNvGrpSpPr/>
          <p:nvPr/>
        </p:nvGrpSpPr>
        <p:grpSpPr>
          <a:xfrm>
            <a:off x="3397541" y="2520872"/>
            <a:ext cx="5121266" cy="3797277"/>
            <a:chOff x="5336733" y="474123"/>
            <a:chExt cx="3742506" cy="2363517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1646026-6CFD-AE6B-97D6-678AD46E34E9}"/>
                </a:ext>
              </a:extLst>
            </p:cNvPr>
            <p:cNvGrpSpPr/>
            <p:nvPr/>
          </p:nvGrpSpPr>
          <p:grpSpPr>
            <a:xfrm>
              <a:off x="5461248" y="536080"/>
              <a:ext cx="3493476" cy="2205627"/>
              <a:chOff x="134817" y="2969977"/>
              <a:chExt cx="3493476" cy="2205627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D49C8F48-34A4-1B24-5004-D0410272F2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552"/>
              <a:stretch/>
            </p:blipFill>
            <p:spPr>
              <a:xfrm>
                <a:off x="134817" y="2969977"/>
                <a:ext cx="3493476" cy="2205627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E6C24AE7-F4B5-7DA0-CCB8-927F097F5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383" y="3287450"/>
                <a:ext cx="1536223" cy="1546498"/>
              </a:xfrm>
              <a:prstGeom prst="rect">
                <a:avLst/>
              </a:prstGeom>
            </p:spPr>
          </p:pic>
        </p:grpSp>
        <p:sp>
          <p:nvSpPr>
            <p:cNvPr id="6" name="직사각형 32">
              <a:extLst>
                <a:ext uri="{FF2B5EF4-FFF2-40B4-BE49-F238E27FC236}">
                  <a16:creationId xmlns:a16="http://schemas.microsoft.com/office/drawing/2014/main" id="{B9255AFE-568D-C66F-B05A-3325F3D2AA69}"/>
                </a:ext>
              </a:extLst>
            </p:cNvPr>
            <p:cNvSpPr/>
            <p:nvPr/>
          </p:nvSpPr>
          <p:spPr>
            <a:xfrm>
              <a:off x="5336733" y="474123"/>
              <a:ext cx="3742506" cy="236351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05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CD681-401A-4EA8-999D-BC1D3975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0"/>
            <a:ext cx="8534399" cy="5582193"/>
          </a:xfrm>
        </p:spPr>
        <p:txBody>
          <a:bodyPr>
            <a:normAutofit/>
          </a:bodyPr>
          <a:lstStyle/>
          <a:p>
            <a:pPr marL="444500" indent="-444500">
              <a:buNone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5.1 Load Cifar10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dataset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, and then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Randomly show  9 Images </a:t>
            </a:r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Labels</a:t>
            </a:r>
            <a:r>
              <a:rPr lang="en-US" altLang="zh-TW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respectively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(4%)</a:t>
            </a: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44450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6365" y="1298862"/>
            <a:ext cx="145618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/>
              <a:t>0 airplane</a:t>
            </a:r>
          </a:p>
          <a:p>
            <a:r>
              <a:rPr lang="en-US" altLang="zh-TW" sz="1400" dirty="0"/>
              <a:t>1 automobile</a:t>
            </a:r>
          </a:p>
          <a:p>
            <a:r>
              <a:rPr lang="en-US" altLang="zh-TW" sz="1400" dirty="0"/>
              <a:t>2 bird	</a:t>
            </a:r>
          </a:p>
          <a:p>
            <a:r>
              <a:rPr lang="en-US" altLang="zh-TW" sz="1400" dirty="0"/>
              <a:t>3 cat	</a:t>
            </a:r>
          </a:p>
          <a:p>
            <a:r>
              <a:rPr lang="en-US" altLang="zh-TW" sz="1400" dirty="0"/>
              <a:t>4 deer	</a:t>
            </a:r>
          </a:p>
          <a:p>
            <a:r>
              <a:rPr lang="en-US" altLang="zh-TW" sz="1400" dirty="0"/>
              <a:t>5 dog	</a:t>
            </a:r>
          </a:p>
          <a:p>
            <a:r>
              <a:rPr lang="en-US" altLang="zh-TW" sz="1400" dirty="0"/>
              <a:t>6 frog	</a:t>
            </a:r>
          </a:p>
          <a:p>
            <a:r>
              <a:rPr lang="en-US" altLang="zh-TW" sz="1400" dirty="0"/>
              <a:t>7 horse	</a:t>
            </a:r>
          </a:p>
          <a:p>
            <a:r>
              <a:rPr lang="en-US" altLang="zh-TW" sz="1400" dirty="0"/>
              <a:t>8 ship	</a:t>
            </a:r>
          </a:p>
          <a:p>
            <a:r>
              <a:rPr lang="en-US" altLang="zh-TW" sz="1400" dirty="0"/>
              <a:t>9 truck</a:t>
            </a:r>
            <a:endParaRPr lang="zh-TW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2F4DEA-815C-4EED-93EA-254DEA52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7" y="2023640"/>
            <a:ext cx="4395678" cy="47312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C5F188-D356-45AF-90BF-F93F254BF4A3}"/>
              </a:ext>
            </a:extLst>
          </p:cNvPr>
          <p:cNvSpPr txBox="1"/>
          <p:nvPr/>
        </p:nvSpPr>
        <p:spPr>
          <a:xfrm>
            <a:off x="5817552" y="907445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Class of CIFAR 10 Dataset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4B5250-9C94-4B39-901C-FA9801B407B1}"/>
              </a:ext>
            </a:extLst>
          </p:cNvPr>
          <p:cNvSpPr/>
          <p:nvPr/>
        </p:nvSpPr>
        <p:spPr>
          <a:xfrm>
            <a:off x="632899" y="2702620"/>
            <a:ext cx="1027113" cy="997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E6F984-99CB-4585-B0B2-3AA67E7ABF69}"/>
              </a:ext>
            </a:extLst>
          </p:cNvPr>
          <p:cNvSpPr/>
          <p:nvPr/>
        </p:nvSpPr>
        <p:spPr>
          <a:xfrm>
            <a:off x="632899" y="2569270"/>
            <a:ext cx="1027113" cy="10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141E8-E05B-4C3B-A6A6-B753A16C201F}"/>
              </a:ext>
            </a:extLst>
          </p:cNvPr>
          <p:cNvSpPr txBox="1"/>
          <p:nvPr/>
        </p:nvSpPr>
        <p:spPr>
          <a:xfrm>
            <a:off x="0" y="304760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0D79C-D302-4528-ABD8-52F1C6A5E691}"/>
              </a:ext>
            </a:extLst>
          </p:cNvPr>
          <p:cNvSpPr txBox="1"/>
          <p:nvPr/>
        </p:nvSpPr>
        <p:spPr>
          <a:xfrm>
            <a:off x="0" y="236004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</a:t>
            </a:r>
          </a:p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C3EBA-2846-4BA3-8F71-5DF26BA4416E}"/>
              </a:ext>
            </a:extLst>
          </p:cNvPr>
          <p:cNvSpPr txBox="1"/>
          <p:nvPr/>
        </p:nvSpPr>
        <p:spPr>
          <a:xfrm>
            <a:off x="4450096" y="3913179"/>
            <a:ext cx="481645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◆ Hint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Use Matplotlib 4 function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figure()   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title()</a:t>
            </a: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Axis()</a:t>
            </a:r>
          </a:p>
          <a:p>
            <a:pPr marL="342900" indent="-342900">
              <a:buAutoNum type="arabicPeriod"/>
            </a:pPr>
            <a:r>
              <a:rPr lang="en-US" altLang="zh-TW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imshow</a:t>
            </a:r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342900" indent="-342900">
              <a:buAutoNum type="arabicPeriod"/>
            </a:pP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refer by tutorial at the Matplotlib library official web-site</a:t>
            </a:r>
          </a:p>
          <a:p>
            <a:r>
              <a:rPr lang="en-US" altLang="zh-TW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https://matplotlib.org/stable/tutorials/index.html</a:t>
            </a:r>
            <a:endParaRPr lang="en-US" altLang="zh-TW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1E833B5-CBFC-46D3-2F2B-04BFFDE4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989" y="1728305"/>
            <a:ext cx="3751071" cy="44487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07FBE20-205C-6272-A5E8-6D4AE7AD39CE}"/>
              </a:ext>
            </a:extLst>
          </p:cNvPr>
          <p:cNvSpPr txBox="1"/>
          <p:nvPr/>
        </p:nvSpPr>
        <p:spPr>
          <a:xfrm>
            <a:off x="645598" y="745623"/>
            <a:ext cx="46618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Load Cifar10.</a:t>
            </a:r>
          </a:p>
          <a:p>
            <a:pPr marL="361950">
              <a:buAutoNum type="arabicParenR"/>
            </a:pPr>
            <a:r>
              <a:rPr lang="en-US" altLang="zh-TW" dirty="0" err="1"/>
              <a:t>Tensorflow</a:t>
            </a:r>
            <a:r>
              <a:rPr lang="en-US" altLang="zh-TW" dirty="0"/>
              <a:t>: tf.keras.datasets.cifar10.load_data()</a:t>
            </a:r>
          </a:p>
          <a:p>
            <a:endParaRPr lang="en-US" altLang="zh-TW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zh-TW" dirty="0"/>
              <a:t>Click Button to Random show 9 Images with Labels.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34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1600</Words>
  <Application>Microsoft Office PowerPoint</Application>
  <PresentationFormat>如螢幕大小 (4:3)</PresentationFormat>
  <Paragraphs>284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맑은 고딕</vt:lpstr>
      <vt:lpstr>Noto Sans Symbols</vt:lpstr>
      <vt:lpstr>新細明體</vt:lpstr>
      <vt:lpstr>Arial</vt:lpstr>
      <vt:lpstr>Calibri</vt:lpstr>
      <vt:lpstr>Wingdings</vt:lpstr>
      <vt:lpstr>Office 佈景主題</vt:lpstr>
      <vt:lpstr>電腦視覺與深度學習 (Computer Vision and Deep Learning) Homework 1</vt:lpstr>
      <vt:lpstr>PowerPoint 簡報</vt:lpstr>
      <vt:lpstr>PowerPoint 簡報</vt:lpstr>
      <vt:lpstr>Assignment scoring (Total: 100%)</vt:lpstr>
      <vt:lpstr>4. (20%) SIFT (Scale-invariant Feature Transform)</vt:lpstr>
      <vt:lpstr>4.1 (10%) Keypoints</vt:lpstr>
      <vt:lpstr>4.2 (10%) Matched Keypoints</vt:lpstr>
      <vt:lpstr>5. Training Cifar10 Classifier Using VGG19 (20%)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Homework 1</dc:title>
  <dc:creator>RL</dc:creator>
  <cp:lastModifiedBy>温彥博</cp:lastModifiedBy>
  <cp:revision>562</cp:revision>
  <dcterms:modified xsi:type="dcterms:W3CDTF">2022-10-23T15:22:14Z</dcterms:modified>
</cp:coreProperties>
</file>