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F0A72-68B1-3BC8-BDAD-0156EBA7A3E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8E30150-24B4-5BAC-54B9-03F253FEF7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6A70E7F-6925-0200-B7D8-56D063B1BACA}"/>
              </a:ext>
            </a:extLst>
          </p:cNvPr>
          <p:cNvSpPr>
            <a:spLocks noGrp="1"/>
          </p:cNvSpPr>
          <p:nvPr>
            <p:ph type="dt" sz="half" idx="10"/>
          </p:nvPr>
        </p:nvSpPr>
        <p:spPr/>
        <p:txBody>
          <a:bodyPr/>
          <a:lstStyle/>
          <a:p>
            <a:fld id="{75A0B7E6-C7F5-4510-A07F-462F59E7190C}"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02D226C1-99BB-E472-4ED9-0453DC74FF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04A946-A531-C8B6-6C67-84D3592AE965}"/>
              </a:ext>
            </a:extLst>
          </p:cNvPr>
          <p:cNvSpPr>
            <a:spLocks noGrp="1"/>
          </p:cNvSpPr>
          <p:nvPr>
            <p:ph type="sldNum" sz="quarter" idx="12"/>
          </p:nvPr>
        </p:nvSpPr>
        <p:spPr/>
        <p:txBody>
          <a:bodyPr/>
          <a:lstStyle/>
          <a:p>
            <a:fld id="{F96E97CA-22A7-4B5C-9E4F-0A7892E8DA9D}" type="slidenum">
              <a:rPr lang="zh-CN" altLang="en-US" smtClean="0"/>
              <a:t>‹#›</a:t>
            </a:fld>
            <a:endParaRPr lang="zh-CN" altLang="en-US"/>
          </a:p>
        </p:txBody>
      </p:sp>
    </p:spTree>
    <p:extLst>
      <p:ext uri="{BB962C8B-B14F-4D97-AF65-F5344CB8AC3E}">
        <p14:creationId xmlns:p14="http://schemas.microsoft.com/office/powerpoint/2010/main" val="348599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6252C-6BEA-11AB-CA00-C21C815C90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1B70E82-5F6D-3911-504E-2F31CDCCA2C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AE1A4C-3AC7-DC81-0602-7F195299F2A8}"/>
              </a:ext>
            </a:extLst>
          </p:cNvPr>
          <p:cNvSpPr>
            <a:spLocks noGrp="1"/>
          </p:cNvSpPr>
          <p:nvPr>
            <p:ph type="dt" sz="half" idx="10"/>
          </p:nvPr>
        </p:nvSpPr>
        <p:spPr/>
        <p:txBody>
          <a:bodyPr/>
          <a:lstStyle/>
          <a:p>
            <a:fld id="{75A0B7E6-C7F5-4510-A07F-462F59E7190C}"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226BFF29-319C-410B-D94A-5689EAB077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735D86-26D5-0854-7436-48A4FAB1FE27}"/>
              </a:ext>
            </a:extLst>
          </p:cNvPr>
          <p:cNvSpPr>
            <a:spLocks noGrp="1"/>
          </p:cNvSpPr>
          <p:nvPr>
            <p:ph type="sldNum" sz="quarter" idx="12"/>
          </p:nvPr>
        </p:nvSpPr>
        <p:spPr/>
        <p:txBody>
          <a:bodyPr/>
          <a:lstStyle/>
          <a:p>
            <a:fld id="{F96E97CA-22A7-4B5C-9E4F-0A7892E8DA9D}" type="slidenum">
              <a:rPr lang="zh-CN" altLang="en-US" smtClean="0"/>
              <a:t>‹#›</a:t>
            </a:fld>
            <a:endParaRPr lang="zh-CN" altLang="en-US"/>
          </a:p>
        </p:txBody>
      </p:sp>
    </p:spTree>
    <p:extLst>
      <p:ext uri="{BB962C8B-B14F-4D97-AF65-F5344CB8AC3E}">
        <p14:creationId xmlns:p14="http://schemas.microsoft.com/office/powerpoint/2010/main" val="1296526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753864C-7DCD-4049-FBBF-37FDDAD9ADF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33A54F-5A4C-9D45-5490-8F78E07D627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0524C7-2562-75DD-E037-FA7C29501878}"/>
              </a:ext>
            </a:extLst>
          </p:cNvPr>
          <p:cNvSpPr>
            <a:spLocks noGrp="1"/>
          </p:cNvSpPr>
          <p:nvPr>
            <p:ph type="dt" sz="half" idx="10"/>
          </p:nvPr>
        </p:nvSpPr>
        <p:spPr/>
        <p:txBody>
          <a:bodyPr/>
          <a:lstStyle/>
          <a:p>
            <a:fld id="{75A0B7E6-C7F5-4510-A07F-462F59E7190C}"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468167D0-B204-C7D2-13FB-9183AFA3E9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230EC8-D04E-5C32-75A1-EC667CFDC484}"/>
              </a:ext>
            </a:extLst>
          </p:cNvPr>
          <p:cNvSpPr>
            <a:spLocks noGrp="1"/>
          </p:cNvSpPr>
          <p:nvPr>
            <p:ph type="sldNum" sz="quarter" idx="12"/>
          </p:nvPr>
        </p:nvSpPr>
        <p:spPr/>
        <p:txBody>
          <a:bodyPr/>
          <a:lstStyle/>
          <a:p>
            <a:fld id="{F96E97CA-22A7-4B5C-9E4F-0A7892E8DA9D}" type="slidenum">
              <a:rPr lang="zh-CN" altLang="en-US" smtClean="0"/>
              <a:t>‹#›</a:t>
            </a:fld>
            <a:endParaRPr lang="zh-CN" altLang="en-US"/>
          </a:p>
        </p:txBody>
      </p:sp>
    </p:spTree>
    <p:extLst>
      <p:ext uri="{BB962C8B-B14F-4D97-AF65-F5344CB8AC3E}">
        <p14:creationId xmlns:p14="http://schemas.microsoft.com/office/powerpoint/2010/main" val="202450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5066EE-228B-3D75-CE18-6A14E3CBDE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A3DDD3-5017-5A0F-8046-51D5E82F492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3631AE-6024-1CF3-7870-524AC38D4BEF}"/>
              </a:ext>
            </a:extLst>
          </p:cNvPr>
          <p:cNvSpPr>
            <a:spLocks noGrp="1"/>
          </p:cNvSpPr>
          <p:nvPr>
            <p:ph type="dt" sz="half" idx="10"/>
          </p:nvPr>
        </p:nvSpPr>
        <p:spPr/>
        <p:txBody>
          <a:bodyPr/>
          <a:lstStyle/>
          <a:p>
            <a:fld id="{75A0B7E6-C7F5-4510-A07F-462F59E7190C}"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0FDDC21D-398F-E2C6-457C-04F87ADEC7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C17BFE-FC06-EAB2-5662-FC903220CB5D}"/>
              </a:ext>
            </a:extLst>
          </p:cNvPr>
          <p:cNvSpPr>
            <a:spLocks noGrp="1"/>
          </p:cNvSpPr>
          <p:nvPr>
            <p:ph type="sldNum" sz="quarter" idx="12"/>
          </p:nvPr>
        </p:nvSpPr>
        <p:spPr/>
        <p:txBody>
          <a:bodyPr/>
          <a:lstStyle/>
          <a:p>
            <a:fld id="{F96E97CA-22A7-4B5C-9E4F-0A7892E8DA9D}" type="slidenum">
              <a:rPr lang="zh-CN" altLang="en-US" smtClean="0"/>
              <a:t>‹#›</a:t>
            </a:fld>
            <a:endParaRPr lang="zh-CN" altLang="en-US"/>
          </a:p>
        </p:txBody>
      </p:sp>
    </p:spTree>
    <p:extLst>
      <p:ext uri="{BB962C8B-B14F-4D97-AF65-F5344CB8AC3E}">
        <p14:creationId xmlns:p14="http://schemas.microsoft.com/office/powerpoint/2010/main" val="35847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C161F-4A09-D2BC-6D46-109F8317D7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63178FC-B80E-CA4D-BB90-A39D206BF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96D19F2-9CCF-FC03-3B75-FE2755673EFF}"/>
              </a:ext>
            </a:extLst>
          </p:cNvPr>
          <p:cNvSpPr>
            <a:spLocks noGrp="1"/>
          </p:cNvSpPr>
          <p:nvPr>
            <p:ph type="dt" sz="half" idx="10"/>
          </p:nvPr>
        </p:nvSpPr>
        <p:spPr/>
        <p:txBody>
          <a:bodyPr/>
          <a:lstStyle/>
          <a:p>
            <a:fld id="{75A0B7E6-C7F5-4510-A07F-462F59E7190C}"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840FB44E-3607-CE85-D9D9-E5C59D217F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CD1A5C-7522-7747-BCC3-8E18D3C800A2}"/>
              </a:ext>
            </a:extLst>
          </p:cNvPr>
          <p:cNvSpPr>
            <a:spLocks noGrp="1"/>
          </p:cNvSpPr>
          <p:nvPr>
            <p:ph type="sldNum" sz="quarter" idx="12"/>
          </p:nvPr>
        </p:nvSpPr>
        <p:spPr/>
        <p:txBody>
          <a:bodyPr/>
          <a:lstStyle/>
          <a:p>
            <a:fld id="{F96E97CA-22A7-4B5C-9E4F-0A7892E8DA9D}" type="slidenum">
              <a:rPr lang="zh-CN" altLang="en-US" smtClean="0"/>
              <a:t>‹#›</a:t>
            </a:fld>
            <a:endParaRPr lang="zh-CN" altLang="en-US"/>
          </a:p>
        </p:txBody>
      </p:sp>
    </p:spTree>
    <p:extLst>
      <p:ext uri="{BB962C8B-B14F-4D97-AF65-F5344CB8AC3E}">
        <p14:creationId xmlns:p14="http://schemas.microsoft.com/office/powerpoint/2010/main" val="354074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D1AA6-1783-5548-92A8-33320AAE3F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E275AE-8FA6-D430-E8B0-B813674FF22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11B4D09-E480-0998-FC14-8D63DE17362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512AD2C-0E66-0CF6-FC2E-1F6D08C6CEE9}"/>
              </a:ext>
            </a:extLst>
          </p:cNvPr>
          <p:cNvSpPr>
            <a:spLocks noGrp="1"/>
          </p:cNvSpPr>
          <p:nvPr>
            <p:ph type="dt" sz="half" idx="10"/>
          </p:nvPr>
        </p:nvSpPr>
        <p:spPr/>
        <p:txBody>
          <a:bodyPr/>
          <a:lstStyle/>
          <a:p>
            <a:fld id="{75A0B7E6-C7F5-4510-A07F-462F59E7190C}" type="datetimeFigureOut">
              <a:rPr lang="zh-CN" altLang="en-US" smtClean="0"/>
              <a:t>2022/10/23</a:t>
            </a:fld>
            <a:endParaRPr lang="zh-CN" altLang="en-US"/>
          </a:p>
        </p:txBody>
      </p:sp>
      <p:sp>
        <p:nvSpPr>
          <p:cNvPr id="6" name="页脚占位符 5">
            <a:extLst>
              <a:ext uri="{FF2B5EF4-FFF2-40B4-BE49-F238E27FC236}">
                <a16:creationId xmlns:a16="http://schemas.microsoft.com/office/drawing/2014/main" id="{4023C076-DD1C-2EA7-8386-9AD0B0E076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88C582-0F87-0FE3-6ECC-E724726F5D9A}"/>
              </a:ext>
            </a:extLst>
          </p:cNvPr>
          <p:cNvSpPr>
            <a:spLocks noGrp="1"/>
          </p:cNvSpPr>
          <p:nvPr>
            <p:ph type="sldNum" sz="quarter" idx="12"/>
          </p:nvPr>
        </p:nvSpPr>
        <p:spPr/>
        <p:txBody>
          <a:bodyPr/>
          <a:lstStyle/>
          <a:p>
            <a:fld id="{F96E97CA-22A7-4B5C-9E4F-0A7892E8DA9D}" type="slidenum">
              <a:rPr lang="zh-CN" altLang="en-US" smtClean="0"/>
              <a:t>‹#›</a:t>
            </a:fld>
            <a:endParaRPr lang="zh-CN" altLang="en-US"/>
          </a:p>
        </p:txBody>
      </p:sp>
    </p:spTree>
    <p:extLst>
      <p:ext uri="{BB962C8B-B14F-4D97-AF65-F5344CB8AC3E}">
        <p14:creationId xmlns:p14="http://schemas.microsoft.com/office/powerpoint/2010/main" val="3048027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3A37E4-71D8-1739-4A1A-3D432A4165D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EF4A021-233A-5A65-D0C6-80C128DF46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46C567D-DD37-4A42-1629-19EBB133619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DF2A653-1D07-0847-B078-14B248A713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457E91-8152-597D-0A24-581155AF47D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5D12D14-EBC4-306E-416D-DF8F0852A99A}"/>
              </a:ext>
            </a:extLst>
          </p:cNvPr>
          <p:cNvSpPr>
            <a:spLocks noGrp="1"/>
          </p:cNvSpPr>
          <p:nvPr>
            <p:ph type="dt" sz="half" idx="10"/>
          </p:nvPr>
        </p:nvSpPr>
        <p:spPr/>
        <p:txBody>
          <a:bodyPr/>
          <a:lstStyle/>
          <a:p>
            <a:fld id="{75A0B7E6-C7F5-4510-A07F-462F59E7190C}" type="datetimeFigureOut">
              <a:rPr lang="zh-CN" altLang="en-US" smtClean="0"/>
              <a:t>2022/10/23</a:t>
            </a:fld>
            <a:endParaRPr lang="zh-CN" altLang="en-US"/>
          </a:p>
        </p:txBody>
      </p:sp>
      <p:sp>
        <p:nvSpPr>
          <p:cNvPr id="8" name="页脚占位符 7">
            <a:extLst>
              <a:ext uri="{FF2B5EF4-FFF2-40B4-BE49-F238E27FC236}">
                <a16:creationId xmlns:a16="http://schemas.microsoft.com/office/drawing/2014/main" id="{E125E416-FA43-467D-A927-A6BB3A39EA3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D4DDCE6-FD32-3E44-1B33-97C9D07C8A74}"/>
              </a:ext>
            </a:extLst>
          </p:cNvPr>
          <p:cNvSpPr>
            <a:spLocks noGrp="1"/>
          </p:cNvSpPr>
          <p:nvPr>
            <p:ph type="sldNum" sz="quarter" idx="12"/>
          </p:nvPr>
        </p:nvSpPr>
        <p:spPr/>
        <p:txBody>
          <a:bodyPr/>
          <a:lstStyle/>
          <a:p>
            <a:fld id="{F96E97CA-22A7-4B5C-9E4F-0A7892E8DA9D}" type="slidenum">
              <a:rPr lang="zh-CN" altLang="en-US" smtClean="0"/>
              <a:t>‹#›</a:t>
            </a:fld>
            <a:endParaRPr lang="zh-CN" altLang="en-US"/>
          </a:p>
        </p:txBody>
      </p:sp>
    </p:spTree>
    <p:extLst>
      <p:ext uri="{BB962C8B-B14F-4D97-AF65-F5344CB8AC3E}">
        <p14:creationId xmlns:p14="http://schemas.microsoft.com/office/powerpoint/2010/main" val="327277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ACB3C-E354-5D1D-BDA8-47A6427FE85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C31F2D0-C36B-59AC-20F2-17461C28E268}"/>
              </a:ext>
            </a:extLst>
          </p:cNvPr>
          <p:cNvSpPr>
            <a:spLocks noGrp="1"/>
          </p:cNvSpPr>
          <p:nvPr>
            <p:ph type="dt" sz="half" idx="10"/>
          </p:nvPr>
        </p:nvSpPr>
        <p:spPr/>
        <p:txBody>
          <a:bodyPr/>
          <a:lstStyle/>
          <a:p>
            <a:fld id="{75A0B7E6-C7F5-4510-A07F-462F59E7190C}" type="datetimeFigureOut">
              <a:rPr lang="zh-CN" altLang="en-US" smtClean="0"/>
              <a:t>2022/10/23</a:t>
            </a:fld>
            <a:endParaRPr lang="zh-CN" altLang="en-US"/>
          </a:p>
        </p:txBody>
      </p:sp>
      <p:sp>
        <p:nvSpPr>
          <p:cNvPr id="4" name="页脚占位符 3">
            <a:extLst>
              <a:ext uri="{FF2B5EF4-FFF2-40B4-BE49-F238E27FC236}">
                <a16:creationId xmlns:a16="http://schemas.microsoft.com/office/drawing/2014/main" id="{4C7629E8-8D5F-E3AB-B041-E39D54A430D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9A84C0-6028-556A-CE1D-67F3F1511957}"/>
              </a:ext>
            </a:extLst>
          </p:cNvPr>
          <p:cNvSpPr>
            <a:spLocks noGrp="1"/>
          </p:cNvSpPr>
          <p:nvPr>
            <p:ph type="sldNum" sz="quarter" idx="12"/>
          </p:nvPr>
        </p:nvSpPr>
        <p:spPr/>
        <p:txBody>
          <a:bodyPr/>
          <a:lstStyle/>
          <a:p>
            <a:fld id="{F96E97CA-22A7-4B5C-9E4F-0A7892E8DA9D}" type="slidenum">
              <a:rPr lang="zh-CN" altLang="en-US" smtClean="0"/>
              <a:t>‹#›</a:t>
            </a:fld>
            <a:endParaRPr lang="zh-CN" altLang="en-US"/>
          </a:p>
        </p:txBody>
      </p:sp>
    </p:spTree>
    <p:extLst>
      <p:ext uri="{BB962C8B-B14F-4D97-AF65-F5344CB8AC3E}">
        <p14:creationId xmlns:p14="http://schemas.microsoft.com/office/powerpoint/2010/main" val="1418134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A92276D-7A4B-8D10-679A-80A5EAE7A2FF}"/>
              </a:ext>
            </a:extLst>
          </p:cNvPr>
          <p:cNvSpPr>
            <a:spLocks noGrp="1"/>
          </p:cNvSpPr>
          <p:nvPr>
            <p:ph type="dt" sz="half" idx="10"/>
          </p:nvPr>
        </p:nvSpPr>
        <p:spPr/>
        <p:txBody>
          <a:bodyPr/>
          <a:lstStyle/>
          <a:p>
            <a:fld id="{75A0B7E6-C7F5-4510-A07F-462F59E7190C}" type="datetimeFigureOut">
              <a:rPr lang="zh-CN" altLang="en-US" smtClean="0"/>
              <a:t>2022/10/23</a:t>
            </a:fld>
            <a:endParaRPr lang="zh-CN" altLang="en-US"/>
          </a:p>
        </p:txBody>
      </p:sp>
      <p:sp>
        <p:nvSpPr>
          <p:cNvPr id="3" name="页脚占位符 2">
            <a:extLst>
              <a:ext uri="{FF2B5EF4-FFF2-40B4-BE49-F238E27FC236}">
                <a16:creationId xmlns:a16="http://schemas.microsoft.com/office/drawing/2014/main" id="{EBE87278-1E70-830A-4D5F-4C364277135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12ADE44-E59E-D46C-3330-9568FC10697D}"/>
              </a:ext>
            </a:extLst>
          </p:cNvPr>
          <p:cNvSpPr>
            <a:spLocks noGrp="1"/>
          </p:cNvSpPr>
          <p:nvPr>
            <p:ph type="sldNum" sz="quarter" idx="12"/>
          </p:nvPr>
        </p:nvSpPr>
        <p:spPr/>
        <p:txBody>
          <a:bodyPr/>
          <a:lstStyle/>
          <a:p>
            <a:fld id="{F96E97CA-22A7-4B5C-9E4F-0A7892E8DA9D}" type="slidenum">
              <a:rPr lang="zh-CN" altLang="en-US" smtClean="0"/>
              <a:t>‹#›</a:t>
            </a:fld>
            <a:endParaRPr lang="zh-CN" altLang="en-US"/>
          </a:p>
        </p:txBody>
      </p:sp>
    </p:spTree>
    <p:extLst>
      <p:ext uri="{BB962C8B-B14F-4D97-AF65-F5344CB8AC3E}">
        <p14:creationId xmlns:p14="http://schemas.microsoft.com/office/powerpoint/2010/main" val="118994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08384-BB19-3B0D-982A-655838AC6A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7890ECF-EB37-B4C2-3FF2-0D76D97BD1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841DB9B-EA5E-4A10-90CC-FA0C002AE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47B6714-A7A8-42E1-E2B2-9F83FD170929}"/>
              </a:ext>
            </a:extLst>
          </p:cNvPr>
          <p:cNvSpPr>
            <a:spLocks noGrp="1"/>
          </p:cNvSpPr>
          <p:nvPr>
            <p:ph type="dt" sz="half" idx="10"/>
          </p:nvPr>
        </p:nvSpPr>
        <p:spPr/>
        <p:txBody>
          <a:bodyPr/>
          <a:lstStyle/>
          <a:p>
            <a:fld id="{75A0B7E6-C7F5-4510-A07F-462F59E7190C}" type="datetimeFigureOut">
              <a:rPr lang="zh-CN" altLang="en-US" smtClean="0"/>
              <a:t>2022/10/23</a:t>
            </a:fld>
            <a:endParaRPr lang="zh-CN" altLang="en-US"/>
          </a:p>
        </p:txBody>
      </p:sp>
      <p:sp>
        <p:nvSpPr>
          <p:cNvPr id="6" name="页脚占位符 5">
            <a:extLst>
              <a:ext uri="{FF2B5EF4-FFF2-40B4-BE49-F238E27FC236}">
                <a16:creationId xmlns:a16="http://schemas.microsoft.com/office/drawing/2014/main" id="{AF89FDCE-A546-24F9-E627-6F0B63A2A5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D45049-CEE4-E273-C68A-D972E4DB6FD9}"/>
              </a:ext>
            </a:extLst>
          </p:cNvPr>
          <p:cNvSpPr>
            <a:spLocks noGrp="1"/>
          </p:cNvSpPr>
          <p:nvPr>
            <p:ph type="sldNum" sz="quarter" idx="12"/>
          </p:nvPr>
        </p:nvSpPr>
        <p:spPr/>
        <p:txBody>
          <a:bodyPr/>
          <a:lstStyle/>
          <a:p>
            <a:fld id="{F96E97CA-22A7-4B5C-9E4F-0A7892E8DA9D}" type="slidenum">
              <a:rPr lang="zh-CN" altLang="en-US" smtClean="0"/>
              <a:t>‹#›</a:t>
            </a:fld>
            <a:endParaRPr lang="zh-CN" altLang="en-US"/>
          </a:p>
        </p:txBody>
      </p:sp>
    </p:spTree>
    <p:extLst>
      <p:ext uri="{BB962C8B-B14F-4D97-AF65-F5344CB8AC3E}">
        <p14:creationId xmlns:p14="http://schemas.microsoft.com/office/powerpoint/2010/main" val="58797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E67BE-B041-5A72-C3F1-974A4D3402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841B593-8432-4445-C012-47BF93E077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1DBC0C5-6A22-99D3-9F52-F32DD7822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EE8131-FC66-EAC8-4DF4-01916786A636}"/>
              </a:ext>
            </a:extLst>
          </p:cNvPr>
          <p:cNvSpPr>
            <a:spLocks noGrp="1"/>
          </p:cNvSpPr>
          <p:nvPr>
            <p:ph type="dt" sz="half" idx="10"/>
          </p:nvPr>
        </p:nvSpPr>
        <p:spPr/>
        <p:txBody>
          <a:bodyPr/>
          <a:lstStyle/>
          <a:p>
            <a:fld id="{75A0B7E6-C7F5-4510-A07F-462F59E7190C}" type="datetimeFigureOut">
              <a:rPr lang="zh-CN" altLang="en-US" smtClean="0"/>
              <a:t>2022/10/23</a:t>
            </a:fld>
            <a:endParaRPr lang="zh-CN" altLang="en-US"/>
          </a:p>
        </p:txBody>
      </p:sp>
      <p:sp>
        <p:nvSpPr>
          <p:cNvPr id="6" name="页脚占位符 5">
            <a:extLst>
              <a:ext uri="{FF2B5EF4-FFF2-40B4-BE49-F238E27FC236}">
                <a16:creationId xmlns:a16="http://schemas.microsoft.com/office/drawing/2014/main" id="{41E2FFB4-7E48-CC60-94FD-198372C8CB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57E13E-D46C-7E69-AD97-A1A32DF8ED39}"/>
              </a:ext>
            </a:extLst>
          </p:cNvPr>
          <p:cNvSpPr>
            <a:spLocks noGrp="1"/>
          </p:cNvSpPr>
          <p:nvPr>
            <p:ph type="sldNum" sz="quarter" idx="12"/>
          </p:nvPr>
        </p:nvSpPr>
        <p:spPr/>
        <p:txBody>
          <a:bodyPr/>
          <a:lstStyle/>
          <a:p>
            <a:fld id="{F96E97CA-22A7-4B5C-9E4F-0A7892E8DA9D}" type="slidenum">
              <a:rPr lang="zh-CN" altLang="en-US" smtClean="0"/>
              <a:t>‹#›</a:t>
            </a:fld>
            <a:endParaRPr lang="zh-CN" altLang="en-US"/>
          </a:p>
        </p:txBody>
      </p:sp>
    </p:spTree>
    <p:extLst>
      <p:ext uri="{BB962C8B-B14F-4D97-AF65-F5344CB8AC3E}">
        <p14:creationId xmlns:p14="http://schemas.microsoft.com/office/powerpoint/2010/main" val="200592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1035FE-5D7C-4CF5-291C-5DB6959B41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FB23AF9-7933-AA7C-5642-4AF458D97C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A3C3E9-375E-9463-E8C3-D00122E7CA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0B7E6-C7F5-4510-A07F-462F59E7190C}"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3B730024-CB1D-9534-85B1-87053F19B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2AB42CF-CFDF-0197-7E40-DD77EEC4B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E97CA-22A7-4B5C-9E4F-0A7892E8DA9D}" type="slidenum">
              <a:rPr lang="zh-CN" altLang="en-US" smtClean="0"/>
              <a:t>‹#›</a:t>
            </a:fld>
            <a:endParaRPr lang="zh-CN" altLang="en-US"/>
          </a:p>
        </p:txBody>
      </p:sp>
    </p:spTree>
    <p:extLst>
      <p:ext uri="{BB962C8B-B14F-4D97-AF65-F5344CB8AC3E}">
        <p14:creationId xmlns:p14="http://schemas.microsoft.com/office/powerpoint/2010/main" val="2960599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Drawing6.vsdx"/><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Drawing7.vsdx"/><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0EFF99C-8186-1BC8-F5CD-1F6EBFD47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标题 1">
            <a:extLst>
              <a:ext uri="{FF2B5EF4-FFF2-40B4-BE49-F238E27FC236}">
                <a16:creationId xmlns:a16="http://schemas.microsoft.com/office/drawing/2014/main" id="{475D3732-78E2-7F27-2C25-E83A61215C90}"/>
              </a:ext>
            </a:extLst>
          </p:cNvPr>
          <p:cNvSpPr>
            <a:spLocks noGrp="1"/>
          </p:cNvSpPr>
          <p:nvPr>
            <p:ph type="ctrTitle"/>
          </p:nvPr>
        </p:nvSpPr>
        <p:spPr/>
        <p:txBody>
          <a:bodyPr/>
          <a:lstStyle/>
          <a:p>
            <a:r>
              <a:rPr lang="zh-CN" altLang="en-US" b="1" i="1" dirty="0"/>
              <a:t>摩托车租聘管理系统</a:t>
            </a:r>
          </a:p>
        </p:txBody>
      </p:sp>
      <p:sp>
        <p:nvSpPr>
          <p:cNvPr id="3" name="副标题 2">
            <a:extLst>
              <a:ext uri="{FF2B5EF4-FFF2-40B4-BE49-F238E27FC236}">
                <a16:creationId xmlns:a16="http://schemas.microsoft.com/office/drawing/2014/main" id="{774B0283-DFDE-63D7-F5D1-60E0E56A289A}"/>
              </a:ext>
            </a:extLst>
          </p:cNvPr>
          <p:cNvSpPr>
            <a:spLocks noGrp="1"/>
          </p:cNvSpPr>
          <p:nvPr>
            <p:ph type="subTitle" idx="1"/>
          </p:nvPr>
        </p:nvSpPr>
        <p:spPr/>
        <p:txBody>
          <a:bodyPr>
            <a:normAutofit lnSpcReduction="10000"/>
          </a:bodyPr>
          <a:lstStyle/>
          <a:p>
            <a:endParaRPr lang="en-US" altLang="zh-CN" dirty="0"/>
          </a:p>
          <a:p>
            <a:endParaRPr lang="en-US" altLang="zh-CN" dirty="0"/>
          </a:p>
          <a:p>
            <a:endParaRPr lang="en-US" altLang="zh-CN" dirty="0"/>
          </a:p>
          <a:p>
            <a:r>
              <a:rPr lang="zh-CN" altLang="en-US" dirty="0"/>
              <a:t>指导老师：刘湘源            答辩人：曹日康</a:t>
            </a:r>
            <a:endParaRPr lang="en-US" altLang="zh-CN" dirty="0"/>
          </a:p>
          <a:p>
            <a:endParaRPr lang="en-US" altLang="zh-CN" dirty="0"/>
          </a:p>
        </p:txBody>
      </p:sp>
    </p:spTree>
    <p:extLst>
      <p:ext uri="{BB962C8B-B14F-4D97-AF65-F5344CB8AC3E}">
        <p14:creationId xmlns:p14="http://schemas.microsoft.com/office/powerpoint/2010/main" val="2571220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343F6D4-1194-A8D5-9063-F7EBBF9AE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358879AD-8A2B-C885-9C69-60993E484D70}"/>
              </a:ext>
            </a:extLst>
          </p:cNvPr>
          <p:cNvSpPr>
            <a:spLocks noGrp="1"/>
          </p:cNvSpPr>
          <p:nvPr>
            <p:ph type="title"/>
          </p:nvPr>
        </p:nvSpPr>
        <p:spPr/>
        <p:txBody>
          <a:bodyPr/>
          <a:lstStyle/>
          <a:p>
            <a:r>
              <a:rPr lang="zh-CN" altLang="en-US" b="1" i="1" dirty="0"/>
              <a:t>注册模块</a:t>
            </a:r>
          </a:p>
        </p:txBody>
      </p:sp>
      <p:sp>
        <p:nvSpPr>
          <p:cNvPr id="3" name="内容占位符 2">
            <a:extLst>
              <a:ext uri="{FF2B5EF4-FFF2-40B4-BE49-F238E27FC236}">
                <a16:creationId xmlns:a16="http://schemas.microsoft.com/office/drawing/2014/main" id="{1B9E6CD6-6A83-08AB-9FC0-6E90586C08B9}"/>
              </a:ext>
            </a:extLst>
          </p:cNvPr>
          <p:cNvSpPr>
            <a:spLocks noGrp="1"/>
          </p:cNvSpPr>
          <p:nvPr>
            <p:ph idx="1"/>
          </p:nvPr>
        </p:nvSpPr>
        <p:spPr>
          <a:xfrm>
            <a:off x="838200" y="1825625"/>
            <a:ext cx="10515600" cy="366969"/>
          </a:xfrm>
        </p:spPr>
        <p:txBody>
          <a:bodyPr/>
          <a:lstStyle/>
          <a:p>
            <a:pPr marL="0" indent="0">
              <a:buNone/>
            </a:pPr>
            <a:r>
              <a:rPr lang="zh-CN" altLang="zh-CN" sz="1800" kern="100" dirty="0">
                <a:effectLst/>
                <a:ea typeface="宋体" panose="02010600030101010101" pitchFamily="2" charset="-122"/>
                <a:cs typeface="黑体" panose="02010609060101010101" pitchFamily="49" charset="-122"/>
              </a:rPr>
              <a:t>系统的注册页面是对于租车人需要租聘摩托车时，必须要注册登录才能下单。</a:t>
            </a:r>
            <a:endParaRPr lang="zh-CN" altLang="en-US" dirty="0"/>
          </a:p>
        </p:txBody>
      </p:sp>
      <p:graphicFrame>
        <p:nvGraphicFramePr>
          <p:cNvPr id="7" name="对象 6">
            <a:extLst>
              <a:ext uri="{FF2B5EF4-FFF2-40B4-BE49-F238E27FC236}">
                <a16:creationId xmlns:a16="http://schemas.microsoft.com/office/drawing/2014/main" id="{FBBC155E-0A0A-FFA0-506C-B71C6120B3F1}"/>
              </a:ext>
            </a:extLst>
          </p:cNvPr>
          <p:cNvGraphicFramePr>
            <a:graphicFrameLocks noChangeAspect="1"/>
          </p:cNvGraphicFramePr>
          <p:nvPr>
            <p:extLst>
              <p:ext uri="{D42A27DB-BD31-4B8C-83A1-F6EECF244321}">
                <p14:modId xmlns:p14="http://schemas.microsoft.com/office/powerpoint/2010/main" val="3346303324"/>
              </p:ext>
            </p:extLst>
          </p:nvPr>
        </p:nvGraphicFramePr>
        <p:xfrm>
          <a:off x="3514725" y="2524126"/>
          <a:ext cx="4752975" cy="4191000"/>
        </p:xfrm>
        <a:graphic>
          <a:graphicData uri="http://schemas.openxmlformats.org/presentationml/2006/ole">
            <mc:AlternateContent xmlns:mc="http://schemas.openxmlformats.org/markup-compatibility/2006">
              <mc:Choice xmlns:v="urn:schemas-microsoft-com:vml" Requires="v">
                <p:oleObj name="Visio" r:id="rId3" imgW="2537354" imgH="4861403" progId="Visio.Drawing.15">
                  <p:embed/>
                </p:oleObj>
              </mc:Choice>
              <mc:Fallback>
                <p:oleObj name="Visio" r:id="rId3" imgW="2537354" imgH="4861403" progId="Visio.Drawing.15">
                  <p:embed/>
                  <p:pic>
                    <p:nvPicPr>
                      <p:cNvPr id="0" name="Object 3"/>
                      <p:cNvPicPr>
                        <a:picLocks noChangeAspect="1" noChangeArrowheads="1"/>
                      </p:cNvPicPr>
                      <p:nvPr/>
                    </p:nvPicPr>
                    <p:blipFill>
                      <a:blip r:embed="rId4"/>
                      <a:srcRect/>
                      <a:stretch>
                        <a:fillRect/>
                      </a:stretch>
                    </p:blipFill>
                    <p:spPr bwMode="auto">
                      <a:xfrm>
                        <a:off x="3514725" y="2524126"/>
                        <a:ext cx="4752975" cy="4191000"/>
                      </a:xfrm>
                      <a:prstGeom prst="rect">
                        <a:avLst/>
                      </a:prstGeom>
                      <a:noFill/>
                    </p:spPr>
                  </p:pic>
                </p:oleObj>
              </mc:Fallback>
            </mc:AlternateContent>
          </a:graphicData>
        </a:graphic>
      </p:graphicFrame>
    </p:spTree>
    <p:extLst>
      <p:ext uri="{BB962C8B-B14F-4D97-AF65-F5344CB8AC3E}">
        <p14:creationId xmlns:p14="http://schemas.microsoft.com/office/powerpoint/2010/main" val="386937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8152EF1-AED9-80A1-6F51-EA88C3CD8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5389A092-D394-DB9F-4C6F-366344279DF2}"/>
              </a:ext>
            </a:extLst>
          </p:cNvPr>
          <p:cNvSpPr>
            <a:spLocks noGrp="1"/>
          </p:cNvSpPr>
          <p:nvPr>
            <p:ph type="title"/>
          </p:nvPr>
        </p:nvSpPr>
        <p:spPr/>
        <p:txBody>
          <a:bodyPr/>
          <a:lstStyle/>
          <a:p>
            <a:r>
              <a:rPr lang="zh-CN" altLang="en-US" b="1" i="1" dirty="0"/>
              <a:t>用户管理模块</a:t>
            </a:r>
          </a:p>
        </p:txBody>
      </p:sp>
      <p:sp>
        <p:nvSpPr>
          <p:cNvPr id="3" name="内容占位符 2">
            <a:extLst>
              <a:ext uri="{FF2B5EF4-FFF2-40B4-BE49-F238E27FC236}">
                <a16:creationId xmlns:a16="http://schemas.microsoft.com/office/drawing/2014/main" id="{A3A20407-FB7F-2FEE-1D1E-521BD48E1B6C}"/>
              </a:ext>
            </a:extLst>
          </p:cNvPr>
          <p:cNvSpPr>
            <a:spLocks noGrp="1"/>
          </p:cNvSpPr>
          <p:nvPr>
            <p:ph idx="1"/>
          </p:nvPr>
        </p:nvSpPr>
        <p:spPr>
          <a:xfrm>
            <a:off x="838200" y="1825625"/>
            <a:ext cx="10515600" cy="412750"/>
          </a:xfrm>
        </p:spPr>
        <p:txBody>
          <a:bodyPr/>
          <a:lstStyle/>
          <a:p>
            <a:pPr marL="0" indent="0">
              <a:buNone/>
            </a:pPr>
            <a:r>
              <a:rPr lang="zh-CN" altLang="zh-CN" sz="1800" kern="100" dirty="0">
                <a:effectLst/>
                <a:ea typeface="宋体" panose="02010600030101010101" pitchFamily="2" charset="-122"/>
                <a:cs typeface="Times New Roman" panose="02020603050405020304" pitchFamily="18" charset="0"/>
              </a:rPr>
              <a:t> 管理员登录之后可以查询租车人和车主信息，修改租车人和车主信息，修改租车人和车主登录密码。</a:t>
            </a:r>
            <a:endParaRPr lang="zh-CN" altLang="en-US" dirty="0"/>
          </a:p>
        </p:txBody>
      </p:sp>
      <p:graphicFrame>
        <p:nvGraphicFramePr>
          <p:cNvPr id="5" name="对象 4">
            <a:extLst>
              <a:ext uri="{FF2B5EF4-FFF2-40B4-BE49-F238E27FC236}">
                <a16:creationId xmlns:a16="http://schemas.microsoft.com/office/drawing/2014/main" id="{E78F7490-0721-D521-7AC3-38349C2EEC3C}"/>
              </a:ext>
            </a:extLst>
          </p:cNvPr>
          <p:cNvGraphicFramePr>
            <a:graphicFrameLocks noChangeAspect="1"/>
          </p:cNvGraphicFramePr>
          <p:nvPr>
            <p:extLst>
              <p:ext uri="{D42A27DB-BD31-4B8C-83A1-F6EECF244321}">
                <p14:modId xmlns:p14="http://schemas.microsoft.com/office/powerpoint/2010/main" val="2704989182"/>
              </p:ext>
            </p:extLst>
          </p:nvPr>
        </p:nvGraphicFramePr>
        <p:xfrm>
          <a:off x="3863771" y="2373310"/>
          <a:ext cx="3903713" cy="3909502"/>
        </p:xfrm>
        <a:graphic>
          <a:graphicData uri="http://schemas.openxmlformats.org/presentationml/2006/ole">
            <mc:AlternateContent xmlns:mc="http://schemas.openxmlformats.org/markup-compatibility/2006">
              <mc:Choice xmlns:v="urn:schemas-microsoft-com:vml" Requires="v">
                <p:oleObj name="Visio" r:id="rId3" imgW="3375882" imgH="4183776" progId="Visio.Drawing.15">
                  <p:embed/>
                </p:oleObj>
              </mc:Choice>
              <mc:Fallback>
                <p:oleObj name="Visio" r:id="rId3" imgW="3375882" imgH="418377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771" y="2373310"/>
                        <a:ext cx="3903713" cy="3909502"/>
                      </a:xfrm>
                      <a:prstGeom prst="rect">
                        <a:avLst/>
                      </a:prstGeom>
                      <a:noFill/>
                    </p:spPr>
                  </p:pic>
                </p:oleObj>
              </mc:Fallback>
            </mc:AlternateContent>
          </a:graphicData>
        </a:graphic>
      </p:graphicFrame>
    </p:spTree>
    <p:extLst>
      <p:ext uri="{BB962C8B-B14F-4D97-AF65-F5344CB8AC3E}">
        <p14:creationId xmlns:p14="http://schemas.microsoft.com/office/powerpoint/2010/main" val="584878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AD1C9815-D3DB-A612-89B6-9AC559DD0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标题 1">
            <a:extLst>
              <a:ext uri="{FF2B5EF4-FFF2-40B4-BE49-F238E27FC236}">
                <a16:creationId xmlns:a16="http://schemas.microsoft.com/office/drawing/2014/main" id="{9B272DE4-0A94-AD69-91B3-9C858E07BB23}"/>
              </a:ext>
            </a:extLst>
          </p:cNvPr>
          <p:cNvSpPr>
            <a:spLocks noGrp="1"/>
          </p:cNvSpPr>
          <p:nvPr>
            <p:ph type="title"/>
          </p:nvPr>
        </p:nvSpPr>
        <p:spPr/>
        <p:txBody>
          <a:bodyPr/>
          <a:lstStyle/>
          <a:p>
            <a:r>
              <a:rPr lang="zh-CN" altLang="en-US" b="1" i="1" dirty="0"/>
              <a:t>订单管理模块</a:t>
            </a:r>
          </a:p>
        </p:txBody>
      </p:sp>
      <p:sp>
        <p:nvSpPr>
          <p:cNvPr id="3" name="内容占位符 2">
            <a:extLst>
              <a:ext uri="{FF2B5EF4-FFF2-40B4-BE49-F238E27FC236}">
                <a16:creationId xmlns:a16="http://schemas.microsoft.com/office/drawing/2014/main" id="{FBD101B5-6AD6-759E-9292-8FFF3EC75D96}"/>
              </a:ext>
            </a:extLst>
          </p:cNvPr>
          <p:cNvSpPr>
            <a:spLocks noGrp="1"/>
          </p:cNvSpPr>
          <p:nvPr>
            <p:ph idx="1"/>
          </p:nvPr>
        </p:nvSpPr>
        <p:spPr>
          <a:xfrm>
            <a:off x="838200" y="1825625"/>
            <a:ext cx="10515600" cy="327025"/>
          </a:xfrm>
        </p:spPr>
        <p:txBody>
          <a:bodyPr>
            <a:normAutofit lnSpcReduction="10000"/>
          </a:bodyPr>
          <a:lstStyle/>
          <a:p>
            <a:pPr marL="0" indent="0">
              <a:buNone/>
            </a:pPr>
            <a:r>
              <a:rPr lang="zh-CN" altLang="zh-CN" sz="1800" kern="100" dirty="0">
                <a:effectLst/>
                <a:ea typeface="宋体" panose="02010600030101010101" pitchFamily="2" charset="-122"/>
                <a:cs typeface="宋体" panose="02010600030101010101" pitchFamily="2" charset="-122"/>
              </a:rPr>
              <a:t>该模块主要管理用户订单，查看订单状态，修改部分订单信息，查询已完成的订单详情情况。</a:t>
            </a:r>
            <a:endParaRPr lang="zh-CN" altLang="en-US" dirty="0"/>
          </a:p>
        </p:txBody>
      </p:sp>
      <p:sp>
        <p:nvSpPr>
          <p:cNvPr id="6" name="Rectangle 4">
            <a:extLst>
              <a:ext uri="{FF2B5EF4-FFF2-40B4-BE49-F238E27FC236}">
                <a16:creationId xmlns:a16="http://schemas.microsoft.com/office/drawing/2014/main" id="{41270EDC-DD81-2BF4-D229-4A561996B508}"/>
              </a:ext>
            </a:extLst>
          </p:cNvPr>
          <p:cNvSpPr>
            <a:spLocks noChangeArrowheads="1"/>
          </p:cNvSpPr>
          <p:nvPr/>
        </p:nvSpPr>
        <p:spPr bwMode="auto">
          <a:xfrm>
            <a:off x="4448175" y="2287586"/>
            <a:ext cx="704850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1E46169F-23A2-1459-B244-915657437525}"/>
              </a:ext>
            </a:extLst>
          </p:cNvPr>
          <p:cNvGraphicFramePr>
            <a:graphicFrameLocks noChangeAspect="1"/>
          </p:cNvGraphicFramePr>
          <p:nvPr>
            <p:extLst>
              <p:ext uri="{D42A27DB-BD31-4B8C-83A1-F6EECF244321}">
                <p14:modId xmlns:p14="http://schemas.microsoft.com/office/powerpoint/2010/main" val="714006380"/>
              </p:ext>
            </p:extLst>
          </p:nvPr>
        </p:nvGraphicFramePr>
        <p:xfrm>
          <a:off x="3162300" y="2381250"/>
          <a:ext cx="5486400" cy="4248149"/>
        </p:xfrm>
        <a:graphic>
          <a:graphicData uri="http://schemas.openxmlformats.org/presentationml/2006/ole">
            <mc:AlternateContent xmlns:mc="http://schemas.openxmlformats.org/markup-compatibility/2006">
              <mc:Choice xmlns:v="urn:schemas-microsoft-com:vml" Requires="v">
                <p:oleObj name="Visio" r:id="rId3" imgW="3101305" imgH="4617484" progId="Visio.Drawing.15">
                  <p:embed/>
                </p:oleObj>
              </mc:Choice>
              <mc:Fallback>
                <p:oleObj name="Visio" r:id="rId3" imgW="3101305" imgH="4617484" progId="Visio.Drawing.15">
                  <p:embed/>
                  <p:pic>
                    <p:nvPicPr>
                      <p:cNvPr id="0" name="Object 3"/>
                      <p:cNvPicPr>
                        <a:picLocks noChangeAspect="1" noChangeArrowheads="1"/>
                      </p:cNvPicPr>
                      <p:nvPr/>
                    </p:nvPicPr>
                    <p:blipFill>
                      <a:blip r:embed="rId4"/>
                      <a:srcRect/>
                      <a:stretch>
                        <a:fillRect/>
                      </a:stretch>
                    </p:blipFill>
                    <p:spPr bwMode="auto">
                      <a:xfrm>
                        <a:off x="3162300" y="2381250"/>
                        <a:ext cx="5486400" cy="4248149"/>
                      </a:xfrm>
                      <a:prstGeom prst="rect">
                        <a:avLst/>
                      </a:prstGeom>
                      <a:noFill/>
                    </p:spPr>
                  </p:pic>
                </p:oleObj>
              </mc:Fallback>
            </mc:AlternateContent>
          </a:graphicData>
        </a:graphic>
      </p:graphicFrame>
    </p:spTree>
    <p:extLst>
      <p:ext uri="{BB962C8B-B14F-4D97-AF65-F5344CB8AC3E}">
        <p14:creationId xmlns:p14="http://schemas.microsoft.com/office/powerpoint/2010/main" val="310017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F04DFE9-C88B-810E-BD75-42B13515E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034FA098-D80B-43AC-69CF-BF661614B10E}"/>
              </a:ext>
            </a:extLst>
          </p:cNvPr>
          <p:cNvSpPr>
            <a:spLocks noGrp="1"/>
          </p:cNvSpPr>
          <p:nvPr>
            <p:ph type="title"/>
          </p:nvPr>
        </p:nvSpPr>
        <p:spPr/>
        <p:txBody>
          <a:bodyPr/>
          <a:lstStyle/>
          <a:p>
            <a:r>
              <a:rPr lang="zh-CN" altLang="en-US" b="1" i="1" dirty="0"/>
              <a:t>车辆管理模块</a:t>
            </a:r>
          </a:p>
        </p:txBody>
      </p:sp>
      <p:sp>
        <p:nvSpPr>
          <p:cNvPr id="3" name="内容占位符 2">
            <a:extLst>
              <a:ext uri="{FF2B5EF4-FFF2-40B4-BE49-F238E27FC236}">
                <a16:creationId xmlns:a16="http://schemas.microsoft.com/office/drawing/2014/main" id="{EC152D0D-4182-5AB4-AA47-3B9382B344D5}"/>
              </a:ext>
            </a:extLst>
          </p:cNvPr>
          <p:cNvSpPr>
            <a:spLocks noGrp="1"/>
          </p:cNvSpPr>
          <p:nvPr>
            <p:ph idx="1"/>
          </p:nvPr>
        </p:nvSpPr>
        <p:spPr>
          <a:xfrm>
            <a:off x="838200" y="1825625"/>
            <a:ext cx="10515600" cy="317500"/>
          </a:xfrm>
        </p:spPr>
        <p:txBody>
          <a:bodyPr>
            <a:normAutofit lnSpcReduction="10000"/>
          </a:bodyPr>
          <a:lstStyle/>
          <a:p>
            <a:pPr marL="0" indent="0">
              <a:buNone/>
            </a:pPr>
            <a:r>
              <a:rPr lang="zh-CN" altLang="zh-CN" sz="1800" kern="100" dirty="0">
                <a:effectLst/>
                <a:ea typeface="宋体" panose="02010600030101010101" pitchFamily="2" charset="-122"/>
                <a:cs typeface="宋体" panose="02010600030101010101" pitchFamily="2" charset="-122"/>
              </a:rPr>
              <a:t>该模块主要管理车辆信息，查看车辆状态，修改车辆信息和删除车辆。</a:t>
            </a:r>
            <a:endParaRPr lang="zh-CN" altLang="en-US" dirty="0"/>
          </a:p>
        </p:txBody>
      </p:sp>
      <p:sp>
        <p:nvSpPr>
          <p:cNvPr id="4" name="Rectangle 2">
            <a:extLst>
              <a:ext uri="{FF2B5EF4-FFF2-40B4-BE49-F238E27FC236}">
                <a16:creationId xmlns:a16="http://schemas.microsoft.com/office/drawing/2014/main" id="{69C16905-5483-2509-E04D-41B3AF66335A}"/>
              </a:ext>
            </a:extLst>
          </p:cNvPr>
          <p:cNvSpPr>
            <a:spLocks noChangeArrowheads="1"/>
          </p:cNvSpPr>
          <p:nvPr/>
        </p:nvSpPr>
        <p:spPr bwMode="auto">
          <a:xfrm>
            <a:off x="5259387" y="5383212"/>
            <a:ext cx="5513388" cy="147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C180EC4F-153D-AAE8-4CE9-1AB517C236AC}"/>
              </a:ext>
            </a:extLst>
          </p:cNvPr>
          <p:cNvGraphicFramePr>
            <a:graphicFrameLocks noChangeAspect="1"/>
          </p:cNvGraphicFramePr>
          <p:nvPr>
            <p:extLst>
              <p:ext uri="{D42A27DB-BD31-4B8C-83A1-F6EECF244321}">
                <p14:modId xmlns:p14="http://schemas.microsoft.com/office/powerpoint/2010/main" val="303081990"/>
              </p:ext>
            </p:extLst>
          </p:nvPr>
        </p:nvGraphicFramePr>
        <p:xfrm>
          <a:off x="3714751" y="2362200"/>
          <a:ext cx="4305300" cy="4257675"/>
        </p:xfrm>
        <a:graphic>
          <a:graphicData uri="http://schemas.openxmlformats.org/presentationml/2006/ole">
            <mc:AlternateContent xmlns:mc="http://schemas.openxmlformats.org/markup-compatibility/2006">
              <mc:Choice xmlns:v="urn:schemas-microsoft-com:vml" Requires="v">
                <p:oleObj name="Visio" r:id="rId3" imgW="3101305" imgH="4617484" progId="Visio.Drawing.15">
                  <p:embed/>
                </p:oleObj>
              </mc:Choice>
              <mc:Fallback>
                <p:oleObj name="Visio" r:id="rId3" imgW="3101305" imgH="461748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1" y="2362200"/>
                        <a:ext cx="4305300" cy="4257675"/>
                      </a:xfrm>
                      <a:prstGeom prst="rect">
                        <a:avLst/>
                      </a:prstGeom>
                      <a:noFill/>
                    </p:spPr>
                  </p:pic>
                </p:oleObj>
              </mc:Fallback>
            </mc:AlternateContent>
          </a:graphicData>
        </a:graphic>
      </p:graphicFrame>
    </p:spTree>
    <p:extLst>
      <p:ext uri="{BB962C8B-B14F-4D97-AF65-F5344CB8AC3E}">
        <p14:creationId xmlns:p14="http://schemas.microsoft.com/office/powerpoint/2010/main" val="21709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4A796D0-9BA6-057B-4D47-476F1BEAF2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8494829-083F-5160-F939-28845B68B3C5}"/>
              </a:ext>
            </a:extLst>
          </p:cNvPr>
          <p:cNvSpPr>
            <a:spLocks noGrp="1"/>
          </p:cNvSpPr>
          <p:nvPr>
            <p:ph type="title"/>
          </p:nvPr>
        </p:nvSpPr>
        <p:spPr/>
        <p:txBody>
          <a:bodyPr/>
          <a:lstStyle/>
          <a:p>
            <a:r>
              <a:rPr lang="zh-CN" altLang="en-US" b="1" i="1" dirty="0"/>
              <a:t>新增摩托车模块</a:t>
            </a:r>
          </a:p>
        </p:txBody>
      </p:sp>
      <p:sp>
        <p:nvSpPr>
          <p:cNvPr id="3" name="内容占位符 2">
            <a:extLst>
              <a:ext uri="{FF2B5EF4-FFF2-40B4-BE49-F238E27FC236}">
                <a16:creationId xmlns:a16="http://schemas.microsoft.com/office/drawing/2014/main" id="{15A3D2F5-1DD7-E0F0-6179-94B7ED006AB1}"/>
              </a:ext>
            </a:extLst>
          </p:cNvPr>
          <p:cNvSpPr>
            <a:spLocks noGrp="1"/>
          </p:cNvSpPr>
          <p:nvPr>
            <p:ph idx="1"/>
          </p:nvPr>
        </p:nvSpPr>
        <p:spPr>
          <a:xfrm>
            <a:off x="936522" y="2088639"/>
            <a:ext cx="10515600" cy="336550"/>
          </a:xfrm>
        </p:spPr>
        <p:txBody>
          <a:bodyPr>
            <a:normAutofit lnSpcReduction="10000"/>
          </a:bodyPr>
          <a:lstStyle/>
          <a:p>
            <a:pPr marL="0" indent="0">
              <a:buNone/>
            </a:pPr>
            <a:r>
              <a:rPr lang="zh-CN" altLang="zh-CN" sz="1800" kern="100" dirty="0">
                <a:effectLst/>
                <a:ea typeface="宋体" panose="02010600030101010101" pitchFamily="2" charset="-122"/>
                <a:cs typeface="Times New Roman" panose="02020603050405020304" pitchFamily="18" charset="0"/>
              </a:rPr>
              <a:t>车主填写车辆信息和租聘价格进行新增摩托车。</a:t>
            </a:r>
            <a:endParaRPr lang="zh-CN" altLang="en-US" dirty="0"/>
          </a:p>
        </p:txBody>
      </p:sp>
      <p:graphicFrame>
        <p:nvGraphicFramePr>
          <p:cNvPr id="5" name="对象 4">
            <a:extLst>
              <a:ext uri="{FF2B5EF4-FFF2-40B4-BE49-F238E27FC236}">
                <a16:creationId xmlns:a16="http://schemas.microsoft.com/office/drawing/2014/main" id="{E9963395-C9F7-D587-AD0D-AA759EB08CE7}"/>
              </a:ext>
            </a:extLst>
          </p:cNvPr>
          <p:cNvGraphicFramePr>
            <a:graphicFrameLocks noChangeAspect="1"/>
          </p:cNvGraphicFramePr>
          <p:nvPr>
            <p:extLst>
              <p:ext uri="{D42A27DB-BD31-4B8C-83A1-F6EECF244321}">
                <p14:modId xmlns:p14="http://schemas.microsoft.com/office/powerpoint/2010/main" val="3743385444"/>
              </p:ext>
            </p:extLst>
          </p:nvPr>
        </p:nvGraphicFramePr>
        <p:xfrm>
          <a:off x="2944455" y="2425189"/>
          <a:ext cx="4945626" cy="4208206"/>
        </p:xfrm>
        <a:graphic>
          <a:graphicData uri="http://schemas.openxmlformats.org/presentationml/2006/ole">
            <mc:AlternateContent xmlns:mc="http://schemas.openxmlformats.org/markup-compatibility/2006">
              <mc:Choice xmlns:v="urn:schemas-microsoft-com:vml" Requires="v">
                <p:oleObj name="Visio" r:id="rId3" imgW="2049532" imgH="4571670" progId="Visio.Drawing.15">
                  <p:embed/>
                </p:oleObj>
              </mc:Choice>
              <mc:Fallback>
                <p:oleObj name="Visio" r:id="rId3" imgW="2049532" imgH="457167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4455" y="2425189"/>
                        <a:ext cx="4945626" cy="4208206"/>
                      </a:xfrm>
                      <a:prstGeom prst="rect">
                        <a:avLst/>
                      </a:prstGeom>
                      <a:noFill/>
                    </p:spPr>
                  </p:pic>
                </p:oleObj>
              </mc:Fallback>
            </mc:AlternateContent>
          </a:graphicData>
        </a:graphic>
      </p:graphicFrame>
    </p:spTree>
    <p:extLst>
      <p:ext uri="{BB962C8B-B14F-4D97-AF65-F5344CB8AC3E}">
        <p14:creationId xmlns:p14="http://schemas.microsoft.com/office/powerpoint/2010/main" val="3959752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624591C-F074-B117-AC21-5A2F63C27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4FB49DCB-7CA1-E995-4906-BDAA006D3D4C}"/>
              </a:ext>
            </a:extLst>
          </p:cNvPr>
          <p:cNvSpPr>
            <a:spLocks noGrp="1"/>
          </p:cNvSpPr>
          <p:nvPr>
            <p:ph type="title"/>
          </p:nvPr>
        </p:nvSpPr>
        <p:spPr/>
        <p:txBody>
          <a:bodyPr/>
          <a:lstStyle/>
          <a:p>
            <a:r>
              <a:rPr lang="zh-CN" altLang="en-US" b="1" i="1" dirty="0"/>
              <a:t>摩托车租聘模块</a:t>
            </a:r>
          </a:p>
        </p:txBody>
      </p:sp>
      <p:sp>
        <p:nvSpPr>
          <p:cNvPr id="3" name="内容占位符 2">
            <a:extLst>
              <a:ext uri="{FF2B5EF4-FFF2-40B4-BE49-F238E27FC236}">
                <a16:creationId xmlns:a16="http://schemas.microsoft.com/office/drawing/2014/main" id="{3FEA8F6F-AFAF-B508-B4E2-2BB5DC7FDA9C}"/>
              </a:ext>
            </a:extLst>
          </p:cNvPr>
          <p:cNvSpPr>
            <a:spLocks noGrp="1"/>
          </p:cNvSpPr>
          <p:nvPr>
            <p:ph idx="1"/>
          </p:nvPr>
        </p:nvSpPr>
        <p:spPr>
          <a:xfrm>
            <a:off x="838200" y="1825625"/>
            <a:ext cx="10515600" cy="384175"/>
          </a:xfrm>
        </p:spPr>
        <p:txBody>
          <a:bodyPr/>
          <a:lstStyle/>
          <a:p>
            <a:pPr marL="0" indent="0">
              <a:buNone/>
            </a:pPr>
            <a:r>
              <a:rPr lang="zh-CN" altLang="zh-CN" sz="1800" kern="100" dirty="0">
                <a:effectLst/>
                <a:ea typeface="宋体" panose="02010600030101010101" pitchFamily="2" charset="-122"/>
                <a:cs typeface="Times New Roman" panose="02020603050405020304" pitchFamily="18" charset="0"/>
              </a:rPr>
              <a:t>租车人填写租车信息和租聘时间，支付租聘租金进行租聘。</a:t>
            </a:r>
            <a:endParaRPr lang="zh-CN" altLang="en-US" dirty="0"/>
          </a:p>
        </p:txBody>
      </p:sp>
      <p:sp>
        <p:nvSpPr>
          <p:cNvPr id="4" name="Rectangle 2">
            <a:extLst>
              <a:ext uri="{FF2B5EF4-FFF2-40B4-BE49-F238E27FC236}">
                <a16:creationId xmlns:a16="http://schemas.microsoft.com/office/drawing/2014/main" id="{73BF5824-B0DA-C1A9-E045-2FD8E8ACB3E9}"/>
              </a:ext>
            </a:extLst>
          </p:cNvPr>
          <p:cNvSpPr>
            <a:spLocks noChangeArrowheads="1"/>
          </p:cNvSpPr>
          <p:nvPr/>
        </p:nvSpPr>
        <p:spPr bwMode="auto">
          <a:xfrm>
            <a:off x="5153025" y="2247900"/>
            <a:ext cx="53054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F8CFF69C-C0D1-FDFF-49CD-BB0B6266C013}"/>
              </a:ext>
            </a:extLst>
          </p:cNvPr>
          <p:cNvGraphicFramePr>
            <a:graphicFrameLocks noChangeAspect="1"/>
          </p:cNvGraphicFramePr>
          <p:nvPr>
            <p:extLst>
              <p:ext uri="{D42A27DB-BD31-4B8C-83A1-F6EECF244321}">
                <p14:modId xmlns:p14="http://schemas.microsoft.com/office/powerpoint/2010/main" val="3572853209"/>
              </p:ext>
            </p:extLst>
          </p:nvPr>
        </p:nvGraphicFramePr>
        <p:xfrm>
          <a:off x="3438525" y="2486026"/>
          <a:ext cx="4181475" cy="4086224"/>
        </p:xfrm>
        <a:graphic>
          <a:graphicData uri="http://schemas.openxmlformats.org/presentationml/2006/ole">
            <mc:AlternateContent xmlns:mc="http://schemas.openxmlformats.org/markup-compatibility/2006">
              <mc:Choice xmlns:v="urn:schemas-microsoft-com:vml" Requires="v">
                <p:oleObj name="Visio" r:id="rId3" imgW="2217101" imgH="4602213" progId="Visio.Drawing.15">
                  <p:embed/>
                </p:oleObj>
              </mc:Choice>
              <mc:Fallback>
                <p:oleObj name="Visio" r:id="rId3" imgW="2217101" imgH="460221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8525" y="2486026"/>
                        <a:ext cx="4181475" cy="4086224"/>
                      </a:xfrm>
                      <a:prstGeom prst="rect">
                        <a:avLst/>
                      </a:prstGeom>
                      <a:noFill/>
                    </p:spPr>
                  </p:pic>
                </p:oleObj>
              </mc:Fallback>
            </mc:AlternateContent>
          </a:graphicData>
        </a:graphic>
      </p:graphicFrame>
    </p:spTree>
    <p:extLst>
      <p:ext uri="{BB962C8B-B14F-4D97-AF65-F5344CB8AC3E}">
        <p14:creationId xmlns:p14="http://schemas.microsoft.com/office/powerpoint/2010/main" val="3902828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69F4641-45F2-F796-D7F8-5071B5B7A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AB906A81-98FD-0C71-DA9B-F85A7FF4EA6D}"/>
              </a:ext>
            </a:extLst>
          </p:cNvPr>
          <p:cNvSpPr>
            <a:spLocks noGrp="1"/>
          </p:cNvSpPr>
          <p:nvPr>
            <p:ph type="title"/>
          </p:nvPr>
        </p:nvSpPr>
        <p:spPr/>
        <p:txBody>
          <a:bodyPr/>
          <a:lstStyle/>
          <a:p>
            <a:r>
              <a:rPr lang="zh-CN" altLang="en-US" b="1" i="1" dirty="0"/>
              <a:t>留言管理模块</a:t>
            </a:r>
          </a:p>
        </p:txBody>
      </p:sp>
      <p:sp>
        <p:nvSpPr>
          <p:cNvPr id="3" name="内容占位符 2">
            <a:extLst>
              <a:ext uri="{FF2B5EF4-FFF2-40B4-BE49-F238E27FC236}">
                <a16:creationId xmlns:a16="http://schemas.microsoft.com/office/drawing/2014/main" id="{2E62C441-6DBA-3B28-AFFB-B9B850F7ACE9}"/>
              </a:ext>
            </a:extLst>
          </p:cNvPr>
          <p:cNvSpPr>
            <a:spLocks noGrp="1"/>
          </p:cNvSpPr>
          <p:nvPr>
            <p:ph idx="1"/>
          </p:nvPr>
        </p:nvSpPr>
        <p:spPr>
          <a:xfrm>
            <a:off x="838200" y="1825625"/>
            <a:ext cx="10515600" cy="355600"/>
          </a:xfrm>
        </p:spPr>
        <p:txBody>
          <a:bodyPr/>
          <a:lstStyle/>
          <a:p>
            <a:pPr marL="0" indent="0">
              <a:buNone/>
            </a:pPr>
            <a:r>
              <a:rPr lang="zh-CN" altLang="zh-CN" sz="1800" kern="100" dirty="0">
                <a:effectLst/>
                <a:ea typeface="宋体" panose="02010600030101010101" pitchFamily="2" charset="-122"/>
                <a:cs typeface="Times New Roman" panose="02020603050405020304" pitchFamily="18" charset="0"/>
              </a:rPr>
              <a:t>管理员可以查看留言和删除留言操作。</a:t>
            </a:r>
            <a:endParaRPr lang="zh-CN" altLang="en-US" dirty="0"/>
          </a:p>
        </p:txBody>
      </p:sp>
      <p:sp>
        <p:nvSpPr>
          <p:cNvPr id="4" name="Rectangle 2">
            <a:extLst>
              <a:ext uri="{FF2B5EF4-FFF2-40B4-BE49-F238E27FC236}">
                <a16:creationId xmlns:a16="http://schemas.microsoft.com/office/drawing/2014/main" id="{5968DFE0-3848-61A3-3A25-29D96728CE8A}"/>
              </a:ext>
            </a:extLst>
          </p:cNvPr>
          <p:cNvSpPr>
            <a:spLocks noChangeArrowheads="1"/>
          </p:cNvSpPr>
          <p:nvPr/>
        </p:nvSpPr>
        <p:spPr bwMode="auto">
          <a:xfrm>
            <a:off x="3190875" y="2438400"/>
            <a:ext cx="7290312" cy="188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45CE3824-1725-DDEB-0790-566CD29AF425}"/>
              </a:ext>
            </a:extLst>
          </p:cNvPr>
          <p:cNvGraphicFramePr>
            <a:graphicFrameLocks noChangeAspect="1"/>
          </p:cNvGraphicFramePr>
          <p:nvPr>
            <p:extLst>
              <p:ext uri="{D42A27DB-BD31-4B8C-83A1-F6EECF244321}">
                <p14:modId xmlns:p14="http://schemas.microsoft.com/office/powerpoint/2010/main" val="3666775735"/>
              </p:ext>
            </p:extLst>
          </p:nvPr>
        </p:nvGraphicFramePr>
        <p:xfrm>
          <a:off x="2359742" y="2181225"/>
          <a:ext cx="6381135" cy="4676775"/>
        </p:xfrm>
        <a:graphic>
          <a:graphicData uri="http://schemas.openxmlformats.org/presentationml/2006/ole">
            <mc:AlternateContent xmlns:mc="http://schemas.openxmlformats.org/markup-compatibility/2006">
              <mc:Choice xmlns:v="urn:schemas-microsoft-com:vml" Requires="v">
                <p:oleObj name="Visio" r:id="rId3" imgW="4419316" imgH="6690156" progId="Visio.Drawing.15">
                  <p:embed/>
                </p:oleObj>
              </mc:Choice>
              <mc:Fallback>
                <p:oleObj name="Visio" r:id="rId3" imgW="4419316" imgH="669015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9742" y="2181225"/>
                        <a:ext cx="6381135" cy="4676775"/>
                      </a:xfrm>
                      <a:prstGeom prst="rect">
                        <a:avLst/>
                      </a:prstGeom>
                      <a:noFill/>
                    </p:spPr>
                  </p:pic>
                </p:oleObj>
              </mc:Fallback>
            </mc:AlternateContent>
          </a:graphicData>
        </a:graphic>
      </p:graphicFrame>
    </p:spTree>
    <p:extLst>
      <p:ext uri="{BB962C8B-B14F-4D97-AF65-F5344CB8AC3E}">
        <p14:creationId xmlns:p14="http://schemas.microsoft.com/office/powerpoint/2010/main" val="3819535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B663423-8A9D-DD86-6A90-268583372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C875B688-59B9-E5ED-1631-3C99104AB98D}"/>
              </a:ext>
            </a:extLst>
          </p:cNvPr>
          <p:cNvSpPr>
            <a:spLocks noGrp="1"/>
          </p:cNvSpPr>
          <p:nvPr>
            <p:ph type="title"/>
          </p:nvPr>
        </p:nvSpPr>
        <p:spPr/>
        <p:txBody>
          <a:bodyPr/>
          <a:lstStyle/>
          <a:p>
            <a:r>
              <a:rPr lang="zh-CN" altLang="en-US" b="1" i="1" dirty="0"/>
              <a:t>登录界面</a:t>
            </a:r>
          </a:p>
        </p:txBody>
      </p:sp>
      <p:sp>
        <p:nvSpPr>
          <p:cNvPr id="3" name="内容占位符 2">
            <a:extLst>
              <a:ext uri="{FF2B5EF4-FFF2-40B4-BE49-F238E27FC236}">
                <a16:creationId xmlns:a16="http://schemas.microsoft.com/office/drawing/2014/main" id="{88D6971A-7A5C-8CB8-ABE6-78B43C9DDC7C}"/>
              </a:ext>
            </a:extLst>
          </p:cNvPr>
          <p:cNvSpPr>
            <a:spLocks noGrp="1"/>
          </p:cNvSpPr>
          <p:nvPr>
            <p:ph idx="1"/>
          </p:nvPr>
        </p:nvSpPr>
        <p:spPr>
          <a:xfrm>
            <a:off x="838200" y="1825625"/>
            <a:ext cx="10515600" cy="631825"/>
          </a:xfrm>
        </p:spPr>
        <p:txBody>
          <a:bodyPr/>
          <a:lstStyle/>
          <a:p>
            <a:pPr marL="0" indent="0">
              <a:buNone/>
            </a:pPr>
            <a:r>
              <a:rPr lang="en-US" altLang="zh-CN" sz="1800" kern="100" dirty="0">
                <a:effectLst/>
                <a:ea typeface="宋体" panose="02010600030101010101" pitchFamily="2" charset="-122"/>
                <a:cs typeface="宋体" panose="02010600030101010101" pitchFamily="2" charset="-122"/>
              </a:rPr>
              <a:t>       </a:t>
            </a:r>
            <a:r>
              <a:rPr lang="zh-CN" altLang="zh-CN" sz="1800" kern="100" dirty="0">
                <a:effectLst/>
                <a:ea typeface="宋体" panose="02010600030101010101" pitchFamily="2" charset="-122"/>
                <a:cs typeface="宋体" panose="02010600030101010101" pitchFamily="2" charset="-122"/>
              </a:rPr>
              <a:t>登录页面</a:t>
            </a:r>
            <a:r>
              <a:rPr lang="en-US" altLang="zh-CN" sz="1800" kern="100" dirty="0">
                <a:effectLst/>
                <a:ea typeface="宋体" panose="02010600030101010101" pitchFamily="2" charset="-122"/>
                <a:cs typeface="宋体" panose="02010600030101010101" pitchFamily="2" charset="-122"/>
              </a:rPr>
              <a:t>,</a:t>
            </a:r>
            <a:r>
              <a:rPr lang="zh-CN" altLang="zh-CN" sz="1800" kern="100" dirty="0">
                <a:effectLst/>
                <a:ea typeface="宋体" panose="02010600030101010101" pitchFamily="2" charset="-122"/>
                <a:cs typeface="宋体" panose="02010600030101010101" pitchFamily="2" charset="-122"/>
              </a:rPr>
              <a:t>调用设计好的</a:t>
            </a:r>
            <a:r>
              <a:rPr lang="en-US" altLang="zh-CN" sz="1800" kern="100" dirty="0">
                <a:effectLst/>
                <a:ea typeface="宋体" panose="02010600030101010101" pitchFamily="2" charset="-122"/>
                <a:cs typeface="宋体" panose="02010600030101010101" pitchFamily="2" charset="-122"/>
              </a:rPr>
              <a:t>CSS</a:t>
            </a:r>
            <a:r>
              <a:rPr lang="zh-CN" altLang="zh-CN" sz="1800" kern="100" dirty="0">
                <a:effectLst/>
                <a:ea typeface="宋体" panose="02010600030101010101" pitchFamily="2" charset="-122"/>
                <a:cs typeface="宋体" panose="02010600030101010101" pitchFamily="2" charset="-122"/>
              </a:rPr>
              <a:t>、</a:t>
            </a:r>
            <a:r>
              <a:rPr lang="en-US" altLang="zh-CN" sz="1800" kern="100" dirty="0">
                <a:effectLst/>
                <a:ea typeface="宋体" panose="02010600030101010101" pitchFamily="2" charset="-122"/>
                <a:cs typeface="宋体" panose="02010600030101010101" pitchFamily="2" charset="-122"/>
              </a:rPr>
              <a:t>JS</a:t>
            </a:r>
            <a:r>
              <a:rPr lang="zh-CN" altLang="zh-CN" sz="1800" kern="100" dirty="0">
                <a:effectLst/>
                <a:ea typeface="宋体" panose="02010600030101010101" pitchFamily="2" charset="-122"/>
                <a:cs typeface="宋体" panose="02010600030101010101" pitchFamily="2" charset="-122"/>
              </a:rPr>
              <a:t>和</a:t>
            </a:r>
            <a:r>
              <a:rPr lang="en-US" altLang="zh-CN" sz="1800" kern="100" dirty="0" err="1">
                <a:effectLst/>
                <a:ea typeface="宋体" panose="02010600030101010101" pitchFamily="2" charset="-122"/>
                <a:cs typeface="宋体" panose="02010600030101010101" pitchFamily="2" charset="-122"/>
              </a:rPr>
              <a:t>Jsp</a:t>
            </a:r>
            <a:r>
              <a:rPr lang="zh-CN" altLang="zh-CN" sz="1800" kern="100" dirty="0">
                <a:effectLst/>
                <a:ea typeface="宋体" panose="02010600030101010101" pitchFamily="2" charset="-122"/>
                <a:cs typeface="宋体" panose="02010600030101010101" pitchFamily="2" charset="-122"/>
              </a:rPr>
              <a:t>等文件对页面进行整体设计</a:t>
            </a:r>
            <a:r>
              <a:rPr lang="en-US" altLang="zh-CN" sz="1800" kern="100" dirty="0">
                <a:effectLst/>
                <a:ea typeface="宋体" panose="02010600030101010101" pitchFamily="2" charset="-122"/>
                <a:cs typeface="宋体" panose="02010600030101010101" pitchFamily="2" charset="-122"/>
              </a:rPr>
              <a:t>,</a:t>
            </a:r>
            <a:r>
              <a:rPr lang="zh-CN" altLang="zh-CN" sz="1800" kern="100" dirty="0">
                <a:effectLst/>
                <a:ea typeface="宋体" panose="02010600030101010101" pitchFamily="2" charset="-122"/>
                <a:cs typeface="宋体" panose="02010600030101010101" pitchFamily="2" charset="-122"/>
              </a:rPr>
              <a:t>创建表单</a:t>
            </a:r>
            <a:r>
              <a:rPr lang="en-US" altLang="zh-CN" sz="1800" kern="100" dirty="0">
                <a:effectLst/>
                <a:ea typeface="宋体" panose="02010600030101010101" pitchFamily="2" charset="-122"/>
                <a:cs typeface="宋体" panose="02010600030101010101" pitchFamily="2" charset="-122"/>
              </a:rPr>
              <a:t>,</a:t>
            </a:r>
            <a:r>
              <a:rPr lang="zh-CN" altLang="zh-CN" sz="1800" kern="100" dirty="0">
                <a:effectLst/>
                <a:ea typeface="宋体" panose="02010600030101010101" pitchFamily="2" charset="-122"/>
                <a:cs typeface="宋体" panose="02010600030101010101" pitchFamily="2" charset="-122"/>
              </a:rPr>
              <a:t>在</a:t>
            </a:r>
            <a:r>
              <a:rPr lang="en-US" altLang="zh-CN" sz="1800" kern="100" dirty="0">
                <a:effectLst/>
                <a:ea typeface="宋体" panose="02010600030101010101" pitchFamily="2" charset="-122"/>
                <a:cs typeface="宋体" panose="02010600030101010101" pitchFamily="2" charset="-122"/>
              </a:rPr>
              <a:t>login.html</a:t>
            </a:r>
            <a:r>
              <a:rPr lang="zh-CN" altLang="zh-CN" sz="1800" kern="100" dirty="0">
                <a:effectLst/>
                <a:ea typeface="宋体" panose="02010600030101010101" pitchFamily="2" charset="-122"/>
                <a:cs typeface="宋体" panose="02010600030101010101" pitchFamily="2" charset="-122"/>
              </a:rPr>
              <a:t>页面发送登录请求</a:t>
            </a:r>
            <a:r>
              <a:rPr lang="en-US" altLang="zh-CN" sz="1800" kern="100" dirty="0">
                <a:effectLst/>
                <a:ea typeface="宋体" panose="02010600030101010101" pitchFamily="2" charset="-122"/>
                <a:cs typeface="宋体" panose="02010600030101010101" pitchFamily="2" charset="-122"/>
              </a:rPr>
              <a:t>,</a:t>
            </a:r>
            <a:r>
              <a:rPr lang="zh-CN" altLang="zh-CN" sz="1800" kern="100" dirty="0">
                <a:effectLst/>
                <a:ea typeface="宋体" panose="02010600030101010101" pitchFamily="2" charset="-122"/>
                <a:cs typeface="宋体" panose="02010600030101010101" pitchFamily="2" charset="-122"/>
              </a:rPr>
              <a:t>调用</a:t>
            </a:r>
            <a:r>
              <a:rPr lang="en-US" altLang="zh-CN" sz="1800" kern="100" dirty="0" err="1">
                <a:effectLst/>
                <a:ea typeface="宋体" panose="02010600030101010101" pitchFamily="2" charset="-122"/>
                <a:cs typeface="宋体" panose="02010600030101010101" pitchFamily="2" charset="-122"/>
              </a:rPr>
              <a:t>src</a:t>
            </a:r>
            <a:r>
              <a:rPr lang="zh-CN" altLang="zh-CN" sz="1800" kern="100" dirty="0">
                <a:effectLst/>
                <a:ea typeface="宋体" panose="02010600030101010101" pitchFamily="2" charset="-122"/>
                <a:cs typeface="宋体" panose="02010600030101010101" pitchFamily="2" charset="-122"/>
              </a:rPr>
              <a:t>下的</a:t>
            </a:r>
            <a:r>
              <a:rPr lang="en-US" altLang="zh-CN" sz="1800" kern="100" dirty="0" err="1">
                <a:effectLst/>
                <a:ea typeface="宋体" panose="02010600030101010101" pitchFamily="2" charset="-122"/>
                <a:cs typeface="宋体" panose="02010600030101010101" pitchFamily="2" charset="-122"/>
              </a:rPr>
              <a:t>longinController</a:t>
            </a:r>
            <a:r>
              <a:rPr lang="zh-CN" altLang="zh-CN" sz="1800" kern="100" dirty="0">
                <a:effectLst/>
                <a:ea typeface="宋体" panose="02010600030101010101" pitchFamily="2" charset="-122"/>
                <a:cs typeface="宋体" panose="02010600030101010101" pitchFamily="2" charset="-122"/>
              </a:rPr>
              <a:t>类的</a:t>
            </a:r>
            <a:r>
              <a:rPr lang="en-US" altLang="zh-CN" sz="1800" kern="100" dirty="0">
                <a:effectLst/>
                <a:ea typeface="宋体" panose="02010600030101010101" pitchFamily="2" charset="-122"/>
                <a:cs typeface="宋体" panose="02010600030101010101" pitchFamily="2" charset="-122"/>
              </a:rPr>
              <a:t>login</a:t>
            </a:r>
            <a:r>
              <a:rPr lang="zh-CN" altLang="zh-CN" sz="1800" kern="100" dirty="0">
                <a:effectLst/>
                <a:ea typeface="宋体" panose="02010600030101010101" pitchFamily="2" charset="-122"/>
                <a:cs typeface="宋体" panose="02010600030101010101" pitchFamily="2" charset="-122"/>
              </a:rPr>
              <a:t>方法来验证。</a:t>
            </a:r>
            <a:endParaRPr lang="zh-CN" altLang="en-US" dirty="0"/>
          </a:p>
        </p:txBody>
      </p:sp>
      <p:pic>
        <p:nvPicPr>
          <p:cNvPr id="1026" name="Picture 2">
            <a:extLst>
              <a:ext uri="{FF2B5EF4-FFF2-40B4-BE49-F238E27FC236}">
                <a16:creationId xmlns:a16="http://schemas.microsoft.com/office/drawing/2014/main" id="{84238298-1DE8-C0EA-849F-15C851448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463" y="2963863"/>
            <a:ext cx="5753100" cy="330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3419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E02B9C3-D44A-4AD8-628A-665A149A5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D1379959-16D3-1DE6-10D5-D2FFC49F9625}"/>
              </a:ext>
            </a:extLst>
          </p:cNvPr>
          <p:cNvSpPr>
            <a:spLocks noGrp="1"/>
          </p:cNvSpPr>
          <p:nvPr>
            <p:ph type="title"/>
          </p:nvPr>
        </p:nvSpPr>
        <p:spPr/>
        <p:txBody>
          <a:bodyPr/>
          <a:lstStyle/>
          <a:p>
            <a:r>
              <a:rPr lang="zh-CN" altLang="en-US" b="1" i="1" dirty="0"/>
              <a:t>注册页面</a:t>
            </a:r>
          </a:p>
        </p:txBody>
      </p:sp>
      <p:sp>
        <p:nvSpPr>
          <p:cNvPr id="3" name="内容占位符 2">
            <a:extLst>
              <a:ext uri="{FF2B5EF4-FFF2-40B4-BE49-F238E27FC236}">
                <a16:creationId xmlns:a16="http://schemas.microsoft.com/office/drawing/2014/main" id="{D36B9425-26A0-2916-4365-E2940640FAA4}"/>
              </a:ext>
            </a:extLst>
          </p:cNvPr>
          <p:cNvSpPr>
            <a:spLocks noGrp="1"/>
          </p:cNvSpPr>
          <p:nvPr>
            <p:ph idx="1"/>
          </p:nvPr>
        </p:nvSpPr>
        <p:spPr>
          <a:xfrm>
            <a:off x="838200" y="1825625"/>
            <a:ext cx="10515600" cy="869950"/>
          </a:xfrm>
        </p:spPr>
        <p:txBody>
          <a:bodyPr/>
          <a:lstStyle/>
          <a:p>
            <a:pPr marL="0" indent="0">
              <a:buNone/>
            </a:pPr>
            <a:r>
              <a:rPr lang="en-US" altLang="zh-CN" sz="1800" kern="100" dirty="0">
                <a:effectLst/>
                <a:ea typeface="宋体" panose="02010600030101010101" pitchFamily="2" charset="-122"/>
                <a:cs typeface="宋体" panose="02010600030101010101" pitchFamily="2" charset="-122"/>
              </a:rPr>
              <a:t>       </a:t>
            </a:r>
            <a:r>
              <a:rPr lang="zh-CN" altLang="zh-CN" sz="1800" kern="100" dirty="0">
                <a:effectLst/>
                <a:ea typeface="宋体" panose="02010600030101010101" pitchFamily="2" charset="-122"/>
                <a:cs typeface="宋体" panose="02010600030101010101" pitchFamily="2" charset="-122"/>
              </a:rPr>
              <a:t>本页面在</a:t>
            </a:r>
            <a:r>
              <a:rPr lang="en-US" altLang="zh-CN" sz="1800" kern="100" dirty="0">
                <a:effectLst/>
                <a:ea typeface="宋体" panose="02010600030101010101" pitchFamily="2" charset="-122"/>
                <a:cs typeface="宋体" panose="02010600030101010101" pitchFamily="2" charset="-122"/>
              </a:rPr>
              <a:t>register.html</a:t>
            </a:r>
            <a:r>
              <a:rPr lang="zh-CN" altLang="zh-CN" sz="1800" kern="100" dirty="0">
                <a:effectLst/>
                <a:ea typeface="宋体" panose="02010600030101010101" pitchFamily="2" charset="-122"/>
                <a:cs typeface="宋体" panose="02010600030101010101" pitchFamily="2" charset="-122"/>
              </a:rPr>
              <a:t>中使用</a:t>
            </a:r>
            <a:r>
              <a:rPr lang="en-US" altLang="zh-CN" sz="1800" kern="100" dirty="0">
                <a:solidFill>
                  <a:srgbClr val="333333"/>
                </a:solidFill>
                <a:effectLst/>
                <a:ea typeface="宋体" panose="02010600030101010101" pitchFamily="2" charset="-122"/>
                <a:cs typeface="宋体" panose="02010600030101010101" pitchFamily="2" charset="-122"/>
              </a:rPr>
              <a:t>Bootstrap</a:t>
            </a:r>
            <a:r>
              <a:rPr lang="zh-CN" altLang="zh-CN" sz="1800" kern="100" dirty="0">
                <a:solidFill>
                  <a:srgbClr val="333333"/>
                </a:solidFill>
                <a:effectLst/>
                <a:ea typeface="宋体" panose="02010600030101010101" pitchFamily="2" charset="-122"/>
                <a:cs typeface="宋体" panose="02010600030101010101" pitchFamily="2" charset="-122"/>
              </a:rPr>
              <a:t>中的模态注册，通过验证请求时，则用</a:t>
            </a:r>
            <a:r>
              <a:rPr lang="en-US" altLang="zh-CN" sz="1800" kern="100" dirty="0">
                <a:solidFill>
                  <a:srgbClr val="333333"/>
                </a:solidFill>
                <a:effectLst/>
                <a:ea typeface="宋体" panose="02010600030101010101" pitchFamily="2" charset="-122"/>
                <a:cs typeface="宋体" panose="02010600030101010101" pitchFamily="2" charset="-122"/>
              </a:rPr>
              <a:t>ajax</a:t>
            </a:r>
            <a:r>
              <a:rPr lang="zh-CN" altLang="zh-CN" sz="1800" kern="100" dirty="0">
                <a:solidFill>
                  <a:srgbClr val="333333"/>
                </a:solidFill>
                <a:effectLst/>
                <a:ea typeface="宋体" panose="02010600030101010101" pitchFamily="2" charset="-122"/>
                <a:cs typeface="宋体" panose="02010600030101010101" pitchFamily="2" charset="-122"/>
              </a:rPr>
              <a:t>发送</a:t>
            </a:r>
            <a:r>
              <a:rPr lang="en-US" altLang="zh-CN" sz="1800" kern="100" dirty="0">
                <a:solidFill>
                  <a:srgbClr val="333333"/>
                </a:solidFill>
                <a:effectLst/>
                <a:ea typeface="宋体" panose="02010600030101010101" pitchFamily="2" charset="-122"/>
                <a:cs typeface="宋体" panose="02010600030101010101" pitchFamily="2" charset="-122"/>
              </a:rPr>
              <a:t>post</a:t>
            </a:r>
            <a:r>
              <a:rPr lang="zh-CN" altLang="zh-CN" sz="1800" kern="100" dirty="0">
                <a:solidFill>
                  <a:srgbClr val="333333"/>
                </a:solidFill>
                <a:effectLst/>
                <a:ea typeface="宋体" panose="02010600030101010101" pitchFamily="2" charset="-122"/>
                <a:cs typeface="宋体" panose="02010600030101010101" pitchFamily="2" charset="-122"/>
              </a:rPr>
              <a:t>请求在</a:t>
            </a:r>
            <a:r>
              <a:rPr lang="en-US" altLang="zh-CN" sz="1800" kern="100" dirty="0" err="1">
                <a:effectLst/>
                <a:latin typeface="宋体" panose="02010600030101010101" pitchFamily="2" charset="-122"/>
                <a:cs typeface="Times New Roman" panose="02020603050405020304" pitchFamily="18" charset="0"/>
              </a:rPr>
              <a:t>owner_of_vehicle</a:t>
            </a:r>
            <a:r>
              <a:rPr lang="zh-CN" altLang="zh-CN" sz="1800" kern="100" dirty="0">
                <a:effectLst/>
                <a:ea typeface="宋体" panose="02010600030101010101" pitchFamily="2" charset="-122"/>
                <a:cs typeface="Times New Roman" panose="02020603050405020304" pitchFamily="18" charset="0"/>
              </a:rPr>
              <a:t>或者</a:t>
            </a:r>
            <a:r>
              <a:rPr lang="en-US" altLang="zh-CN" sz="1800" kern="100" dirty="0" err="1">
                <a:effectLst/>
                <a:latin typeface="宋体" panose="02010600030101010101" pitchFamily="2" charset="-122"/>
                <a:cs typeface="Times New Roman" panose="02020603050405020304" pitchFamily="18" charset="0"/>
              </a:rPr>
              <a:t>hirer_of_vehicle</a:t>
            </a:r>
            <a:r>
              <a:rPr lang="zh-CN" altLang="zh-CN" sz="1800" kern="100" dirty="0">
                <a:solidFill>
                  <a:srgbClr val="333333"/>
                </a:solidFill>
                <a:effectLst/>
                <a:ea typeface="宋体" panose="02010600030101010101" pitchFamily="2" charset="-122"/>
                <a:cs typeface="宋体" panose="02010600030101010101" pitchFamily="2" charset="-122"/>
              </a:rPr>
              <a:t>表中插入一条用户记录，表单填写不完成则由</a:t>
            </a:r>
            <a:r>
              <a:rPr lang="en-US" altLang="zh-CN" sz="1800" kern="100" dirty="0" err="1">
                <a:solidFill>
                  <a:srgbClr val="333333"/>
                </a:solidFill>
                <a:effectLst/>
                <a:ea typeface="宋体" panose="02010600030101010101" pitchFamily="2" charset="-122"/>
                <a:cs typeface="宋体" panose="02010600030101010101" pitchFamily="2" charset="-122"/>
              </a:rPr>
              <a:t>js</a:t>
            </a:r>
            <a:r>
              <a:rPr lang="zh-CN" altLang="zh-CN" sz="1800" kern="100" dirty="0">
                <a:solidFill>
                  <a:srgbClr val="333333"/>
                </a:solidFill>
                <a:effectLst/>
                <a:ea typeface="宋体" panose="02010600030101010101" pitchFamily="2" charset="-122"/>
                <a:cs typeface="宋体" panose="02010600030101010101" pitchFamily="2" charset="-122"/>
              </a:rPr>
              <a:t>验证并且提示注册用户具体哪个地方出现验证不通过。</a:t>
            </a:r>
            <a:endParaRPr lang="zh-CN" altLang="en-US" dirty="0"/>
          </a:p>
        </p:txBody>
      </p:sp>
      <p:pic>
        <p:nvPicPr>
          <p:cNvPr id="2050" name="Picture 2">
            <a:extLst>
              <a:ext uri="{FF2B5EF4-FFF2-40B4-BE49-F238E27FC236}">
                <a16:creationId xmlns:a16="http://schemas.microsoft.com/office/drawing/2014/main" id="{D5732CD7-F8C7-2EDA-F750-13E31A6FF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313" y="2695575"/>
            <a:ext cx="57531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4923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F7CF64-9C97-BA65-26D7-FCD30F1AC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AA577599-0CC7-414F-6D3E-51586D35B9ED}"/>
              </a:ext>
            </a:extLst>
          </p:cNvPr>
          <p:cNvSpPr>
            <a:spLocks noGrp="1"/>
          </p:cNvSpPr>
          <p:nvPr>
            <p:ph type="title"/>
          </p:nvPr>
        </p:nvSpPr>
        <p:spPr/>
        <p:txBody>
          <a:bodyPr/>
          <a:lstStyle/>
          <a:p>
            <a:r>
              <a:rPr lang="zh-CN" altLang="en-US" b="1" i="1" dirty="0"/>
              <a:t>用户管理页面</a:t>
            </a:r>
          </a:p>
        </p:txBody>
      </p:sp>
      <p:sp>
        <p:nvSpPr>
          <p:cNvPr id="3" name="内容占位符 2">
            <a:extLst>
              <a:ext uri="{FF2B5EF4-FFF2-40B4-BE49-F238E27FC236}">
                <a16:creationId xmlns:a16="http://schemas.microsoft.com/office/drawing/2014/main" id="{21D0F5B8-7249-A11E-E0BE-549690DA901E}"/>
              </a:ext>
            </a:extLst>
          </p:cNvPr>
          <p:cNvSpPr>
            <a:spLocks noGrp="1"/>
          </p:cNvSpPr>
          <p:nvPr>
            <p:ph idx="1"/>
          </p:nvPr>
        </p:nvSpPr>
        <p:spPr>
          <a:xfrm>
            <a:off x="838200" y="1825625"/>
            <a:ext cx="10515600" cy="612775"/>
          </a:xfrm>
        </p:spPr>
        <p:txBody>
          <a:bodyPr/>
          <a:lstStyle/>
          <a:p>
            <a:pPr marL="0" indent="0">
              <a:buNone/>
            </a:pPr>
            <a:r>
              <a:rPr lang="en-US" altLang="zh-CN" sz="1800" kern="100" dirty="0">
                <a:effectLst/>
                <a:ea typeface="宋体" panose="02010600030101010101" pitchFamily="2" charset="-122"/>
                <a:cs typeface="宋体" panose="02010600030101010101" pitchFamily="2" charset="-122"/>
              </a:rPr>
              <a:t>       </a:t>
            </a:r>
            <a:r>
              <a:rPr lang="zh-CN" altLang="zh-CN" sz="1800" kern="100" dirty="0">
                <a:effectLst/>
                <a:ea typeface="宋体" panose="02010600030101010101" pitchFamily="2" charset="-122"/>
                <a:cs typeface="宋体" panose="02010600030101010101" pitchFamily="2" charset="-122"/>
              </a:rPr>
              <a:t>本系统的首页使用</a:t>
            </a:r>
            <a:r>
              <a:rPr lang="en-US" altLang="zh-CN" sz="1800" kern="100" dirty="0">
                <a:effectLst/>
                <a:ea typeface="宋体" panose="02010600030101010101" pitchFamily="2" charset="-122"/>
                <a:cs typeface="宋体" panose="02010600030101010101" pitchFamily="2" charset="-122"/>
              </a:rPr>
              <a:t>html</a:t>
            </a:r>
            <a:r>
              <a:rPr lang="zh-CN" altLang="zh-CN" sz="1800" kern="100" dirty="0">
                <a:effectLst/>
                <a:ea typeface="宋体" panose="02010600030101010101" pitchFamily="2" charset="-122"/>
                <a:cs typeface="宋体" panose="02010600030101010101" pitchFamily="2" charset="-122"/>
              </a:rPr>
              <a:t>页面组成，通过设置页面的长度和高度限制显示区域的大小，整个系统首页以颜色为背景。</a:t>
            </a:r>
            <a:endParaRPr lang="zh-CN" altLang="en-US" dirty="0"/>
          </a:p>
        </p:txBody>
      </p:sp>
      <p:pic>
        <p:nvPicPr>
          <p:cNvPr id="3074" name="Picture 2">
            <a:extLst>
              <a:ext uri="{FF2B5EF4-FFF2-40B4-BE49-F238E27FC236}">
                <a16:creationId xmlns:a16="http://schemas.microsoft.com/office/drawing/2014/main" id="{EA81206F-5BCE-4D6A-46B3-B4EA037BC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937" y="3213101"/>
            <a:ext cx="5881687" cy="18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285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C8ECE1B-C506-DE2D-51DA-EA6B1412F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D0B6E7FB-0ED4-0F0F-3141-E4BF703773B1}"/>
              </a:ext>
            </a:extLst>
          </p:cNvPr>
          <p:cNvSpPr>
            <a:spLocks noGrp="1"/>
          </p:cNvSpPr>
          <p:nvPr>
            <p:ph type="title"/>
          </p:nvPr>
        </p:nvSpPr>
        <p:spPr/>
        <p:txBody>
          <a:bodyPr/>
          <a:lstStyle/>
          <a:p>
            <a:r>
              <a:rPr lang="zh-CN" altLang="en-US" b="1" i="1" dirty="0"/>
              <a:t>课题现状</a:t>
            </a:r>
          </a:p>
        </p:txBody>
      </p:sp>
      <p:sp>
        <p:nvSpPr>
          <p:cNvPr id="3" name="内容占位符 2">
            <a:extLst>
              <a:ext uri="{FF2B5EF4-FFF2-40B4-BE49-F238E27FC236}">
                <a16:creationId xmlns:a16="http://schemas.microsoft.com/office/drawing/2014/main" id="{2FFF5C47-CE7A-7F7A-56A9-AABD24A0A1AB}"/>
              </a:ext>
            </a:extLst>
          </p:cNvPr>
          <p:cNvSpPr>
            <a:spLocks noGrp="1"/>
          </p:cNvSpPr>
          <p:nvPr>
            <p:ph idx="1"/>
          </p:nvPr>
        </p:nvSpPr>
        <p:spPr/>
        <p:txBody>
          <a:bodyPr/>
          <a:lstStyle/>
          <a:p>
            <a:pPr marL="0" indent="0">
              <a:buNone/>
            </a:pPr>
            <a:r>
              <a:rPr lang="en-US" altLang="zh-CN" sz="1800" kern="100" dirty="0">
                <a:effectLst/>
                <a:latin typeface="Calibri" panose="020F0502020204030204" pitchFamily="34" charset="0"/>
                <a:ea typeface="宋体" panose="02010600030101010101" pitchFamily="2" charset="-122"/>
                <a:cs typeface="黑体" panose="02010609060101010101" pitchFamily="49" charset="-122"/>
              </a:rPr>
              <a:t>         </a:t>
            </a:r>
            <a:r>
              <a:rPr lang="zh-CN" altLang="zh-CN" sz="1800" kern="100" dirty="0">
                <a:effectLst/>
                <a:latin typeface="Calibri" panose="020F0502020204030204" pitchFamily="34" charset="0"/>
                <a:ea typeface="宋体" panose="02010600030101010101" pitchFamily="2" charset="-122"/>
                <a:cs typeface="黑体" panose="02010609060101010101" pitchFamily="49" charset="-122"/>
              </a:rPr>
              <a:t>随着信息化时代的到来很多东西越来越便捷，摩托车租聘软件和系统却十分少，许多人想租聘摩托车却不知道去哪里租，车主闲置的摩托车长时间存放也是一种资源浪费，线下租聘十分繁琐，距离太远不方便。随着汽车越来越多，早晚高峰总是堵车，摩托车可以缓解交通拥堵。节假日时很多人喜欢骑摩托车去兜风释放压力。</a:t>
            </a:r>
          </a:p>
          <a:p>
            <a:endParaRPr lang="zh-CN" altLang="en-US" dirty="0"/>
          </a:p>
        </p:txBody>
      </p:sp>
    </p:spTree>
    <p:extLst>
      <p:ext uri="{BB962C8B-B14F-4D97-AF65-F5344CB8AC3E}">
        <p14:creationId xmlns:p14="http://schemas.microsoft.com/office/powerpoint/2010/main" val="3424778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EAF96BF-D6D9-44BF-7A1C-8154274F4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622F4700-7DF2-D97F-EC7E-C389047F4227}"/>
              </a:ext>
            </a:extLst>
          </p:cNvPr>
          <p:cNvSpPr>
            <a:spLocks noGrp="1"/>
          </p:cNvSpPr>
          <p:nvPr>
            <p:ph type="title"/>
          </p:nvPr>
        </p:nvSpPr>
        <p:spPr/>
        <p:txBody>
          <a:bodyPr/>
          <a:lstStyle/>
          <a:p>
            <a:r>
              <a:rPr lang="zh-CN" altLang="en-US" b="1" i="1" dirty="0"/>
              <a:t>订单管理页面</a:t>
            </a:r>
          </a:p>
        </p:txBody>
      </p:sp>
      <p:sp>
        <p:nvSpPr>
          <p:cNvPr id="3" name="内容占位符 2">
            <a:extLst>
              <a:ext uri="{FF2B5EF4-FFF2-40B4-BE49-F238E27FC236}">
                <a16:creationId xmlns:a16="http://schemas.microsoft.com/office/drawing/2014/main" id="{0FE00C12-E1DE-46D7-27D3-9C70877E794C}"/>
              </a:ext>
            </a:extLst>
          </p:cNvPr>
          <p:cNvSpPr>
            <a:spLocks noGrp="1"/>
          </p:cNvSpPr>
          <p:nvPr>
            <p:ph idx="1"/>
          </p:nvPr>
        </p:nvSpPr>
        <p:spPr>
          <a:xfrm>
            <a:off x="838200" y="1825625"/>
            <a:ext cx="10515600" cy="403225"/>
          </a:xfrm>
        </p:spPr>
        <p:txBody>
          <a:bodyPr/>
          <a:lstStyle/>
          <a:p>
            <a:pPr marL="0" indent="0">
              <a:buNone/>
            </a:pPr>
            <a:r>
              <a:rPr lang="zh-CN" altLang="zh-CN" sz="1800" kern="100" dirty="0">
                <a:effectLst/>
                <a:ea typeface="宋体" panose="02010600030101010101" pitchFamily="2" charset="-122"/>
                <a:cs typeface="宋体" panose="02010600030101010101" pitchFamily="2" charset="-122"/>
              </a:rPr>
              <a:t>该功能主要实现了，订单查询，查询了所有订单。</a:t>
            </a:r>
            <a:endParaRPr lang="zh-CN" altLang="en-US" dirty="0"/>
          </a:p>
        </p:txBody>
      </p:sp>
      <p:pic>
        <p:nvPicPr>
          <p:cNvPr id="4098" name="Picture 2">
            <a:extLst>
              <a:ext uri="{FF2B5EF4-FFF2-40B4-BE49-F238E27FC236}">
                <a16:creationId xmlns:a16="http://schemas.microsoft.com/office/drawing/2014/main" id="{6311F2E5-4B89-2A5E-0BD5-E134776E7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563" y="2574925"/>
            <a:ext cx="5753100"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6947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C043942-C4B3-6577-B07F-EDC3C672E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8243B0D7-8CE5-A02E-8136-0E965274B9BE}"/>
              </a:ext>
            </a:extLst>
          </p:cNvPr>
          <p:cNvSpPr>
            <a:spLocks noGrp="1"/>
          </p:cNvSpPr>
          <p:nvPr>
            <p:ph type="title"/>
          </p:nvPr>
        </p:nvSpPr>
        <p:spPr/>
        <p:txBody>
          <a:bodyPr/>
          <a:lstStyle/>
          <a:p>
            <a:r>
              <a:rPr lang="zh-CN" altLang="en-US" b="1" i="1" dirty="0"/>
              <a:t>车辆管理页面</a:t>
            </a:r>
          </a:p>
        </p:txBody>
      </p:sp>
      <p:sp>
        <p:nvSpPr>
          <p:cNvPr id="3" name="内容占位符 2">
            <a:extLst>
              <a:ext uri="{FF2B5EF4-FFF2-40B4-BE49-F238E27FC236}">
                <a16:creationId xmlns:a16="http://schemas.microsoft.com/office/drawing/2014/main" id="{3090C224-4554-56A7-0649-490F03468DA2}"/>
              </a:ext>
            </a:extLst>
          </p:cNvPr>
          <p:cNvSpPr>
            <a:spLocks noGrp="1"/>
          </p:cNvSpPr>
          <p:nvPr>
            <p:ph idx="1"/>
          </p:nvPr>
        </p:nvSpPr>
        <p:spPr>
          <a:xfrm>
            <a:off x="838200" y="1825625"/>
            <a:ext cx="10515600" cy="403225"/>
          </a:xfrm>
        </p:spPr>
        <p:txBody>
          <a:bodyPr/>
          <a:lstStyle/>
          <a:p>
            <a:pPr marL="0" indent="0">
              <a:buNone/>
            </a:pPr>
            <a:r>
              <a:rPr lang="zh-CN" altLang="zh-CN" sz="1800" kern="100" dirty="0">
                <a:effectLst/>
                <a:ea typeface="宋体" panose="02010600030101010101" pitchFamily="2" charset="-122"/>
                <a:cs typeface="宋体" panose="02010600030101010101" pitchFamily="2" charset="-122"/>
              </a:rPr>
              <a:t>该功能主要实现了，车辆查询，查询了所有车辆状态，订单状态为管理员和数据库交互。</a:t>
            </a:r>
            <a:endParaRPr lang="zh-CN" altLang="en-US" dirty="0"/>
          </a:p>
        </p:txBody>
      </p:sp>
      <p:pic>
        <p:nvPicPr>
          <p:cNvPr id="5122" name="Picture 2">
            <a:extLst>
              <a:ext uri="{FF2B5EF4-FFF2-40B4-BE49-F238E27FC236}">
                <a16:creationId xmlns:a16="http://schemas.microsoft.com/office/drawing/2014/main" id="{080C3052-C630-50B9-C645-8CE0DB3D9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963" y="2630488"/>
            <a:ext cx="5753100" cy="297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2725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7D94A53-E9B7-6F29-A9EF-FB7BDB527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64B95568-9FFC-B3BB-0085-ACEF7BB09B0E}"/>
              </a:ext>
            </a:extLst>
          </p:cNvPr>
          <p:cNvSpPr>
            <a:spLocks noGrp="1"/>
          </p:cNvSpPr>
          <p:nvPr>
            <p:ph type="title"/>
          </p:nvPr>
        </p:nvSpPr>
        <p:spPr/>
        <p:txBody>
          <a:bodyPr/>
          <a:lstStyle/>
          <a:p>
            <a:r>
              <a:rPr lang="zh-CN" altLang="en-US" b="1" i="1" dirty="0"/>
              <a:t>新增车辆页面</a:t>
            </a:r>
          </a:p>
        </p:txBody>
      </p:sp>
      <p:sp>
        <p:nvSpPr>
          <p:cNvPr id="3" name="内容占位符 2">
            <a:extLst>
              <a:ext uri="{FF2B5EF4-FFF2-40B4-BE49-F238E27FC236}">
                <a16:creationId xmlns:a16="http://schemas.microsoft.com/office/drawing/2014/main" id="{A9051B6D-C29B-299A-6934-247BFBECE62A}"/>
              </a:ext>
            </a:extLst>
          </p:cNvPr>
          <p:cNvSpPr>
            <a:spLocks noGrp="1"/>
          </p:cNvSpPr>
          <p:nvPr>
            <p:ph idx="1"/>
          </p:nvPr>
        </p:nvSpPr>
        <p:spPr>
          <a:xfrm>
            <a:off x="838200" y="1825625"/>
            <a:ext cx="10515600" cy="441325"/>
          </a:xfrm>
        </p:spPr>
        <p:txBody>
          <a:bodyPr/>
          <a:lstStyle/>
          <a:p>
            <a:pPr marL="0" indent="0">
              <a:buNone/>
            </a:pPr>
            <a:r>
              <a:rPr lang="zh-CN" altLang="zh-CN" sz="1800" kern="100" dirty="0">
                <a:effectLst/>
                <a:ea typeface="宋体" panose="02010600030101010101" pitchFamily="2" charset="-122"/>
                <a:cs typeface="宋体" panose="02010600030101010101" pitchFamily="2" charset="-122"/>
              </a:rPr>
              <a:t>该功能主要实现了对车辆的新增。</a:t>
            </a:r>
            <a:endParaRPr lang="zh-CN" altLang="en-US" dirty="0"/>
          </a:p>
        </p:txBody>
      </p:sp>
      <p:pic>
        <p:nvPicPr>
          <p:cNvPr id="6146" name="Picture 2">
            <a:extLst>
              <a:ext uri="{FF2B5EF4-FFF2-40B4-BE49-F238E27FC236}">
                <a16:creationId xmlns:a16="http://schemas.microsoft.com/office/drawing/2014/main" id="{F32F487C-D002-47BD-0DFB-58078AE08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713" y="2266951"/>
            <a:ext cx="57531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9082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7719203-BD25-C376-20F7-C198EAA47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98FE2E7C-F4FD-69BF-D0E5-964D424A46CF}"/>
              </a:ext>
            </a:extLst>
          </p:cNvPr>
          <p:cNvSpPr>
            <a:spLocks noGrp="1"/>
          </p:cNvSpPr>
          <p:nvPr>
            <p:ph type="title"/>
          </p:nvPr>
        </p:nvSpPr>
        <p:spPr/>
        <p:txBody>
          <a:bodyPr/>
          <a:lstStyle/>
          <a:p>
            <a:r>
              <a:rPr lang="zh-CN" altLang="en-US" b="1" i="1" dirty="0"/>
              <a:t>摩托车租聘页面</a:t>
            </a:r>
          </a:p>
        </p:txBody>
      </p:sp>
      <p:sp>
        <p:nvSpPr>
          <p:cNvPr id="3" name="内容占位符 2">
            <a:extLst>
              <a:ext uri="{FF2B5EF4-FFF2-40B4-BE49-F238E27FC236}">
                <a16:creationId xmlns:a16="http://schemas.microsoft.com/office/drawing/2014/main" id="{6554C77A-BDED-DB43-55C8-7A82B0AADAA4}"/>
              </a:ext>
            </a:extLst>
          </p:cNvPr>
          <p:cNvSpPr>
            <a:spLocks noGrp="1"/>
          </p:cNvSpPr>
          <p:nvPr>
            <p:ph idx="1"/>
          </p:nvPr>
        </p:nvSpPr>
        <p:spPr>
          <a:xfrm>
            <a:off x="838200" y="1825625"/>
            <a:ext cx="10515600" cy="374650"/>
          </a:xfrm>
        </p:spPr>
        <p:txBody>
          <a:bodyPr/>
          <a:lstStyle/>
          <a:p>
            <a:pPr marL="0" indent="0">
              <a:buNone/>
            </a:pPr>
            <a:r>
              <a:rPr lang="zh-CN" altLang="zh-CN" sz="1800" kern="100" dirty="0">
                <a:effectLst/>
                <a:ea typeface="宋体" panose="02010600030101010101" pitchFamily="2" charset="-122"/>
                <a:cs typeface="宋体" panose="02010600030101010101" pitchFamily="2" charset="-122"/>
              </a:rPr>
              <a:t>租车人登录之后，对空闲的摩托车进行租聘。</a:t>
            </a:r>
            <a:endParaRPr lang="zh-CN" altLang="en-US" dirty="0"/>
          </a:p>
        </p:txBody>
      </p:sp>
      <p:pic>
        <p:nvPicPr>
          <p:cNvPr id="7170" name="Picture 2">
            <a:extLst>
              <a:ext uri="{FF2B5EF4-FFF2-40B4-BE49-F238E27FC236}">
                <a16:creationId xmlns:a16="http://schemas.microsoft.com/office/drawing/2014/main" id="{4DF0B57D-8956-A4E7-5BCC-378BA51B4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888" y="2682875"/>
            <a:ext cx="5753100"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1168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E60E510-BAB4-5751-9973-247636BFC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3213120D-E75E-9B65-2A16-6B1B7763F6BD}"/>
              </a:ext>
            </a:extLst>
          </p:cNvPr>
          <p:cNvSpPr>
            <a:spLocks noGrp="1"/>
          </p:cNvSpPr>
          <p:nvPr>
            <p:ph type="title"/>
          </p:nvPr>
        </p:nvSpPr>
        <p:spPr/>
        <p:txBody>
          <a:bodyPr/>
          <a:lstStyle/>
          <a:p>
            <a:r>
              <a:rPr lang="zh-CN" altLang="en-US" b="1" i="1" dirty="0"/>
              <a:t>留言页面</a:t>
            </a:r>
          </a:p>
        </p:txBody>
      </p:sp>
      <p:sp>
        <p:nvSpPr>
          <p:cNvPr id="3" name="内容占位符 2">
            <a:extLst>
              <a:ext uri="{FF2B5EF4-FFF2-40B4-BE49-F238E27FC236}">
                <a16:creationId xmlns:a16="http://schemas.microsoft.com/office/drawing/2014/main" id="{6BE9FCE8-8380-9A3C-973E-069DCF4C2129}"/>
              </a:ext>
            </a:extLst>
          </p:cNvPr>
          <p:cNvSpPr>
            <a:spLocks noGrp="1"/>
          </p:cNvSpPr>
          <p:nvPr>
            <p:ph idx="1"/>
          </p:nvPr>
        </p:nvSpPr>
        <p:spPr>
          <a:xfrm>
            <a:off x="838200" y="1825625"/>
            <a:ext cx="10515600" cy="384175"/>
          </a:xfrm>
        </p:spPr>
        <p:txBody>
          <a:bodyPr/>
          <a:lstStyle/>
          <a:p>
            <a:pPr marL="0" indent="0">
              <a:buNone/>
            </a:pPr>
            <a:r>
              <a:rPr lang="zh-CN" altLang="zh-CN" sz="1800" kern="100" dirty="0">
                <a:effectLst/>
                <a:ea typeface="宋体" panose="02010600030101010101" pitchFamily="2" charset="-122"/>
                <a:cs typeface="宋体" panose="02010600030101010101" pitchFamily="2" charset="-122"/>
              </a:rPr>
              <a:t>管理员登录之后，通过</a:t>
            </a:r>
            <a:r>
              <a:rPr lang="en-US" altLang="zh-CN" sz="1800" kern="100" dirty="0" err="1">
                <a:effectLst/>
                <a:ea typeface="宋体" panose="02010600030101010101" pitchFamily="2" charset="-122"/>
                <a:cs typeface="宋体" panose="02010600030101010101" pitchFamily="2" charset="-122"/>
              </a:rPr>
              <a:t>sql</a:t>
            </a:r>
            <a:r>
              <a:rPr lang="zh-CN" altLang="zh-CN" sz="1800" kern="100" dirty="0">
                <a:effectLst/>
                <a:ea typeface="宋体" panose="02010600030101010101" pitchFamily="2" charset="-122"/>
                <a:cs typeface="宋体" panose="02010600030101010101" pitchFamily="2" charset="-122"/>
              </a:rPr>
              <a:t>查询语句查询所有所有在本系统所有的留言信息进行统一的管理。</a:t>
            </a:r>
            <a:endParaRPr lang="zh-CN" altLang="en-US" dirty="0"/>
          </a:p>
        </p:txBody>
      </p:sp>
      <p:pic>
        <p:nvPicPr>
          <p:cNvPr id="8194" name="Picture 2">
            <a:extLst>
              <a:ext uri="{FF2B5EF4-FFF2-40B4-BE49-F238E27FC236}">
                <a16:creationId xmlns:a16="http://schemas.microsoft.com/office/drawing/2014/main" id="{26C85982-F36D-85ED-4677-130BDACAC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463" y="2711450"/>
            <a:ext cx="5761037"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2184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2386628-8CBC-AFAF-6892-A59E79C02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0870B2BF-2E48-28FA-63A2-F3ACF1BACC38}"/>
              </a:ext>
            </a:extLst>
          </p:cNvPr>
          <p:cNvSpPr>
            <a:spLocks noGrp="1"/>
          </p:cNvSpPr>
          <p:nvPr>
            <p:ph type="title"/>
          </p:nvPr>
        </p:nvSpPr>
        <p:spPr>
          <a:xfrm>
            <a:off x="838200" y="365125"/>
            <a:ext cx="10515600" cy="5811838"/>
          </a:xfrm>
        </p:spPr>
        <p:txBody>
          <a:bodyPr/>
          <a:lstStyle/>
          <a:p>
            <a:r>
              <a:rPr lang="zh-CN" altLang="en-US" dirty="0"/>
              <a:t>                            </a:t>
            </a:r>
            <a:r>
              <a:rPr lang="zh-CN" altLang="en-US" sz="6000" b="1" i="1" dirty="0"/>
              <a:t>谢 谢！</a:t>
            </a:r>
          </a:p>
        </p:txBody>
      </p:sp>
      <p:pic>
        <p:nvPicPr>
          <p:cNvPr id="5" name="内容占位符 4">
            <a:extLst>
              <a:ext uri="{FF2B5EF4-FFF2-40B4-BE49-F238E27FC236}">
                <a16:creationId xmlns:a16="http://schemas.microsoft.com/office/drawing/2014/main" id="{13D17145-0277-77E9-110D-1D9E7D3ADD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V="1">
            <a:off x="6056972" y="6176963"/>
            <a:ext cx="78055" cy="46037"/>
          </a:xfrm>
        </p:spPr>
      </p:pic>
    </p:spTree>
    <p:extLst>
      <p:ext uri="{BB962C8B-B14F-4D97-AF65-F5344CB8AC3E}">
        <p14:creationId xmlns:p14="http://schemas.microsoft.com/office/powerpoint/2010/main" val="1029237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E2784664-F918-7981-A54D-5C72047B91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标题 1">
            <a:extLst>
              <a:ext uri="{FF2B5EF4-FFF2-40B4-BE49-F238E27FC236}">
                <a16:creationId xmlns:a16="http://schemas.microsoft.com/office/drawing/2014/main" id="{6A44A3AE-3E8B-E557-F04D-01294C074D51}"/>
              </a:ext>
            </a:extLst>
          </p:cNvPr>
          <p:cNvSpPr>
            <a:spLocks noGrp="1"/>
          </p:cNvSpPr>
          <p:nvPr>
            <p:ph type="title"/>
          </p:nvPr>
        </p:nvSpPr>
        <p:spPr>
          <a:xfrm>
            <a:off x="838200" y="365125"/>
            <a:ext cx="10515600" cy="5235575"/>
          </a:xfrm>
        </p:spPr>
        <p:txBody>
          <a:bodyPr/>
          <a:lstStyle/>
          <a:p>
            <a:r>
              <a:rPr lang="zh-CN" altLang="en-US" dirty="0"/>
              <a:t>                           </a:t>
            </a:r>
            <a:r>
              <a:rPr lang="zh-CN" altLang="en-US" b="1" i="1" dirty="0"/>
              <a:t>项目演示</a:t>
            </a:r>
          </a:p>
        </p:txBody>
      </p:sp>
    </p:spTree>
    <p:extLst>
      <p:ext uri="{BB962C8B-B14F-4D97-AF65-F5344CB8AC3E}">
        <p14:creationId xmlns:p14="http://schemas.microsoft.com/office/powerpoint/2010/main" val="276743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1375FDD-7125-9AFA-2F4D-41368AB39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F4150D57-FA82-13D8-7AB3-032E061593AC}"/>
              </a:ext>
            </a:extLst>
          </p:cNvPr>
          <p:cNvSpPr>
            <a:spLocks noGrp="1"/>
          </p:cNvSpPr>
          <p:nvPr>
            <p:ph type="title"/>
          </p:nvPr>
        </p:nvSpPr>
        <p:spPr/>
        <p:txBody>
          <a:bodyPr/>
          <a:lstStyle/>
          <a:p>
            <a:r>
              <a:rPr lang="zh-CN" altLang="en-US" b="1" i="1" dirty="0"/>
              <a:t>课题意义</a:t>
            </a:r>
          </a:p>
        </p:txBody>
      </p:sp>
      <p:sp>
        <p:nvSpPr>
          <p:cNvPr id="3" name="内容占位符 2">
            <a:extLst>
              <a:ext uri="{FF2B5EF4-FFF2-40B4-BE49-F238E27FC236}">
                <a16:creationId xmlns:a16="http://schemas.microsoft.com/office/drawing/2014/main" id="{5F91D9D1-2A4C-E100-2432-DD1CA7690FC9}"/>
              </a:ext>
            </a:extLst>
          </p:cNvPr>
          <p:cNvSpPr>
            <a:spLocks noGrp="1"/>
          </p:cNvSpPr>
          <p:nvPr>
            <p:ph idx="1"/>
          </p:nvPr>
        </p:nvSpPr>
        <p:spPr/>
        <p:txBody>
          <a:bodyPr/>
          <a:lstStyle/>
          <a:p>
            <a:pPr marL="0" indent="0">
              <a:buNone/>
            </a:pPr>
            <a:r>
              <a:rPr lang="en-US" altLang="zh-CN" sz="1800" kern="100" dirty="0">
                <a:solidFill>
                  <a:srgbClr val="000000"/>
                </a:solidFill>
                <a:effectLst/>
                <a:ea typeface="宋体" panose="02010600030101010101" pitchFamily="2" charset="-122"/>
                <a:cs typeface="宋体" panose="02010600030101010101" pitchFamily="2" charset="-122"/>
              </a:rPr>
              <a:t>       </a:t>
            </a:r>
            <a:r>
              <a:rPr lang="zh-CN" altLang="zh-CN" sz="1800" kern="100" dirty="0">
                <a:solidFill>
                  <a:srgbClr val="000000"/>
                </a:solidFill>
                <a:effectLst/>
                <a:ea typeface="宋体" panose="02010600030101010101" pitchFamily="2" charset="-122"/>
                <a:cs typeface="宋体" panose="02010600030101010101" pitchFamily="2" charset="-122"/>
              </a:rPr>
              <a:t>提高了工作效率，减少数据遗漏和误报的弊端。摩托车租聘管理系统解决了租车难的问题，也解决了车主车辆闲置造成一种资源浪费的问题。</a:t>
            </a:r>
            <a:r>
              <a:rPr lang="zh-CN" altLang="zh-CN" sz="1800" kern="100" dirty="0">
                <a:effectLst/>
                <a:ea typeface="宋体" panose="02010600030101010101" pitchFamily="2" charset="-122"/>
                <a:cs typeface="黑体" panose="02010609060101010101" pitchFamily="49" charset="-122"/>
              </a:rPr>
              <a:t>此系统的开发目标是为了解决摩托车租聘不规范，通过简洁的页面和简单的操作去吸引更多的用户，店员只需要掌握简单的计算机操作就可以解决大量摩托车的查询和管理。此系统为车主和租车人之间直接的租聘，省去了到店租聘的一系列费用，让生活越来越丰富多彩。</a:t>
            </a:r>
            <a:endParaRPr lang="zh-CN" altLang="en-US" dirty="0"/>
          </a:p>
        </p:txBody>
      </p:sp>
    </p:spTree>
    <p:extLst>
      <p:ext uri="{BB962C8B-B14F-4D97-AF65-F5344CB8AC3E}">
        <p14:creationId xmlns:p14="http://schemas.microsoft.com/office/powerpoint/2010/main" val="209795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4FEE0B8-612E-E0A3-1BB9-EEBF00FAC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61FB5947-6CA0-838F-E6F6-8D31980F85B0}"/>
              </a:ext>
            </a:extLst>
          </p:cNvPr>
          <p:cNvSpPr>
            <a:spLocks noGrp="1"/>
          </p:cNvSpPr>
          <p:nvPr>
            <p:ph type="title"/>
          </p:nvPr>
        </p:nvSpPr>
        <p:spPr/>
        <p:txBody>
          <a:bodyPr/>
          <a:lstStyle/>
          <a:p>
            <a:r>
              <a:rPr lang="zh-CN" altLang="en-US" b="1" i="1" dirty="0"/>
              <a:t>开发环境与工具</a:t>
            </a:r>
          </a:p>
        </p:txBody>
      </p:sp>
      <p:graphicFrame>
        <p:nvGraphicFramePr>
          <p:cNvPr id="4" name="内容占位符 3">
            <a:extLst>
              <a:ext uri="{FF2B5EF4-FFF2-40B4-BE49-F238E27FC236}">
                <a16:creationId xmlns:a16="http://schemas.microsoft.com/office/drawing/2014/main" id="{0929A42F-4BDE-B185-298E-D69E58BE15E2}"/>
              </a:ext>
            </a:extLst>
          </p:cNvPr>
          <p:cNvGraphicFramePr>
            <a:graphicFrameLocks noGrp="1"/>
          </p:cNvGraphicFramePr>
          <p:nvPr>
            <p:ph idx="1"/>
            <p:extLst>
              <p:ext uri="{D42A27DB-BD31-4B8C-83A1-F6EECF244321}">
                <p14:modId xmlns:p14="http://schemas.microsoft.com/office/powerpoint/2010/main" val="4136181626"/>
              </p:ext>
            </p:extLst>
          </p:nvPr>
        </p:nvGraphicFramePr>
        <p:xfrm>
          <a:off x="971549" y="2114549"/>
          <a:ext cx="9991726" cy="3438524"/>
        </p:xfrm>
        <a:graphic>
          <a:graphicData uri="http://schemas.openxmlformats.org/drawingml/2006/table">
            <a:tbl>
              <a:tblPr>
                <a:tableStyleId>{5C22544A-7EE6-4342-B048-85BDC9FD1C3A}</a:tableStyleId>
              </a:tblPr>
              <a:tblGrid>
                <a:gridCol w="4995863">
                  <a:extLst>
                    <a:ext uri="{9D8B030D-6E8A-4147-A177-3AD203B41FA5}">
                      <a16:colId xmlns:a16="http://schemas.microsoft.com/office/drawing/2014/main" val="1254295577"/>
                    </a:ext>
                  </a:extLst>
                </a:gridCol>
                <a:gridCol w="4995863">
                  <a:extLst>
                    <a:ext uri="{9D8B030D-6E8A-4147-A177-3AD203B41FA5}">
                      <a16:colId xmlns:a16="http://schemas.microsoft.com/office/drawing/2014/main" val="1149202151"/>
                    </a:ext>
                  </a:extLst>
                </a:gridCol>
              </a:tblGrid>
              <a:tr h="677318">
                <a:tc>
                  <a:txBody>
                    <a:bodyPr/>
                    <a:lstStyle/>
                    <a:p>
                      <a:pPr indent="266700" algn="ctr"/>
                      <a:r>
                        <a:rPr lang="zh-CN" sz="1050" kern="100">
                          <a:effectLst/>
                        </a:rPr>
                        <a:t>环境</a:t>
                      </a:r>
                      <a:endParaRPr lang="zh-CN" sz="105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tc>
                <a:tc>
                  <a:txBody>
                    <a:bodyPr/>
                    <a:lstStyle/>
                    <a:p>
                      <a:pPr indent="266700" algn="ctr"/>
                      <a:r>
                        <a:rPr lang="zh-CN" sz="1050" kern="100">
                          <a:effectLst/>
                        </a:rPr>
                        <a:t>版本</a:t>
                      </a:r>
                      <a:endParaRPr lang="zh-CN" sz="105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200982046"/>
                  </a:ext>
                </a:extLst>
              </a:tr>
              <a:tr h="703285">
                <a:tc>
                  <a:txBody>
                    <a:bodyPr/>
                    <a:lstStyle/>
                    <a:p>
                      <a:pPr indent="266700" algn="ctr"/>
                      <a:r>
                        <a:rPr lang="en-US" sz="1050" kern="100">
                          <a:effectLst/>
                        </a:rPr>
                        <a:t>IntelliJ IDEA  </a:t>
                      </a:r>
                      <a:endParaRPr lang="zh-CN" sz="105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tc>
                <a:tc>
                  <a:txBody>
                    <a:bodyPr/>
                    <a:lstStyle/>
                    <a:p>
                      <a:pPr indent="266700" algn="ctr"/>
                      <a:r>
                        <a:rPr lang="en-US" sz="1050" kern="100">
                          <a:effectLst/>
                        </a:rPr>
                        <a:t>IntelliJ IDEA-2022.1.1</a:t>
                      </a:r>
                      <a:endParaRPr lang="zh-CN" sz="105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3148007594"/>
                  </a:ext>
                </a:extLst>
              </a:tr>
              <a:tr h="677318">
                <a:tc>
                  <a:txBody>
                    <a:bodyPr/>
                    <a:lstStyle/>
                    <a:p>
                      <a:pPr indent="266700" algn="ctr"/>
                      <a:r>
                        <a:rPr lang="en-US" sz="1050" kern="100">
                          <a:effectLst/>
                        </a:rPr>
                        <a:t>MySQL</a:t>
                      </a:r>
                      <a:endParaRPr lang="zh-CN" sz="105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tc>
                <a:tc>
                  <a:txBody>
                    <a:bodyPr/>
                    <a:lstStyle/>
                    <a:p>
                      <a:pPr indent="266700" algn="ctr"/>
                      <a:r>
                        <a:rPr lang="en-US" sz="1050" kern="100">
                          <a:effectLst/>
                        </a:rPr>
                        <a:t>Mysql-8.0</a:t>
                      </a:r>
                      <a:endParaRPr lang="zh-CN" sz="105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104896510"/>
                  </a:ext>
                </a:extLst>
              </a:tr>
              <a:tr h="703285">
                <a:tc>
                  <a:txBody>
                    <a:bodyPr/>
                    <a:lstStyle/>
                    <a:p>
                      <a:pPr indent="266700" algn="ctr"/>
                      <a:r>
                        <a:rPr lang="en-US" sz="1050" kern="100">
                          <a:effectLst/>
                        </a:rPr>
                        <a:t>JDK</a:t>
                      </a:r>
                      <a:endParaRPr lang="zh-CN" sz="105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tc>
                <a:tc>
                  <a:txBody>
                    <a:bodyPr/>
                    <a:lstStyle/>
                    <a:p>
                      <a:pPr indent="266700" algn="ctr"/>
                      <a:r>
                        <a:rPr lang="en-US" sz="1050" kern="100">
                          <a:effectLst/>
                        </a:rPr>
                        <a:t>JDK-1.8</a:t>
                      </a:r>
                      <a:endParaRPr lang="zh-CN" sz="105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2071491753"/>
                  </a:ext>
                </a:extLst>
              </a:tr>
              <a:tr h="677318">
                <a:tc>
                  <a:txBody>
                    <a:bodyPr/>
                    <a:lstStyle/>
                    <a:p>
                      <a:pPr indent="266700" algn="ctr"/>
                      <a:r>
                        <a:rPr lang="en-US" sz="1050" kern="100">
                          <a:effectLst/>
                        </a:rPr>
                        <a:t>Tomcat</a:t>
                      </a:r>
                      <a:endParaRPr lang="zh-CN" sz="105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tc>
                <a:tc>
                  <a:txBody>
                    <a:bodyPr/>
                    <a:lstStyle/>
                    <a:p>
                      <a:pPr indent="266700" algn="ctr"/>
                      <a:r>
                        <a:rPr lang="en-US" sz="1050" kern="100" dirty="0">
                          <a:effectLst/>
                        </a:rPr>
                        <a:t>Tomcat-8.5.4</a:t>
                      </a:r>
                      <a:endParaRPr lang="zh-CN" sz="1050" kern="100" dirty="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3480415179"/>
                  </a:ext>
                </a:extLst>
              </a:tr>
            </a:tbl>
          </a:graphicData>
        </a:graphic>
      </p:graphicFrame>
    </p:spTree>
    <p:extLst>
      <p:ext uri="{BB962C8B-B14F-4D97-AF65-F5344CB8AC3E}">
        <p14:creationId xmlns:p14="http://schemas.microsoft.com/office/powerpoint/2010/main" val="675034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7641B87-9C70-13B9-8637-63C220911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943469B6-AFCE-B7E5-6682-02E9E8B5D6F4}"/>
              </a:ext>
            </a:extLst>
          </p:cNvPr>
          <p:cNvSpPr>
            <a:spLocks noGrp="1"/>
          </p:cNvSpPr>
          <p:nvPr>
            <p:ph type="title"/>
          </p:nvPr>
        </p:nvSpPr>
        <p:spPr/>
        <p:txBody>
          <a:bodyPr/>
          <a:lstStyle/>
          <a:p>
            <a:r>
              <a:rPr lang="zh-CN" altLang="en-US" b="1" i="1" dirty="0"/>
              <a:t>系统目标</a:t>
            </a:r>
          </a:p>
        </p:txBody>
      </p:sp>
      <p:sp>
        <p:nvSpPr>
          <p:cNvPr id="3" name="内容占位符 2">
            <a:extLst>
              <a:ext uri="{FF2B5EF4-FFF2-40B4-BE49-F238E27FC236}">
                <a16:creationId xmlns:a16="http://schemas.microsoft.com/office/drawing/2014/main" id="{A745376F-8C1B-DDDB-2021-B8EEB1A53DC6}"/>
              </a:ext>
            </a:extLst>
          </p:cNvPr>
          <p:cNvSpPr>
            <a:spLocks noGrp="1"/>
          </p:cNvSpPr>
          <p:nvPr>
            <p:ph idx="1"/>
          </p:nvPr>
        </p:nvSpPr>
        <p:spPr/>
        <p:txBody>
          <a:bodyPr/>
          <a:lstStyle/>
          <a:p>
            <a:pPr indent="0" algn="just">
              <a:lnSpc>
                <a:spcPct val="125000"/>
              </a:lnSpc>
              <a:buNone/>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系统需要简洁明了的页面效果，能够快速清晰的了解整个系统所具备的功能；</a:t>
            </a:r>
            <a:endParaRPr lang="zh-CN" altLang="zh-CN" sz="1800" kern="100" dirty="0">
              <a:effectLst/>
              <a:latin typeface="Calibri" panose="020F0502020204030204" pitchFamily="34" charset="0"/>
              <a:ea typeface="宋体" panose="02010600030101010101" pitchFamily="2" charset="-122"/>
              <a:cs typeface="黑体" panose="02010609060101010101" pitchFamily="49" charset="-122"/>
            </a:endParaRPr>
          </a:p>
          <a:p>
            <a:pPr indent="0" algn="just">
              <a:lnSpc>
                <a:spcPct val="125000"/>
              </a:lnSpc>
              <a:buNone/>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系统操作界面需要简单明了，不需要特别的技术能力，用户只要平时用过电脑，均可进入系统，无需对操作系统的人员进行培训；</a:t>
            </a:r>
            <a:endParaRPr lang="en-US" altLang="zh-CN" sz="1800" kern="100" dirty="0">
              <a:latin typeface="Calibri" panose="020F0502020204030204" pitchFamily="34" charset="0"/>
              <a:ea typeface="宋体" panose="02010600030101010101" pitchFamily="2" charset="-122"/>
              <a:cs typeface="宋体" panose="02010600030101010101" pitchFamily="2" charset="-122"/>
            </a:endParaRPr>
          </a:p>
          <a:p>
            <a:pPr indent="0" algn="just">
              <a:lnSpc>
                <a:spcPct val="125000"/>
              </a:lnSpc>
              <a:buNone/>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后台数据需要能够十分清晰，可以直接看出每位用户的信息、订单信息、留言内容等详细情况；</a:t>
            </a:r>
            <a:endParaRPr lang="zh-CN" altLang="zh-CN" sz="1800" kern="100" dirty="0">
              <a:effectLst/>
              <a:latin typeface="Calibri" panose="020F0502020204030204" pitchFamily="34" charset="0"/>
              <a:ea typeface="宋体" panose="02010600030101010101" pitchFamily="2" charset="-122"/>
              <a:cs typeface="黑体" panose="02010609060101010101" pitchFamily="49" charset="-122"/>
            </a:endParaRPr>
          </a:p>
          <a:p>
            <a:pPr marL="0" indent="0" algn="just">
              <a:buNone/>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）为了更好的管理系统的运营，每一功能模块都需要提供增删改等查功能。</a:t>
            </a:r>
            <a:endParaRPr lang="zh-CN" altLang="zh-CN" sz="1800" kern="100" dirty="0">
              <a:effectLst/>
              <a:latin typeface="Calibri" panose="020F0502020204030204" pitchFamily="34" charset="0"/>
              <a:ea typeface="宋体" panose="02010600030101010101" pitchFamily="2" charset="-122"/>
              <a:cs typeface="黑体" panose="02010609060101010101" pitchFamily="49" charset="-122"/>
            </a:endParaRPr>
          </a:p>
          <a:p>
            <a:endParaRPr lang="zh-CN" altLang="en-US" dirty="0"/>
          </a:p>
        </p:txBody>
      </p:sp>
    </p:spTree>
    <p:extLst>
      <p:ext uri="{BB962C8B-B14F-4D97-AF65-F5344CB8AC3E}">
        <p14:creationId xmlns:p14="http://schemas.microsoft.com/office/powerpoint/2010/main" val="3546271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9451201-9316-2884-3E10-065682FA0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D08B8202-F7FA-D1F8-2D1B-BDF86A18E114}"/>
              </a:ext>
            </a:extLst>
          </p:cNvPr>
          <p:cNvSpPr>
            <a:spLocks noGrp="1"/>
          </p:cNvSpPr>
          <p:nvPr>
            <p:ph type="title"/>
          </p:nvPr>
        </p:nvSpPr>
        <p:spPr/>
        <p:txBody>
          <a:bodyPr/>
          <a:lstStyle/>
          <a:p>
            <a:r>
              <a:rPr lang="zh-CN" altLang="en-US" b="1" i="1" dirty="0"/>
              <a:t>功能需求</a:t>
            </a:r>
          </a:p>
        </p:txBody>
      </p:sp>
      <p:sp>
        <p:nvSpPr>
          <p:cNvPr id="3" name="内容占位符 2">
            <a:extLst>
              <a:ext uri="{FF2B5EF4-FFF2-40B4-BE49-F238E27FC236}">
                <a16:creationId xmlns:a16="http://schemas.microsoft.com/office/drawing/2014/main" id="{220EE3FD-E836-FFAA-F2CF-DCD2018366EF}"/>
              </a:ext>
            </a:extLst>
          </p:cNvPr>
          <p:cNvSpPr>
            <a:spLocks noGrp="1"/>
          </p:cNvSpPr>
          <p:nvPr>
            <p:ph idx="1"/>
          </p:nvPr>
        </p:nvSpPr>
        <p:spPr/>
        <p:txBody>
          <a:bodyPr/>
          <a:lstStyle/>
          <a:p>
            <a:pPr indent="0" algn="just">
              <a:lnSpc>
                <a:spcPct val="125000"/>
              </a:lnSpc>
              <a:buNone/>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登录界面：登录分为普通租车人登录，车主登录和管理员登录，根据用户状态区分；</a:t>
            </a:r>
            <a:endParaRPr lang="zh-CN" altLang="zh-CN" sz="1800" kern="100" dirty="0">
              <a:effectLst/>
              <a:latin typeface="Calibri" panose="020F0502020204030204" pitchFamily="34" charset="0"/>
              <a:ea typeface="宋体" panose="02010600030101010101" pitchFamily="2" charset="-122"/>
              <a:cs typeface="黑体" panose="02010609060101010101" pitchFamily="49" charset="-122"/>
            </a:endParaRPr>
          </a:p>
          <a:p>
            <a:pPr indent="0" algn="just">
              <a:lnSpc>
                <a:spcPct val="125000"/>
              </a:lnSpc>
              <a:buNone/>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注册页面：注册分为租车人注册和车主注册，根据用户状态区分； </a:t>
            </a:r>
            <a:endParaRPr lang="zh-CN" altLang="zh-CN" sz="1800" kern="100" dirty="0">
              <a:effectLst/>
              <a:latin typeface="Calibri" panose="020F0502020204030204" pitchFamily="34" charset="0"/>
              <a:ea typeface="宋体" panose="02010600030101010101" pitchFamily="2" charset="-122"/>
              <a:cs typeface="黑体" panose="02010609060101010101" pitchFamily="49" charset="-122"/>
            </a:endParaRPr>
          </a:p>
          <a:p>
            <a:pPr indent="0" algn="just">
              <a:lnSpc>
                <a:spcPct val="125000"/>
              </a:lnSpc>
              <a:buNone/>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用户管理：管理员登录对用户的信息进行查看和修改用户信息；</a:t>
            </a:r>
            <a:endParaRPr lang="zh-CN" altLang="zh-CN" sz="1800" kern="100" dirty="0">
              <a:effectLst/>
              <a:latin typeface="Calibri" panose="020F0502020204030204" pitchFamily="34" charset="0"/>
              <a:ea typeface="宋体" panose="02010600030101010101" pitchFamily="2" charset="-122"/>
              <a:cs typeface="黑体" panose="02010609060101010101" pitchFamily="49" charset="-122"/>
            </a:endParaRPr>
          </a:p>
          <a:p>
            <a:pPr indent="0" algn="just">
              <a:lnSpc>
                <a:spcPct val="125000"/>
              </a:lnSpc>
              <a:buNone/>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订单管理：管理员登录对租车人和车主的订单进行管理；</a:t>
            </a:r>
            <a:endParaRPr lang="zh-CN" altLang="zh-CN" sz="1800" kern="100" dirty="0">
              <a:effectLst/>
              <a:latin typeface="Calibri" panose="020F0502020204030204" pitchFamily="34" charset="0"/>
              <a:ea typeface="宋体" panose="02010600030101010101" pitchFamily="2" charset="-122"/>
              <a:cs typeface="黑体" panose="02010609060101010101" pitchFamily="49" charset="-122"/>
            </a:endParaRPr>
          </a:p>
          <a:p>
            <a:pPr indent="0" algn="just">
              <a:lnSpc>
                <a:spcPct val="125000"/>
              </a:lnSpc>
              <a:buNone/>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车辆管理：管理员对所有车辆的车辆信息修改和删除；</a:t>
            </a:r>
            <a:endParaRPr lang="zh-CN" altLang="zh-CN" sz="1800" kern="100" dirty="0">
              <a:effectLst/>
              <a:latin typeface="Calibri" panose="020F0502020204030204" pitchFamily="34" charset="0"/>
              <a:ea typeface="宋体" panose="02010600030101010101" pitchFamily="2" charset="-122"/>
              <a:cs typeface="黑体" panose="02010609060101010101" pitchFamily="49" charset="-122"/>
            </a:endParaRPr>
          </a:p>
          <a:p>
            <a:pPr indent="0" algn="just">
              <a:lnSpc>
                <a:spcPct val="125000"/>
              </a:lnSpc>
              <a:buNone/>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6</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新增车辆：车主填写车辆信息和价格进行新增；</a:t>
            </a:r>
            <a:endParaRPr lang="zh-CN" altLang="zh-CN" sz="1800" kern="100" dirty="0">
              <a:effectLst/>
              <a:latin typeface="Calibri" panose="020F0502020204030204" pitchFamily="34" charset="0"/>
              <a:ea typeface="宋体" panose="02010600030101010101" pitchFamily="2" charset="-122"/>
              <a:cs typeface="黑体" panose="02010609060101010101" pitchFamily="49" charset="-122"/>
            </a:endParaRPr>
          </a:p>
          <a:p>
            <a:pPr indent="0" algn="just">
              <a:lnSpc>
                <a:spcPct val="125000"/>
              </a:lnSpc>
              <a:buNone/>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7</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摩托车租聘：租车人填写信息和租聘日期进行租聘；</a:t>
            </a:r>
            <a:endParaRPr lang="zh-CN" altLang="zh-CN" sz="1800" kern="100" dirty="0">
              <a:effectLst/>
              <a:latin typeface="Calibri" panose="020F0502020204030204" pitchFamily="34" charset="0"/>
              <a:ea typeface="宋体" panose="02010600030101010101" pitchFamily="2" charset="-122"/>
              <a:cs typeface="黑体" panose="02010609060101010101" pitchFamily="49" charset="-122"/>
            </a:endParaRPr>
          </a:p>
          <a:p>
            <a:pPr indent="0" algn="just">
              <a:lnSpc>
                <a:spcPct val="125000"/>
              </a:lnSpc>
              <a:buNone/>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8</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留言管理：管理员对所有留言的统一查看管理。</a:t>
            </a:r>
            <a:endParaRPr lang="zh-CN" altLang="zh-CN" sz="1800" kern="100" dirty="0">
              <a:effectLst/>
              <a:latin typeface="Calibri" panose="020F0502020204030204" pitchFamily="34" charset="0"/>
              <a:ea typeface="宋体" panose="02010600030101010101" pitchFamily="2" charset="-122"/>
              <a:cs typeface="黑体" panose="02010609060101010101" pitchFamily="49" charset="-122"/>
            </a:endParaRPr>
          </a:p>
          <a:p>
            <a:endParaRPr lang="zh-CN" altLang="en-US" dirty="0"/>
          </a:p>
        </p:txBody>
      </p:sp>
    </p:spTree>
    <p:extLst>
      <p:ext uri="{BB962C8B-B14F-4D97-AF65-F5344CB8AC3E}">
        <p14:creationId xmlns:p14="http://schemas.microsoft.com/office/powerpoint/2010/main" val="826618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86ABDD1-3438-3D34-0D7E-B03D1B668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481E8C5-F590-921B-C39C-1317708DC7D9}"/>
              </a:ext>
            </a:extLst>
          </p:cNvPr>
          <p:cNvSpPr>
            <a:spLocks noGrp="1"/>
          </p:cNvSpPr>
          <p:nvPr>
            <p:ph type="title"/>
          </p:nvPr>
        </p:nvSpPr>
        <p:spPr/>
        <p:txBody>
          <a:bodyPr/>
          <a:lstStyle/>
          <a:p>
            <a:r>
              <a:rPr lang="zh-CN" altLang="en-US" b="1" i="1" dirty="0"/>
              <a:t>性能要求</a:t>
            </a:r>
          </a:p>
        </p:txBody>
      </p:sp>
      <p:sp>
        <p:nvSpPr>
          <p:cNvPr id="3" name="内容占位符 2">
            <a:extLst>
              <a:ext uri="{FF2B5EF4-FFF2-40B4-BE49-F238E27FC236}">
                <a16:creationId xmlns:a16="http://schemas.microsoft.com/office/drawing/2014/main" id="{64BFC3F1-F9EE-B530-A050-9000894829AC}"/>
              </a:ext>
            </a:extLst>
          </p:cNvPr>
          <p:cNvSpPr>
            <a:spLocks noGrp="1"/>
          </p:cNvSpPr>
          <p:nvPr>
            <p:ph idx="1"/>
          </p:nvPr>
        </p:nvSpPr>
        <p:spPr/>
        <p:txBody>
          <a:bodyPr/>
          <a:lstStyle/>
          <a:p>
            <a:pPr indent="0" algn="just">
              <a:lnSpc>
                <a:spcPct val="125000"/>
              </a:lnSpc>
              <a:buNone/>
            </a:pP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1</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）响应时间：用户与系统交互时在</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3</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秒内能得到响应，对数据库数据自动提取信息，处理时间低于</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3</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秒，对界面更新数据库的操作响应时间应低于</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3</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秒；</a:t>
            </a:r>
            <a:endParaRPr lang="zh-CN" altLang="zh-CN" sz="1800" kern="100" dirty="0">
              <a:effectLst/>
              <a:latin typeface="Calibri" panose="020F0502020204030204" pitchFamily="34" charset="0"/>
              <a:ea typeface="宋体" panose="02010600030101010101" pitchFamily="2" charset="-122"/>
              <a:cs typeface="黑体" panose="02010609060101010101" pitchFamily="49" charset="-122"/>
            </a:endParaRPr>
          </a:p>
          <a:p>
            <a:pPr indent="0" algn="just">
              <a:lnSpc>
                <a:spcPct val="125000"/>
              </a:lnSpc>
              <a:buNone/>
            </a:pP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2</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）并发用户数：允许</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10</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个及以上用户同时执行一个操作；</a:t>
            </a:r>
            <a:endParaRPr lang="zh-CN" altLang="zh-CN" sz="1800" kern="100" dirty="0">
              <a:effectLst/>
              <a:latin typeface="Calibri" panose="020F0502020204030204" pitchFamily="34" charset="0"/>
              <a:ea typeface="宋体" panose="02010600030101010101" pitchFamily="2" charset="-122"/>
              <a:cs typeface="黑体" panose="02010609060101010101" pitchFamily="49" charset="-122"/>
            </a:endParaRPr>
          </a:p>
          <a:p>
            <a:pPr indent="0" algn="just">
              <a:lnSpc>
                <a:spcPct val="125000"/>
              </a:lnSpc>
              <a:buNone/>
            </a:pP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3</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）页面渲染：页面的</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DOM</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元素需要在</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3</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秒内全部加载完成，并且需要能支持不同的浏览器正常运行，如</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IE</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QQ</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360</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、谷歌等浏览器；</a:t>
            </a:r>
            <a:endParaRPr lang="zh-CN" altLang="zh-CN" sz="1800" kern="100" dirty="0">
              <a:effectLst/>
              <a:latin typeface="Calibri" panose="020F0502020204030204" pitchFamily="34" charset="0"/>
              <a:ea typeface="宋体" panose="02010600030101010101" pitchFamily="2" charset="-122"/>
              <a:cs typeface="黑体" panose="02010609060101010101" pitchFamily="49" charset="-122"/>
            </a:endParaRPr>
          </a:p>
          <a:p>
            <a:pPr indent="0" algn="just">
              <a:lnSpc>
                <a:spcPct val="125000"/>
              </a:lnSpc>
              <a:buNone/>
            </a:pP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4</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）页面流畅度：在各个页面之间的跳转需要流畅进行，不能出现卡顿现象，当用户登录，进行任何操作的时候，系统应该及时地进行反应，反应的时间在</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3</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秒以内。</a:t>
            </a:r>
            <a:endParaRPr lang="zh-CN" altLang="zh-CN" sz="1800" kern="100" dirty="0">
              <a:effectLst/>
              <a:latin typeface="Calibri" panose="020F0502020204030204" pitchFamily="34" charset="0"/>
              <a:ea typeface="宋体" panose="02010600030101010101" pitchFamily="2" charset="-122"/>
              <a:cs typeface="黑体" panose="02010609060101010101" pitchFamily="49" charset="-122"/>
            </a:endParaRPr>
          </a:p>
          <a:p>
            <a:endParaRPr lang="zh-CN" altLang="en-US" dirty="0"/>
          </a:p>
        </p:txBody>
      </p:sp>
    </p:spTree>
    <p:extLst>
      <p:ext uri="{BB962C8B-B14F-4D97-AF65-F5344CB8AC3E}">
        <p14:creationId xmlns:p14="http://schemas.microsoft.com/office/powerpoint/2010/main" val="156521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C2A2C3F-B936-99A6-22EE-828EAD42A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8C9E654B-B562-2523-6DAF-6C25D0E0F3FA}"/>
              </a:ext>
            </a:extLst>
          </p:cNvPr>
          <p:cNvSpPr>
            <a:spLocks noGrp="1"/>
          </p:cNvSpPr>
          <p:nvPr>
            <p:ph type="title"/>
          </p:nvPr>
        </p:nvSpPr>
        <p:spPr/>
        <p:txBody>
          <a:bodyPr/>
          <a:lstStyle/>
          <a:p>
            <a:r>
              <a:rPr lang="zh-CN" altLang="en-US" b="1" i="1" dirty="0"/>
              <a:t>系统功能总体设计</a:t>
            </a:r>
          </a:p>
        </p:txBody>
      </p:sp>
      <p:sp>
        <p:nvSpPr>
          <p:cNvPr id="6" name="Rectangle 4">
            <a:extLst>
              <a:ext uri="{FF2B5EF4-FFF2-40B4-BE49-F238E27FC236}">
                <a16:creationId xmlns:a16="http://schemas.microsoft.com/office/drawing/2014/main" id="{A8915FC6-6329-410C-098C-B64F6C6E08FD}"/>
              </a:ext>
            </a:extLst>
          </p:cNvPr>
          <p:cNvSpPr>
            <a:spLocks noChangeArrowheads="1"/>
          </p:cNvSpPr>
          <p:nvPr/>
        </p:nvSpPr>
        <p:spPr bwMode="auto">
          <a:xfrm>
            <a:off x="2800350" y="2181224"/>
            <a:ext cx="8534766"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E09DDC8D-F01B-01CF-04D2-21F2DA4EB9A0}"/>
              </a:ext>
            </a:extLst>
          </p:cNvPr>
          <p:cNvGraphicFramePr>
            <a:graphicFrameLocks noChangeAspect="1"/>
          </p:cNvGraphicFramePr>
          <p:nvPr>
            <p:extLst>
              <p:ext uri="{D42A27DB-BD31-4B8C-83A1-F6EECF244321}">
                <p14:modId xmlns:p14="http://schemas.microsoft.com/office/powerpoint/2010/main" val="3679876358"/>
              </p:ext>
            </p:extLst>
          </p:nvPr>
        </p:nvGraphicFramePr>
        <p:xfrm>
          <a:off x="2076450" y="2181223"/>
          <a:ext cx="7315200" cy="3452811"/>
        </p:xfrm>
        <a:graphic>
          <a:graphicData uri="http://schemas.openxmlformats.org/presentationml/2006/ole">
            <mc:AlternateContent xmlns:mc="http://schemas.openxmlformats.org/markup-compatibility/2006">
              <mc:Choice xmlns:v="urn:schemas-microsoft-com:vml" Requires="v">
                <p:oleObj name="Visio" r:id="rId3" imgW="5516596" imgH="3360137" progId="Visio.Drawing.15">
                  <p:embed/>
                </p:oleObj>
              </mc:Choice>
              <mc:Fallback>
                <p:oleObj name="Visio" r:id="rId3" imgW="5516596" imgH="3360137"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450" y="2181223"/>
                        <a:ext cx="7315200" cy="3452811"/>
                      </a:xfrm>
                      <a:prstGeom prst="rect">
                        <a:avLst/>
                      </a:prstGeom>
                      <a:noFill/>
                    </p:spPr>
                  </p:pic>
                </p:oleObj>
              </mc:Fallback>
            </mc:AlternateContent>
          </a:graphicData>
        </a:graphic>
      </p:graphicFrame>
    </p:spTree>
    <p:extLst>
      <p:ext uri="{BB962C8B-B14F-4D97-AF65-F5344CB8AC3E}">
        <p14:creationId xmlns:p14="http://schemas.microsoft.com/office/powerpoint/2010/main" val="65626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A2A004B7-9B26-4459-6D6B-3D1732329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2BAA7228-A31D-CC19-A195-774032D5DC6F}"/>
              </a:ext>
            </a:extLst>
          </p:cNvPr>
          <p:cNvSpPr>
            <a:spLocks noGrp="1"/>
          </p:cNvSpPr>
          <p:nvPr>
            <p:ph type="title"/>
          </p:nvPr>
        </p:nvSpPr>
        <p:spPr/>
        <p:txBody>
          <a:bodyPr/>
          <a:lstStyle/>
          <a:p>
            <a:r>
              <a:rPr lang="zh-CN" altLang="en-US" b="1" i="1" dirty="0"/>
              <a:t>登录模块</a:t>
            </a:r>
          </a:p>
        </p:txBody>
      </p:sp>
      <p:sp>
        <p:nvSpPr>
          <p:cNvPr id="6" name="内容占位符 5">
            <a:extLst>
              <a:ext uri="{FF2B5EF4-FFF2-40B4-BE49-F238E27FC236}">
                <a16:creationId xmlns:a16="http://schemas.microsoft.com/office/drawing/2014/main" id="{F8D04E97-0BC3-9E83-6DEC-10FD8EDF13C8}"/>
              </a:ext>
            </a:extLst>
          </p:cNvPr>
          <p:cNvSpPr>
            <a:spLocks noGrp="1"/>
          </p:cNvSpPr>
          <p:nvPr>
            <p:ph idx="1"/>
          </p:nvPr>
        </p:nvSpPr>
        <p:spPr>
          <a:xfrm>
            <a:off x="838200" y="1825625"/>
            <a:ext cx="10515600" cy="879475"/>
          </a:xfrm>
        </p:spPr>
        <p:txBody>
          <a:bodyPr/>
          <a:lstStyle/>
          <a:p>
            <a:pPr marL="0" indent="0">
              <a:buNone/>
            </a:pPr>
            <a:r>
              <a:rPr lang="en-US" altLang="zh-CN" sz="1800" kern="100" dirty="0">
                <a:effectLst/>
                <a:ea typeface="宋体" panose="02010600030101010101" pitchFamily="2" charset="-122"/>
                <a:cs typeface="宋体" panose="02010600030101010101" pitchFamily="2" charset="-122"/>
              </a:rPr>
              <a:t>       </a:t>
            </a:r>
            <a:r>
              <a:rPr lang="zh-CN" altLang="zh-CN" sz="1800" kern="100" dirty="0">
                <a:effectLst/>
                <a:ea typeface="宋体" panose="02010600030101010101" pitchFamily="2" charset="-122"/>
                <a:cs typeface="宋体" panose="02010600030101010101" pitchFamily="2" charset="-122"/>
              </a:rPr>
              <a:t>系统的登录页面是选择用户类别输入账号密码进行登录</a:t>
            </a:r>
            <a:r>
              <a:rPr lang="en-US" altLang="zh-CN" sz="1800" kern="100" dirty="0">
                <a:effectLst/>
                <a:ea typeface="宋体" panose="02010600030101010101" pitchFamily="2" charset="-122"/>
                <a:cs typeface="宋体" panose="02010600030101010101" pitchFamily="2" charset="-122"/>
              </a:rPr>
              <a:t>,</a:t>
            </a:r>
            <a:r>
              <a:rPr lang="zh-CN" altLang="zh-CN" sz="1800" kern="100" dirty="0">
                <a:effectLst/>
                <a:ea typeface="宋体" panose="02010600030101010101" pitchFamily="2" charset="-122"/>
                <a:cs typeface="宋体" panose="02010600030101010101" pitchFamily="2" charset="-122"/>
              </a:rPr>
              <a:t>使用者只有在登录成功后才可以进入访问。通过在登录提交表单</a:t>
            </a:r>
            <a:r>
              <a:rPr lang="en-US" altLang="zh-CN" sz="1800" kern="100" dirty="0">
                <a:effectLst/>
                <a:ea typeface="宋体" panose="02010600030101010101" pitchFamily="2" charset="-122"/>
                <a:cs typeface="宋体" panose="02010600030101010101" pitchFamily="2" charset="-122"/>
              </a:rPr>
              <a:t>,</a:t>
            </a:r>
            <a:r>
              <a:rPr lang="zh-CN" altLang="zh-CN" sz="1800" kern="100" dirty="0">
                <a:effectLst/>
                <a:ea typeface="宋体" panose="02010600030101010101" pitchFamily="2" charset="-122"/>
                <a:cs typeface="宋体" panose="02010600030101010101" pitchFamily="2" charset="-122"/>
              </a:rPr>
              <a:t>后台处理判断账号密码是否正确</a:t>
            </a:r>
            <a:r>
              <a:rPr lang="en-US" altLang="zh-CN" sz="1800" kern="100" dirty="0">
                <a:effectLst/>
                <a:ea typeface="宋体" panose="02010600030101010101" pitchFamily="2" charset="-122"/>
                <a:cs typeface="宋体" panose="02010600030101010101" pitchFamily="2" charset="-122"/>
              </a:rPr>
              <a:t>,</a:t>
            </a:r>
            <a:r>
              <a:rPr lang="zh-CN" altLang="zh-CN" sz="1800" kern="100" dirty="0">
                <a:effectLst/>
                <a:ea typeface="宋体" panose="02010600030101010101" pitchFamily="2" charset="-122"/>
                <a:cs typeface="宋体" panose="02010600030101010101" pitchFamily="2" charset="-122"/>
              </a:rPr>
              <a:t>进行页面跳转</a:t>
            </a:r>
            <a:r>
              <a:rPr lang="en-US" altLang="zh-CN" sz="1800" kern="100" dirty="0">
                <a:effectLst/>
                <a:ea typeface="宋体" panose="02010600030101010101" pitchFamily="2" charset="-122"/>
                <a:cs typeface="宋体" panose="02010600030101010101" pitchFamily="2" charset="-122"/>
              </a:rPr>
              <a:t>,</a:t>
            </a:r>
            <a:r>
              <a:rPr lang="zh-CN" altLang="zh-CN" sz="1800" kern="100" dirty="0">
                <a:effectLst/>
                <a:ea typeface="宋体" panose="02010600030101010101" pitchFamily="2" charset="-122"/>
                <a:cs typeface="宋体" panose="02010600030101010101" pitchFamily="2" charset="-122"/>
              </a:rPr>
              <a:t>进入系统中去。为了保证系统的安全性，要使用本系统必须先登陆到系统中。</a:t>
            </a:r>
            <a:endParaRPr lang="zh-CN" altLang="en-US" dirty="0"/>
          </a:p>
        </p:txBody>
      </p:sp>
      <p:graphicFrame>
        <p:nvGraphicFramePr>
          <p:cNvPr id="10" name="对象 9">
            <a:extLst>
              <a:ext uri="{FF2B5EF4-FFF2-40B4-BE49-F238E27FC236}">
                <a16:creationId xmlns:a16="http://schemas.microsoft.com/office/drawing/2014/main" id="{CDDFE5CC-3404-516B-EE43-240FB849CAD4}"/>
              </a:ext>
            </a:extLst>
          </p:cNvPr>
          <p:cNvGraphicFramePr>
            <a:graphicFrameLocks noChangeAspect="1"/>
          </p:cNvGraphicFramePr>
          <p:nvPr>
            <p:extLst>
              <p:ext uri="{D42A27DB-BD31-4B8C-83A1-F6EECF244321}">
                <p14:modId xmlns:p14="http://schemas.microsoft.com/office/powerpoint/2010/main" val="1944232072"/>
              </p:ext>
            </p:extLst>
          </p:nvPr>
        </p:nvGraphicFramePr>
        <p:xfrm>
          <a:off x="3191796" y="2840037"/>
          <a:ext cx="4929649" cy="3836066"/>
        </p:xfrm>
        <a:graphic>
          <a:graphicData uri="http://schemas.openxmlformats.org/presentationml/2006/ole">
            <mc:AlternateContent xmlns:mc="http://schemas.openxmlformats.org/markup-compatibility/2006">
              <mc:Choice xmlns:v="urn:schemas-microsoft-com:vml" Requires="v">
                <p:oleObj name="Visio" r:id="rId3" imgW="2819329" imgH="4427016" progId="Visio.Drawing.15">
                  <p:embed/>
                </p:oleObj>
              </mc:Choice>
              <mc:Fallback>
                <p:oleObj name="Visio" r:id="rId3" imgW="2819329" imgH="4427016"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1796" y="2840037"/>
                        <a:ext cx="4929649" cy="3836066"/>
                      </a:xfrm>
                      <a:prstGeom prst="rect">
                        <a:avLst/>
                      </a:prstGeom>
                      <a:noFill/>
                    </p:spPr>
                  </p:pic>
                </p:oleObj>
              </mc:Fallback>
            </mc:AlternateContent>
          </a:graphicData>
        </a:graphic>
      </p:graphicFrame>
    </p:spTree>
    <p:extLst>
      <p:ext uri="{BB962C8B-B14F-4D97-AF65-F5344CB8AC3E}">
        <p14:creationId xmlns:p14="http://schemas.microsoft.com/office/powerpoint/2010/main" val="8101378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1123</Words>
  <Application>Microsoft Office PowerPoint</Application>
  <PresentationFormat>宽屏</PresentationFormat>
  <Paragraphs>74</Paragraphs>
  <Slides>26</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3" baseType="lpstr">
      <vt:lpstr>等线</vt:lpstr>
      <vt:lpstr>等线 Light</vt:lpstr>
      <vt:lpstr>宋体</vt:lpstr>
      <vt:lpstr>Arial</vt:lpstr>
      <vt:lpstr>Calibri</vt:lpstr>
      <vt:lpstr>Office 主题​​</vt:lpstr>
      <vt:lpstr>Visio</vt:lpstr>
      <vt:lpstr>摩托车租聘管理系统</vt:lpstr>
      <vt:lpstr>课题现状</vt:lpstr>
      <vt:lpstr>课题意义</vt:lpstr>
      <vt:lpstr>开发环境与工具</vt:lpstr>
      <vt:lpstr>系统目标</vt:lpstr>
      <vt:lpstr>功能需求</vt:lpstr>
      <vt:lpstr>性能要求</vt:lpstr>
      <vt:lpstr>系统功能总体设计</vt:lpstr>
      <vt:lpstr>登录模块</vt:lpstr>
      <vt:lpstr>注册模块</vt:lpstr>
      <vt:lpstr>用户管理模块</vt:lpstr>
      <vt:lpstr>订单管理模块</vt:lpstr>
      <vt:lpstr>车辆管理模块</vt:lpstr>
      <vt:lpstr>新增摩托车模块</vt:lpstr>
      <vt:lpstr>摩托车租聘模块</vt:lpstr>
      <vt:lpstr>留言管理模块</vt:lpstr>
      <vt:lpstr>登录界面</vt:lpstr>
      <vt:lpstr>注册页面</vt:lpstr>
      <vt:lpstr>用户管理页面</vt:lpstr>
      <vt:lpstr>订单管理页面</vt:lpstr>
      <vt:lpstr>车辆管理页面</vt:lpstr>
      <vt:lpstr>新增车辆页面</vt:lpstr>
      <vt:lpstr>摩托车租聘页面</vt:lpstr>
      <vt:lpstr>留言页面</vt:lpstr>
      <vt:lpstr>                            谢 谢！</vt:lpstr>
      <vt:lpstr>                           项目演示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摩托车租聘管理系统</dc:title>
  <dc:creator>曹 日康</dc:creator>
  <cp:lastModifiedBy>曹 日康</cp:lastModifiedBy>
  <cp:revision>12</cp:revision>
  <dcterms:created xsi:type="dcterms:W3CDTF">2022-10-21T00:36:07Z</dcterms:created>
  <dcterms:modified xsi:type="dcterms:W3CDTF">2022-10-23T07:01:31Z</dcterms:modified>
</cp:coreProperties>
</file>