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sldIdLst>
    <p:sldId id="256" r:id="rId2"/>
    <p:sldId id="257" r:id="rId3"/>
    <p:sldId id="258" r:id="rId4"/>
    <p:sldId id="259" r:id="rId5"/>
    <p:sldId id="271" r:id="rId6"/>
    <p:sldId id="262" r:id="rId7"/>
    <p:sldId id="263" r:id="rId8"/>
    <p:sldId id="264" r:id="rId9"/>
    <p:sldId id="265" r:id="rId10"/>
    <p:sldId id="266" r:id="rId11"/>
    <p:sldId id="267" r:id="rId12"/>
    <p:sldId id="268" r:id="rId13"/>
    <p:sldId id="269" r:id="rId14"/>
    <p:sldId id="270" r:id="rId15"/>
    <p:sldId id="260"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6/22/17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6/22/17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6/22/17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586B75A-687E-405C-8A0B-8D00578BA2C3}" type="datetimeFigureOut">
              <a:rPr lang="en-US" smtClean="0"/>
              <a:pPr/>
              <a:t>6/22/17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6/22/17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586B75A-687E-405C-8A0B-8D00578BA2C3}" type="datetimeFigureOut">
              <a:rPr lang="en-US" smtClean="0"/>
              <a:pPr/>
              <a:t>6/22/17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6/22/17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6/22/17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5586B75A-687E-405C-8A0B-8D00578BA2C3}" type="datetimeFigureOut">
              <a:rPr lang="en-US" smtClean="0"/>
              <a:pPr/>
              <a:t>6/22/17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586B75A-687E-405C-8A0B-8D00578BA2C3}" type="datetimeFigureOut">
              <a:rPr lang="en-US" smtClean="0"/>
              <a:pPr/>
              <a:t>6/22/17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586B75A-687E-405C-8A0B-8D00578BA2C3}" type="datetimeFigureOut">
              <a:rPr lang="en-US" smtClean="0"/>
              <a:pPr/>
              <a:t>6/22/17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2129492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urrie32/crimes-in-chicag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Exploring the Chicago Crime Scene</a:t>
            </a:r>
            <a:endParaRPr lang="en-US" dirty="0"/>
          </a:p>
        </p:txBody>
      </p:sp>
      <p:sp>
        <p:nvSpPr>
          <p:cNvPr id="3" name="Subtitle 2"/>
          <p:cNvSpPr>
            <a:spLocks noGrp="1"/>
          </p:cNvSpPr>
          <p:nvPr>
            <p:ph type="subTitle" idx="1"/>
          </p:nvPr>
        </p:nvSpPr>
        <p:spPr/>
        <p:txBody>
          <a:bodyPr/>
          <a:lstStyle/>
          <a:p>
            <a:r>
              <a:rPr lang="en-US" dirty="0" smtClean="0"/>
              <a:t>Alejandro Garcia</a:t>
            </a:r>
          </a:p>
          <a:p>
            <a:r>
              <a:rPr lang="en-US" dirty="0" smtClean="0"/>
              <a:t>Foundations of Data Science in R</a:t>
            </a:r>
            <a:endParaRPr lang="en-US" dirty="0"/>
          </a:p>
        </p:txBody>
      </p:sp>
    </p:spTree>
    <p:extLst>
      <p:ext uri="{BB962C8B-B14F-4D97-AF65-F5344CB8AC3E}">
        <p14:creationId xmlns:p14="http://schemas.microsoft.com/office/powerpoint/2010/main" val="2104100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Arrests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4436" y="2658974"/>
            <a:ext cx="5241564" cy="3101975"/>
          </a:xfrm>
        </p:spPr>
      </p:pic>
      <p:sp>
        <p:nvSpPr>
          <p:cNvPr id="5" name="TextBox 4"/>
          <p:cNvSpPr txBox="1"/>
          <p:nvPr/>
        </p:nvSpPr>
        <p:spPr>
          <a:xfrm>
            <a:off x="6096000" y="2658974"/>
            <a:ext cx="5123380" cy="646331"/>
          </a:xfrm>
          <a:prstGeom prst="rect">
            <a:avLst/>
          </a:prstGeom>
          <a:noFill/>
        </p:spPr>
        <p:txBody>
          <a:bodyPr wrap="square" rtlCol="0">
            <a:spAutoFit/>
          </a:bodyPr>
          <a:lstStyle/>
          <a:p>
            <a:pPr marL="285750" indent="-285750">
              <a:buFont typeface="Arial" charset="0"/>
              <a:buChar char="•"/>
            </a:pPr>
            <a:r>
              <a:rPr lang="en-US" dirty="0" smtClean="0"/>
              <a:t>Out of all the crimes committed, only 26% of the crimes resulted in an arrest</a:t>
            </a:r>
          </a:p>
        </p:txBody>
      </p:sp>
    </p:spTree>
    <p:extLst>
      <p:ext uri="{BB962C8B-B14F-4D97-AF65-F5344CB8AC3E}">
        <p14:creationId xmlns:p14="http://schemas.microsoft.com/office/powerpoint/2010/main" val="1436933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Crimes in each year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217" y="2638425"/>
            <a:ext cx="5204424" cy="3101975"/>
          </a:xfrm>
        </p:spPr>
      </p:pic>
      <p:sp>
        <p:nvSpPr>
          <p:cNvPr id="6" name="TextBox 5"/>
          <p:cNvSpPr txBox="1"/>
          <p:nvPr/>
        </p:nvSpPr>
        <p:spPr>
          <a:xfrm>
            <a:off x="5903641" y="2638425"/>
            <a:ext cx="4175307" cy="1200329"/>
          </a:xfrm>
          <a:prstGeom prst="rect">
            <a:avLst/>
          </a:prstGeom>
          <a:noFill/>
        </p:spPr>
        <p:txBody>
          <a:bodyPr wrap="square" rtlCol="0">
            <a:spAutoFit/>
          </a:bodyPr>
          <a:lstStyle/>
          <a:p>
            <a:pPr marL="285750" indent="-285750">
              <a:buFont typeface="Arial" charset="0"/>
              <a:buChar char="•"/>
            </a:pPr>
            <a:r>
              <a:rPr lang="en-US" dirty="0" smtClean="0"/>
              <a:t>From this density plot we can observe how crimes have decreased since year 2012, however it has not decreased drastically from 2014-2016</a:t>
            </a:r>
            <a:endParaRPr lang="en-US" dirty="0"/>
          </a:p>
        </p:txBody>
      </p:sp>
    </p:spTree>
    <p:extLst>
      <p:ext uri="{BB962C8B-B14F-4D97-AF65-F5344CB8AC3E}">
        <p14:creationId xmlns:p14="http://schemas.microsoft.com/office/powerpoint/2010/main" val="20928333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874" y="2751441"/>
            <a:ext cx="5969074" cy="3101975"/>
          </a:xfrm>
        </p:spPr>
      </p:pic>
      <p:sp>
        <p:nvSpPr>
          <p:cNvPr id="5" name="TextBox 4"/>
          <p:cNvSpPr txBox="1"/>
          <p:nvPr/>
        </p:nvSpPr>
        <p:spPr>
          <a:xfrm>
            <a:off x="7006510" y="2710345"/>
            <a:ext cx="4315612" cy="646331"/>
          </a:xfrm>
          <a:prstGeom prst="rect">
            <a:avLst/>
          </a:prstGeom>
          <a:noFill/>
        </p:spPr>
        <p:txBody>
          <a:bodyPr wrap="square" rtlCol="0">
            <a:spAutoFit/>
          </a:bodyPr>
          <a:lstStyle/>
          <a:p>
            <a:pPr marL="285750" indent="-285750">
              <a:buFont typeface="Arial" charset="0"/>
              <a:buChar char="•"/>
            </a:pPr>
            <a:r>
              <a:rPr lang="en-US" dirty="0" smtClean="0"/>
              <a:t>The Ward is simply the City Council District where the crimes occurs</a:t>
            </a:r>
            <a:endParaRPr lang="en-US" dirty="0"/>
          </a:p>
        </p:txBody>
      </p:sp>
    </p:spTree>
    <p:extLst>
      <p:ext uri="{BB962C8B-B14F-4D97-AF65-F5344CB8AC3E}">
        <p14:creationId xmlns:p14="http://schemas.microsoft.com/office/powerpoint/2010/main" val="614837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area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83" y="2700070"/>
            <a:ext cx="5577517" cy="3101975"/>
          </a:xfrm>
        </p:spPr>
      </p:pic>
      <p:sp>
        <p:nvSpPr>
          <p:cNvPr id="5" name="TextBox 4"/>
          <p:cNvSpPr txBox="1"/>
          <p:nvPr/>
        </p:nvSpPr>
        <p:spPr>
          <a:xfrm>
            <a:off x="6729107" y="2700070"/>
            <a:ext cx="4921787" cy="646331"/>
          </a:xfrm>
          <a:prstGeom prst="rect">
            <a:avLst/>
          </a:prstGeom>
          <a:noFill/>
        </p:spPr>
        <p:txBody>
          <a:bodyPr wrap="square" rtlCol="0">
            <a:spAutoFit/>
          </a:bodyPr>
          <a:lstStyle/>
          <a:p>
            <a:pPr marL="285750" indent="-285750">
              <a:buFont typeface="Arial" charset="0"/>
              <a:buChar char="•"/>
            </a:pPr>
            <a:r>
              <a:rPr lang="en-US" dirty="0" smtClean="0"/>
              <a:t>The most common Areas where crimes occur in Chicago</a:t>
            </a:r>
            <a:endParaRPr lang="en-US" dirty="0"/>
          </a:p>
        </p:txBody>
      </p:sp>
    </p:spTree>
    <p:extLst>
      <p:ext uri="{BB962C8B-B14F-4D97-AF65-F5344CB8AC3E}">
        <p14:creationId xmlns:p14="http://schemas.microsoft.com/office/powerpoint/2010/main" val="2027986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Fbi</a:t>
            </a:r>
            <a:r>
              <a:rPr lang="en-US" dirty="0" smtClean="0"/>
              <a:t> code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608" y="2771989"/>
            <a:ext cx="5541392" cy="3101975"/>
          </a:xfrm>
        </p:spPr>
      </p:pic>
      <p:sp>
        <p:nvSpPr>
          <p:cNvPr id="5" name="TextBox 4"/>
          <p:cNvSpPr txBox="1"/>
          <p:nvPr/>
        </p:nvSpPr>
        <p:spPr>
          <a:xfrm>
            <a:off x="6096000" y="2771989"/>
            <a:ext cx="3292889" cy="1200329"/>
          </a:xfrm>
          <a:prstGeom prst="rect">
            <a:avLst/>
          </a:prstGeom>
          <a:noFill/>
        </p:spPr>
        <p:txBody>
          <a:bodyPr wrap="none" rtlCol="0">
            <a:spAutoFit/>
          </a:bodyPr>
          <a:lstStyle/>
          <a:p>
            <a:pPr marL="285750" indent="-285750">
              <a:buFont typeface="Arial" charset="0"/>
              <a:buChar char="•"/>
            </a:pPr>
            <a:r>
              <a:rPr lang="en-US" dirty="0" smtClean="0"/>
              <a:t>The most common FBI Codes</a:t>
            </a:r>
          </a:p>
          <a:p>
            <a:pPr marL="742950" lvl="1" indent="-285750">
              <a:buFont typeface="Arial" charset="0"/>
              <a:buChar char="•"/>
            </a:pPr>
            <a:r>
              <a:rPr lang="en-US" dirty="0" smtClean="0"/>
              <a:t>Larceny</a:t>
            </a:r>
          </a:p>
          <a:p>
            <a:pPr marL="742950" lvl="1" indent="-285750">
              <a:buFont typeface="Arial" charset="0"/>
              <a:buChar char="•"/>
            </a:pPr>
            <a:r>
              <a:rPr lang="en-US" dirty="0" smtClean="0"/>
              <a:t>Simple Battery</a:t>
            </a:r>
          </a:p>
          <a:p>
            <a:pPr marL="742950" lvl="1" indent="-285750">
              <a:buFont typeface="Arial" charset="0"/>
              <a:buChar char="•"/>
            </a:pPr>
            <a:r>
              <a:rPr lang="en-US" dirty="0" smtClean="0"/>
              <a:t>Vandalism</a:t>
            </a:r>
          </a:p>
        </p:txBody>
      </p:sp>
    </p:spTree>
    <p:extLst>
      <p:ext uri="{BB962C8B-B14F-4D97-AF65-F5344CB8AC3E}">
        <p14:creationId xmlns:p14="http://schemas.microsoft.com/office/powerpoint/2010/main" val="16532699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From the previous graphs we were able to obtain significant information like:</a:t>
            </a:r>
          </a:p>
          <a:p>
            <a:pPr lvl="1"/>
            <a:r>
              <a:rPr lang="en-US" dirty="0" smtClean="0"/>
              <a:t>Most common type of crimes</a:t>
            </a:r>
          </a:p>
          <a:p>
            <a:pPr lvl="1"/>
            <a:r>
              <a:rPr lang="en-US" dirty="0" smtClean="0"/>
              <a:t>Decrease in crime rate from year 2012-2017</a:t>
            </a:r>
          </a:p>
          <a:p>
            <a:pPr lvl="1"/>
            <a:r>
              <a:rPr lang="en-US" dirty="0" smtClean="0"/>
              <a:t>Crimes that resulted in Arrests</a:t>
            </a:r>
          </a:p>
          <a:p>
            <a:pPr lvl="1"/>
            <a:r>
              <a:rPr lang="en-US" dirty="0" smtClean="0"/>
              <a:t>Top IUCR Codes</a:t>
            </a:r>
          </a:p>
          <a:p>
            <a:pPr lvl="1"/>
            <a:r>
              <a:rPr lang="en-US" dirty="0" smtClean="0"/>
              <a:t>Most common areas where crimes occur</a:t>
            </a:r>
          </a:p>
          <a:p>
            <a:pPr lvl="1"/>
            <a:r>
              <a:rPr lang="en-US" dirty="0" smtClean="0"/>
              <a:t>Top FBI Codes</a:t>
            </a:r>
          </a:p>
          <a:p>
            <a:pPr lvl="1"/>
            <a:endParaRPr lang="en-US" dirty="0" smtClean="0"/>
          </a:p>
          <a:p>
            <a:pPr lvl="1"/>
            <a:endParaRPr lang="en-US" dirty="0" smtClean="0"/>
          </a:p>
        </p:txBody>
      </p:sp>
    </p:spTree>
    <p:extLst>
      <p:ext uri="{BB962C8B-B14F-4D97-AF65-F5344CB8AC3E}">
        <p14:creationId xmlns:p14="http://schemas.microsoft.com/office/powerpoint/2010/main" val="624680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3" name="Content Placeholder 2"/>
          <p:cNvSpPr>
            <a:spLocks noGrp="1"/>
          </p:cNvSpPr>
          <p:nvPr>
            <p:ph idx="1"/>
          </p:nvPr>
        </p:nvSpPr>
        <p:spPr/>
        <p:txBody>
          <a:bodyPr/>
          <a:lstStyle/>
          <a:p>
            <a:r>
              <a:rPr lang="en-US" dirty="0" smtClean="0"/>
              <a:t>Based on the analysis done on the Chicago crime scene data set, we are able to offer several recommendations to the Chicago Police Department</a:t>
            </a:r>
          </a:p>
          <a:p>
            <a:pPr lvl="1"/>
            <a:r>
              <a:rPr lang="en-US" dirty="0" smtClean="0"/>
              <a:t>Focus on the most common types of crimes in order to prevent them</a:t>
            </a:r>
          </a:p>
          <a:p>
            <a:pPr lvl="1"/>
            <a:r>
              <a:rPr lang="en-US" dirty="0" smtClean="0"/>
              <a:t>More arrests have to be made per crime, only 26% of the criminals where arrested</a:t>
            </a:r>
          </a:p>
          <a:p>
            <a:pPr lvl="1"/>
            <a:r>
              <a:rPr lang="en-US" dirty="0" smtClean="0"/>
              <a:t>Theft of $500 in the streets is very common, definitely have more patrols going around the area</a:t>
            </a:r>
          </a:p>
          <a:p>
            <a:pPr lvl="1"/>
            <a:r>
              <a:rPr lang="en-US" dirty="0" smtClean="0"/>
              <a:t>Set a specific perimeter for the areas where crime scene is extremely high</a:t>
            </a:r>
          </a:p>
          <a:p>
            <a:pPr lvl="1"/>
            <a:endParaRPr lang="en-US" dirty="0"/>
          </a:p>
        </p:txBody>
      </p:sp>
    </p:spTree>
    <p:extLst>
      <p:ext uri="{BB962C8B-B14F-4D97-AF65-F5344CB8AC3E}">
        <p14:creationId xmlns:p14="http://schemas.microsoft.com/office/powerpoint/2010/main" val="317882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&amp; Motivation</a:t>
            </a:r>
            <a:endParaRPr lang="en-US" dirty="0"/>
          </a:p>
        </p:txBody>
      </p:sp>
      <p:sp>
        <p:nvSpPr>
          <p:cNvPr id="3" name="Content Placeholder 2"/>
          <p:cNvSpPr>
            <a:spLocks noGrp="1"/>
          </p:cNvSpPr>
          <p:nvPr>
            <p:ph idx="1"/>
          </p:nvPr>
        </p:nvSpPr>
        <p:spPr/>
        <p:txBody>
          <a:bodyPr/>
          <a:lstStyle/>
          <a:p>
            <a:r>
              <a:rPr lang="en-US" dirty="0" smtClean="0"/>
              <a:t>For the past years, Chicago has been considered one of the most dangerous cities in the US. The motivation behind this project is to help the Chicago Police Department make better decisions with the use of data. Its important for them to receive key insights from this dataset</a:t>
            </a:r>
            <a:endParaRPr lang="en-US" dirty="0"/>
          </a:p>
        </p:txBody>
      </p:sp>
    </p:spTree>
    <p:extLst>
      <p:ext uri="{BB962C8B-B14F-4D97-AF65-F5344CB8AC3E}">
        <p14:creationId xmlns:p14="http://schemas.microsoft.com/office/powerpoint/2010/main" val="2136077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a:t>
            </a:r>
            <a:endParaRPr lang="en-US" dirty="0"/>
          </a:p>
        </p:txBody>
      </p:sp>
      <p:sp>
        <p:nvSpPr>
          <p:cNvPr id="3" name="Content Placeholder 2"/>
          <p:cNvSpPr>
            <a:spLocks noGrp="1"/>
          </p:cNvSpPr>
          <p:nvPr>
            <p:ph idx="1"/>
          </p:nvPr>
        </p:nvSpPr>
        <p:spPr/>
        <p:txBody>
          <a:bodyPr/>
          <a:lstStyle/>
          <a:p>
            <a:r>
              <a:rPr lang="en-US" dirty="0" smtClean="0"/>
              <a:t>The dataset for </a:t>
            </a:r>
            <a:r>
              <a:rPr lang="en-US" dirty="0"/>
              <a:t>this project can be found here: </a:t>
            </a:r>
            <a:r>
              <a:rPr lang="en-US" dirty="0">
                <a:hlinkClick r:id="rId2"/>
              </a:rPr>
              <a:t>https://</a:t>
            </a:r>
            <a:r>
              <a:rPr lang="en-US" dirty="0" smtClean="0">
                <a:hlinkClick r:id="rId2"/>
              </a:rPr>
              <a:t>www.kaggle.com/currie32/crimes-in-chicago</a:t>
            </a:r>
            <a:endParaRPr lang="en-US" dirty="0" smtClean="0"/>
          </a:p>
          <a:p>
            <a:r>
              <a:rPr lang="en-US" dirty="0" smtClean="0"/>
              <a:t>This dataset is pretty clean but there were few modifications like eliminating missing values and changing </a:t>
            </a:r>
            <a:r>
              <a:rPr lang="en-US" dirty="0" err="1" smtClean="0"/>
              <a:t>categotical</a:t>
            </a:r>
            <a:r>
              <a:rPr lang="en-US" dirty="0" smtClean="0"/>
              <a:t> data to numerical</a:t>
            </a:r>
          </a:p>
          <a:p>
            <a:endParaRPr lang="en-US" dirty="0"/>
          </a:p>
        </p:txBody>
      </p:sp>
    </p:spTree>
    <p:extLst>
      <p:ext uri="{BB962C8B-B14F-4D97-AF65-F5344CB8AC3E}">
        <p14:creationId xmlns:p14="http://schemas.microsoft.com/office/powerpoint/2010/main" val="366526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3" name="Content Placeholder 2"/>
          <p:cNvSpPr>
            <a:spLocks noGrp="1"/>
          </p:cNvSpPr>
          <p:nvPr>
            <p:ph idx="1"/>
          </p:nvPr>
        </p:nvSpPr>
        <p:spPr/>
        <p:txBody>
          <a:bodyPr/>
          <a:lstStyle/>
          <a:p>
            <a:r>
              <a:rPr lang="en-US" dirty="0" smtClean="0"/>
              <a:t>The following slides represent in graphs the most common columns of the dataset</a:t>
            </a:r>
            <a:endParaRPr lang="en-US" dirty="0"/>
          </a:p>
        </p:txBody>
      </p:sp>
    </p:spTree>
    <p:extLst>
      <p:ext uri="{BB962C8B-B14F-4D97-AF65-F5344CB8AC3E}">
        <p14:creationId xmlns:p14="http://schemas.microsoft.com/office/powerpoint/2010/main" val="1134589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Type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3270" y="2638425"/>
            <a:ext cx="5430153" cy="3101975"/>
          </a:xfrm>
        </p:spPr>
      </p:pic>
      <p:sp>
        <p:nvSpPr>
          <p:cNvPr id="5" name="TextBox 4"/>
          <p:cNvSpPr txBox="1"/>
          <p:nvPr/>
        </p:nvSpPr>
        <p:spPr>
          <a:xfrm>
            <a:off x="7760043" y="2891481"/>
            <a:ext cx="3435179" cy="2031325"/>
          </a:xfrm>
          <a:prstGeom prst="rect">
            <a:avLst/>
          </a:prstGeom>
          <a:noFill/>
        </p:spPr>
        <p:txBody>
          <a:bodyPr wrap="square" rtlCol="0">
            <a:spAutoFit/>
          </a:bodyPr>
          <a:lstStyle/>
          <a:p>
            <a:pPr marL="285750" indent="-285750">
              <a:buFont typeface="Arial" charset="0"/>
              <a:buChar char="•"/>
            </a:pPr>
            <a:r>
              <a:rPr lang="en-US" dirty="0" smtClean="0"/>
              <a:t>It is clear from this graph that the most common types of crimes are</a:t>
            </a:r>
          </a:p>
          <a:p>
            <a:pPr marL="742950" lvl="1" indent="-285750">
              <a:buFont typeface="Arial" charset="0"/>
              <a:buChar char="•"/>
            </a:pPr>
            <a:r>
              <a:rPr lang="en-US" dirty="0" smtClean="0"/>
              <a:t>Theft</a:t>
            </a:r>
          </a:p>
          <a:p>
            <a:pPr marL="742950" lvl="1" indent="-285750">
              <a:buFont typeface="Arial" charset="0"/>
              <a:buChar char="•"/>
            </a:pPr>
            <a:r>
              <a:rPr lang="en-US" dirty="0" smtClean="0"/>
              <a:t>Battery robbery</a:t>
            </a:r>
          </a:p>
          <a:p>
            <a:pPr marL="742950" lvl="1" indent="-285750">
              <a:buFont typeface="Arial" charset="0"/>
              <a:buChar char="•"/>
            </a:pPr>
            <a:r>
              <a:rPr lang="en-US" dirty="0" smtClean="0"/>
              <a:t>Criminal damage</a:t>
            </a:r>
          </a:p>
          <a:p>
            <a:pPr marL="742950" lvl="1" indent="-285750">
              <a:buFont typeface="Arial" charset="0"/>
              <a:buChar char="•"/>
            </a:pPr>
            <a:r>
              <a:rPr lang="en-US" dirty="0" smtClean="0"/>
              <a:t>Narcotics</a:t>
            </a:r>
            <a:endParaRPr lang="en-US" dirty="0"/>
          </a:p>
        </p:txBody>
      </p:sp>
    </p:spTree>
    <p:extLst>
      <p:ext uri="{BB962C8B-B14F-4D97-AF65-F5344CB8AC3E}">
        <p14:creationId xmlns:p14="http://schemas.microsoft.com/office/powerpoint/2010/main" val="217410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3087" y="2710345"/>
            <a:ext cx="6033422" cy="3101975"/>
          </a:xfrm>
        </p:spPr>
      </p:pic>
      <p:sp>
        <p:nvSpPr>
          <p:cNvPr id="5" name="TextBox 4"/>
          <p:cNvSpPr txBox="1"/>
          <p:nvPr/>
        </p:nvSpPr>
        <p:spPr>
          <a:xfrm>
            <a:off x="7006509" y="2710345"/>
            <a:ext cx="5062796" cy="1754326"/>
          </a:xfrm>
          <a:prstGeom prst="rect">
            <a:avLst/>
          </a:prstGeom>
          <a:noFill/>
        </p:spPr>
        <p:txBody>
          <a:bodyPr wrap="none" rtlCol="0">
            <a:spAutoFit/>
          </a:bodyPr>
          <a:lstStyle/>
          <a:p>
            <a:pPr marL="285750" indent="-285750">
              <a:buFont typeface="Arial" charset="0"/>
              <a:buChar char="•"/>
            </a:pPr>
            <a:r>
              <a:rPr lang="en-US" dirty="0" smtClean="0"/>
              <a:t>The most common Districts where crimes occur</a:t>
            </a:r>
          </a:p>
          <a:p>
            <a:pPr marL="742950" lvl="1" indent="-285750">
              <a:buFont typeface="Arial" charset="0"/>
              <a:buChar char="•"/>
            </a:pPr>
            <a:r>
              <a:rPr lang="en-US" dirty="0" smtClean="0"/>
              <a:t>District 11</a:t>
            </a:r>
          </a:p>
          <a:p>
            <a:pPr marL="742950" lvl="1" indent="-285750">
              <a:buFont typeface="Arial" charset="0"/>
              <a:buChar char="•"/>
            </a:pPr>
            <a:r>
              <a:rPr lang="en-US" dirty="0" smtClean="0"/>
              <a:t>District 8</a:t>
            </a:r>
          </a:p>
          <a:p>
            <a:pPr marL="742950" lvl="1" indent="-285750">
              <a:buFont typeface="Arial" charset="0"/>
              <a:buChar char="•"/>
            </a:pPr>
            <a:r>
              <a:rPr lang="en-US" dirty="0" smtClean="0"/>
              <a:t>District 6</a:t>
            </a:r>
          </a:p>
          <a:p>
            <a:pPr marL="742950" lvl="1" indent="-285750">
              <a:buFont typeface="Arial" charset="0"/>
              <a:buChar char="•"/>
            </a:pPr>
            <a:r>
              <a:rPr lang="en-US" dirty="0" smtClean="0"/>
              <a:t>District 4</a:t>
            </a:r>
          </a:p>
          <a:p>
            <a:pPr marL="742950" lvl="1" indent="-285750">
              <a:buFont typeface="Arial" charset="0"/>
              <a:buChar char="•"/>
            </a:pPr>
            <a:r>
              <a:rPr lang="en-US" dirty="0" smtClean="0"/>
              <a:t>District 7</a:t>
            </a:r>
            <a:endParaRPr lang="en-US" dirty="0"/>
          </a:p>
        </p:txBody>
      </p:sp>
    </p:spTree>
    <p:extLst>
      <p:ext uri="{BB962C8B-B14F-4D97-AF65-F5344CB8AC3E}">
        <p14:creationId xmlns:p14="http://schemas.microsoft.com/office/powerpoint/2010/main" val="1356579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6437" y="2720618"/>
            <a:ext cx="5409724" cy="3101975"/>
          </a:xfrm>
        </p:spPr>
      </p:pic>
      <p:sp>
        <p:nvSpPr>
          <p:cNvPr id="5" name="TextBox 4"/>
          <p:cNvSpPr txBox="1"/>
          <p:nvPr/>
        </p:nvSpPr>
        <p:spPr>
          <a:xfrm>
            <a:off x="7058346" y="2763748"/>
            <a:ext cx="3421294" cy="646331"/>
          </a:xfrm>
          <a:prstGeom prst="rect">
            <a:avLst/>
          </a:prstGeom>
          <a:noFill/>
        </p:spPr>
        <p:txBody>
          <a:bodyPr wrap="square" rtlCol="0">
            <a:spAutoFit/>
          </a:bodyPr>
          <a:lstStyle/>
          <a:p>
            <a:pPr marL="285750" indent="-285750">
              <a:buFont typeface="Arial" charset="0"/>
              <a:buChar char="•"/>
            </a:pPr>
            <a:r>
              <a:rPr lang="en-US" dirty="0" smtClean="0"/>
              <a:t>Most common beat (a small police geographical area)</a:t>
            </a:r>
            <a:endParaRPr lang="en-US" dirty="0"/>
          </a:p>
        </p:txBody>
      </p:sp>
    </p:spTree>
    <p:extLst>
      <p:ext uri="{BB962C8B-B14F-4D97-AF65-F5344CB8AC3E}">
        <p14:creationId xmlns:p14="http://schemas.microsoft.com/office/powerpoint/2010/main" val="194919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iucr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3844" y="2771989"/>
            <a:ext cx="5487523" cy="3101975"/>
          </a:xfrm>
        </p:spPr>
      </p:pic>
      <p:sp>
        <p:nvSpPr>
          <p:cNvPr id="5" name="TextBox 4"/>
          <p:cNvSpPr txBox="1"/>
          <p:nvPr/>
        </p:nvSpPr>
        <p:spPr>
          <a:xfrm>
            <a:off x="7006509" y="2710345"/>
            <a:ext cx="3520516" cy="1477328"/>
          </a:xfrm>
          <a:prstGeom prst="rect">
            <a:avLst/>
          </a:prstGeom>
          <a:noFill/>
        </p:spPr>
        <p:txBody>
          <a:bodyPr wrap="none" rtlCol="0">
            <a:spAutoFit/>
          </a:bodyPr>
          <a:lstStyle/>
          <a:p>
            <a:pPr marL="285750" indent="-285750">
              <a:buFont typeface="Arial" charset="0"/>
              <a:buChar char="•"/>
            </a:pPr>
            <a:r>
              <a:rPr lang="en-US" dirty="0" smtClean="0"/>
              <a:t>The most common IUCR Codes</a:t>
            </a:r>
          </a:p>
          <a:p>
            <a:pPr marL="742950" lvl="1" indent="-285750">
              <a:buFont typeface="Arial" charset="0"/>
              <a:buChar char="•"/>
            </a:pPr>
            <a:r>
              <a:rPr lang="en-US" dirty="0" smtClean="0"/>
              <a:t>Theft of $500 and under</a:t>
            </a:r>
          </a:p>
          <a:p>
            <a:pPr marL="742950" lvl="1" indent="-285750">
              <a:buFont typeface="Arial" charset="0"/>
              <a:buChar char="•"/>
            </a:pPr>
            <a:r>
              <a:rPr lang="en-US" dirty="0" smtClean="0"/>
              <a:t>Domestic battery</a:t>
            </a:r>
          </a:p>
          <a:p>
            <a:pPr marL="742950" lvl="1" indent="-285750">
              <a:buFont typeface="Arial" charset="0"/>
              <a:buChar char="•"/>
            </a:pPr>
            <a:r>
              <a:rPr lang="en-US" dirty="0" smtClean="0"/>
              <a:t>Battery robbery</a:t>
            </a:r>
          </a:p>
          <a:p>
            <a:pPr marL="742950" lvl="1" indent="-285750">
              <a:buFont typeface="Arial" charset="0"/>
              <a:buChar char="•"/>
            </a:pPr>
            <a:r>
              <a:rPr lang="en-US" dirty="0" smtClean="0"/>
              <a:t>Damage to property</a:t>
            </a:r>
          </a:p>
        </p:txBody>
      </p:sp>
    </p:spTree>
    <p:extLst>
      <p:ext uri="{BB962C8B-B14F-4D97-AF65-F5344CB8AC3E}">
        <p14:creationId xmlns:p14="http://schemas.microsoft.com/office/powerpoint/2010/main" val="1092936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Domestic 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5955" y="2628151"/>
            <a:ext cx="5141395" cy="3101975"/>
          </a:xfrm>
        </p:spPr>
      </p:pic>
      <p:sp>
        <p:nvSpPr>
          <p:cNvPr id="5" name="TextBox 4"/>
          <p:cNvSpPr txBox="1"/>
          <p:nvPr/>
        </p:nvSpPr>
        <p:spPr>
          <a:xfrm>
            <a:off x="7006509" y="2710345"/>
            <a:ext cx="4366983" cy="646331"/>
          </a:xfrm>
          <a:prstGeom prst="rect">
            <a:avLst/>
          </a:prstGeom>
          <a:noFill/>
        </p:spPr>
        <p:txBody>
          <a:bodyPr wrap="square" rtlCol="0">
            <a:spAutoFit/>
          </a:bodyPr>
          <a:lstStyle/>
          <a:p>
            <a:pPr marL="285750" indent="-285750">
              <a:buFont typeface="Arial" charset="0"/>
              <a:buChar char="•"/>
            </a:pPr>
            <a:r>
              <a:rPr lang="en-US" dirty="0" smtClean="0"/>
              <a:t>Out of all the crimes, only about 15</a:t>
            </a:r>
            <a:r>
              <a:rPr lang="en-US" smtClean="0"/>
              <a:t>% where domestic</a:t>
            </a:r>
            <a:endParaRPr lang="en-US" dirty="0" smtClean="0"/>
          </a:p>
        </p:txBody>
      </p:sp>
    </p:spTree>
    <p:extLst>
      <p:ext uri="{BB962C8B-B14F-4D97-AF65-F5344CB8AC3E}">
        <p14:creationId xmlns:p14="http://schemas.microsoft.com/office/powerpoint/2010/main" val="1562879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317</TotalTime>
  <Words>412</Words>
  <Application>Microsoft Macintosh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Gill Sans MT</vt:lpstr>
      <vt:lpstr>Arial</vt:lpstr>
      <vt:lpstr>Parcel</vt:lpstr>
      <vt:lpstr>Exploring the Chicago Crime Scene</vt:lpstr>
      <vt:lpstr>Introduction &amp; Motivation</vt:lpstr>
      <vt:lpstr>Data Wrangling</vt:lpstr>
      <vt:lpstr>Data Description</vt:lpstr>
      <vt:lpstr>Primary Type</vt:lpstr>
      <vt:lpstr>district</vt:lpstr>
      <vt:lpstr>beat</vt:lpstr>
      <vt:lpstr>iucr</vt:lpstr>
      <vt:lpstr>Domestic results</vt:lpstr>
      <vt:lpstr>Arrests</vt:lpstr>
      <vt:lpstr>Crimes in each year</vt:lpstr>
      <vt:lpstr>ward</vt:lpstr>
      <vt:lpstr>Community area</vt:lpstr>
      <vt:lpstr>Fbi code</vt:lpstr>
      <vt:lpstr>Results</vt:lpstr>
      <vt:lpstr>Recommendations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Chicago Crime Scene</dc:title>
  <dc:creator>Alejandro Garcia</dc:creator>
  <cp:lastModifiedBy>Alejandro Garcia</cp:lastModifiedBy>
  <cp:revision>9</cp:revision>
  <dcterms:created xsi:type="dcterms:W3CDTF">2017-06-22T18:59:49Z</dcterms:created>
  <dcterms:modified xsi:type="dcterms:W3CDTF">2017-06-23T00:17:39Z</dcterms:modified>
</cp:coreProperties>
</file>