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39"/>
  </p:notesMasterIdLst>
  <p:sldIdLst>
    <p:sldId id="258" r:id="rId3"/>
    <p:sldId id="366" r:id="rId4"/>
    <p:sldId id="365" r:id="rId5"/>
    <p:sldId id="373" r:id="rId6"/>
    <p:sldId id="374" r:id="rId7"/>
    <p:sldId id="277" r:id="rId8"/>
    <p:sldId id="349" r:id="rId9"/>
    <p:sldId id="351" r:id="rId10"/>
    <p:sldId id="354" r:id="rId11"/>
    <p:sldId id="279" r:id="rId12"/>
    <p:sldId id="353" r:id="rId13"/>
    <p:sldId id="350" r:id="rId14"/>
    <p:sldId id="379" r:id="rId15"/>
    <p:sldId id="378" r:id="rId16"/>
    <p:sldId id="362" r:id="rId17"/>
    <p:sldId id="256" r:id="rId18"/>
    <p:sldId id="355" r:id="rId19"/>
    <p:sldId id="356" r:id="rId20"/>
    <p:sldId id="257" r:id="rId21"/>
    <p:sldId id="261" r:id="rId22"/>
    <p:sldId id="260" r:id="rId23"/>
    <p:sldId id="329" r:id="rId24"/>
    <p:sldId id="377" r:id="rId25"/>
    <p:sldId id="376" r:id="rId26"/>
    <p:sldId id="363" r:id="rId27"/>
    <p:sldId id="364" r:id="rId28"/>
    <p:sldId id="361" r:id="rId29"/>
    <p:sldId id="259" r:id="rId30"/>
    <p:sldId id="357" r:id="rId31"/>
    <p:sldId id="360" r:id="rId32"/>
    <p:sldId id="358" r:id="rId33"/>
    <p:sldId id="370" r:id="rId34"/>
    <p:sldId id="372" r:id="rId35"/>
    <p:sldId id="371" r:id="rId36"/>
    <p:sldId id="369" r:id="rId37"/>
    <p:sldId id="35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31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94127-A373-4BCC-8922-4793130AE6E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11D29-F63A-4DAE-8620-DBFE0D8E1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99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93A27-5C81-4AB5-8399-5D486527A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F6EC4-1724-4F3A-A005-A37D09179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544C3-6EA1-491D-A3E1-C71B805F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4D62-E87B-4E78-8D51-A71AAF7EFE70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F7350-6062-4FEE-93F7-39DBFDB2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1B2C2-F002-4F83-83D9-5DC9415D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6AD4-7EC1-44FD-BA32-805E71BA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786EE-6894-40B3-8DAA-6528BE983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73173-5EF4-4028-ABAA-461721A9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E970-6936-4886-BB3E-53EA998AF177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52984-EED2-4AE3-A5A8-A4BEF7BF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4F1ED-7233-44F5-9AF2-AC538578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2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FA787-0A36-446A-AD2A-D5BD22D7E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43D2B-089C-4FDB-95F1-A7E0E014B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8847E-DAFB-49B3-8D62-FBECCC18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A7D1-46F2-462B-AA03-0A881131FDBD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7F1BB-9FC8-4547-B68E-79FDA758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95C7B-DDD1-42C6-833D-5920DDB8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40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5EC5-4319-4714-8F25-EBD3D6806965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28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6882-2959-40AF-B34D-52FFFF8DDD88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2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C6DA-22BE-47F7-BB33-DFAAF6CC7075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87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ABA0-C9CA-4945-B401-F85B4DDF4D9C}" type="datetime1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32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9A07-61AF-4E6B-B9DA-FBF28A322BB3}" type="datetime1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48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1004-C814-46BC-9189-316550590816}" type="datetime1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057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3DE9-2097-4E59-89E0-5C2D3BCF4FBB}" type="datetime1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938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09A3-9C51-40BA-B43C-3F03D5EA04DA}" type="datetime1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2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50DE-4667-482C-A2D3-A38F59FC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52D1C-6889-452E-A492-EBD17E108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89D5C-3CC8-4194-99E8-46D8E845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BC0E-6968-47DA-9DB9-D508F49A0C0D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A486D-A456-4A19-8567-6ED73811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8F71D-8FCE-4C36-90E4-F6588BE5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192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EC69-CF22-4747-A814-790C5F26BB5A}" type="datetime1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397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53FCB-E8A2-4CC9-A26A-5075D2B0A7F4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1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B70F-F894-4371-A9CF-45063B37A819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5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B1D4-BD2E-4B4C-8416-A6F619366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C0E8B-DB9C-4E7A-AA09-A1CC62E71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B7F07-40F2-454C-8F19-1FD05CDB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A9C0-7A89-4285-8B2D-1E4FA1910F1E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94549-F0E7-46FC-ACD4-47330C13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44BBB-A757-43CE-9651-DF91F7E0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4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CECF-D588-468B-A7A3-90A98346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951B1-1553-4958-9D61-E1F0A1D9D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F1E5E-7AAE-444D-86E4-1C566EFC0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C9A7E-E423-4A61-828D-BDF012BA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C23E-F11C-48D9-AE55-0EF6324A9F73}" type="datetime1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6D3F1-3B66-4228-9A47-E7D04A06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1B5D7-E998-411F-BEDA-F76665A5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B8DF-503D-48C4-9D47-463A470AD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338F9-2BFA-4C1A-A29F-44F778CC8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319EB-DD39-4B32-87D0-49873CED0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925FA-E7BE-4DA6-B13F-609287FC5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8FF09-0267-44A3-B767-F5AD1CB5C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EC5D4-0A9B-4479-9DD6-B1FB0CFD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4B23-E954-413E-A340-E1B67CB96215}" type="datetime1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7A819-CF02-4B5A-9314-E58BF873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6AC02-78C3-411E-B17B-73949C2E7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2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1B3D0-BEF4-46A2-8EE3-F3297DBD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CE44D-5F24-4B91-A27D-C841001E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1C05-EBE7-4848-9605-17FA64F26282}" type="datetime1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4DDE8-BE40-4E0F-8179-93E9114E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0E8C3-3FFA-43CB-9F7D-676DA3E6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9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3E83F-67C2-4EC0-A1BF-781564BD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748F-0361-4B75-9FB6-0FD67B2CAA53}" type="datetime1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174CAF-DD5A-42DE-9ADC-E470A2FE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CE4DC-1BE1-416A-8CA9-3EDBC0B6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1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0F94-114F-4B20-8531-86B9FCF7B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FAA2F-7591-4346-BB8B-0DD708EDB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B4CFF-8B87-469F-B046-657143C66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8285A-56BE-4733-B81F-F0CAB5CA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F1C2-23BD-4B0F-AE95-81945CE4C218}" type="datetime1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71FEE-C965-4808-AD73-D20914F4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0AE28-0F2E-4DC5-8081-42E11060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0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92C6-9900-4026-AE3F-5DE9EE3D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5F55B-CF73-4795-BB09-765913996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86D78-3C96-4322-B161-088747E29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C49A7-7D2D-4551-80A9-6FC8CEED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9308-E77D-4F00-A0E0-E2C48A09AD1C}" type="datetime1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8F690-9942-4FF6-8BB9-6F80782F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1670E-28ED-4533-A0BE-7272B33C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1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8ADB2-3439-480F-828A-343BD40BA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C5C50-CEF0-4038-8EBF-CB13C80FA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32D1D-09BF-4804-9D12-8FB791E6E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98191-276C-495B-A44A-B9D8EBF2CD4E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6848E-4C26-41B4-9BA1-57C17AB6B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FC73F-5748-4602-9732-C1A2EF5D7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4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5D8B8-2FC2-42C7-9B48-C24F15CF1BCC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A6847-FF54-4997-9E64-663FA8B5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8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small" baseline="0">
          <a:solidFill>
            <a:schemeClr val="tx2">
              <a:lumMod val="75000"/>
            </a:schemeClr>
          </a:solidFill>
          <a:latin typeface="Euphemi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4DE813A-8E69-41D9-9D91-1791A1FF4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 </a:t>
            </a:r>
            <a:r>
              <a:rPr lang="en-US" b="1" dirty="0"/>
              <a:t>The Gender Pay Gap for Nonprofit Executives: Identification and Potential Remediation. 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99C72-460F-45E4-9359-AF30D2F0E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0070" y="1114610"/>
            <a:ext cx="2481125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Nonprofit Data Virtual Seminar Series</a:t>
            </a:r>
          </a:p>
          <a:p>
            <a:pPr algn="r"/>
            <a:r>
              <a:rPr lang="en-US" dirty="0"/>
              <a:t>Nathan Grasse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en-US" dirty="0"/>
              <a:t>Jesse Lecy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53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3810"/>
            <a:ext cx="10515600" cy="1325563"/>
          </a:xfrm>
        </p:spPr>
        <p:txBody>
          <a:bodyPr/>
          <a:lstStyle/>
          <a:p>
            <a:r>
              <a:rPr lang="en-US" dirty="0"/>
              <a:t>XPATHs</a:t>
            </a:r>
          </a:p>
        </p:txBody>
      </p:sp>
      <p:sp>
        <p:nvSpPr>
          <p:cNvPr id="3" name="Rectangle 2"/>
          <p:cNvSpPr/>
          <p:nvPr/>
        </p:nvSpPr>
        <p:spPr>
          <a:xfrm>
            <a:off x="2478713" y="2972694"/>
            <a:ext cx="8018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"//Return/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/IRS990/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CYProgramServiceRevenueAmt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292" y="5019686"/>
            <a:ext cx="6572250" cy="266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65346" y="1835654"/>
            <a:ext cx="2317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Variable Name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168054" y="3342026"/>
            <a:ext cx="8793" cy="1502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6295" y="1853386"/>
            <a:ext cx="4262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“Path” (address in XML doc)</a:t>
            </a:r>
          </a:p>
        </p:txBody>
      </p:sp>
      <p:sp>
        <p:nvSpPr>
          <p:cNvPr id="9" name="Right Brace 8"/>
          <p:cNvSpPr/>
          <p:nvPr/>
        </p:nvSpPr>
        <p:spPr>
          <a:xfrm rot="16200000">
            <a:off x="4197968" y="884161"/>
            <a:ext cx="369277" cy="38077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923693" y="3342026"/>
            <a:ext cx="3253154" cy="157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 rot="16200000">
            <a:off x="7939455" y="1020802"/>
            <a:ext cx="369277" cy="35345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ight Brace 16"/>
          <p:cNvSpPr/>
          <p:nvPr/>
        </p:nvSpPr>
        <p:spPr>
          <a:xfrm rot="5400000">
            <a:off x="6041781" y="2447216"/>
            <a:ext cx="369277" cy="62571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22212" y="5760450"/>
            <a:ext cx="2528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in XML File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9B11C-1DA5-40F0-B038-F16F23F6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08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EXAMPLE USE: Current Year Program Service Revenue</a:t>
            </a:r>
          </a:p>
        </p:txBody>
      </p:sp>
      <p:sp>
        <p:nvSpPr>
          <p:cNvPr id="5" name="Rectangle 4"/>
          <p:cNvSpPr/>
          <p:nvPr/>
        </p:nvSpPr>
        <p:spPr>
          <a:xfrm>
            <a:off x="492371" y="1690688"/>
            <a:ext cx="1212459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## COPY AND PASTE XPATHS FROM IRS SPREADSHEET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V_990CPSRpost2013    &lt;-  "//Return/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ReturnData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/IRS990/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CYProgramServiceRevenueAmt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V_990CPSRpre2013     &lt;-  "//Return/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ReturnData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/IRS990/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ProgramServiceRevenueCY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V_990CPSR.EZpost2013 &lt;-  "//Return/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ReturnData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/IRS990EZ/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ProgramServiceRevenueAmt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V_990CPSR.EZpre2013  &lt;-  "//Return/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ReturnData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/IRS990EZ/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ProgramServiceRevenue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psr.current.xpath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&lt;- paste( V_990CPSRpost2013, V_990CPSRpre2013,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       V_990CPSR.EZpost2013, V_990CPSR.EZpre2013,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="|"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## GRAB THE DATA FROM THE XML DOC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PSRCURRENT &lt;-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xml_text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xml_find_all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 doc,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psr.current.xpath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) )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## STANDARDIZE THE DATA THROUGH PRODUCTION RULES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PSRCURRENT &lt;-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changeMissingToZeros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 PSRCURRENT )</a:t>
            </a:r>
          </a:p>
        </p:txBody>
      </p:sp>
      <p:sp>
        <p:nvSpPr>
          <p:cNvPr id="6" name="Right Brace 5"/>
          <p:cNvSpPr/>
          <p:nvPr/>
        </p:nvSpPr>
        <p:spPr>
          <a:xfrm>
            <a:off x="9409607" y="2197296"/>
            <a:ext cx="369277" cy="9310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15586" y="2155009"/>
            <a:ext cx="163807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Versions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the Same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Variable: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PC and EZ;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 and Post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2013 Changes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F400FE-A6CC-488A-A333-28C8DDF7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1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6875" y="4128610"/>
            <a:ext cx="5189951" cy="1320212"/>
          </a:xfrm>
        </p:spPr>
        <p:txBody>
          <a:bodyPr>
            <a:noAutofit/>
          </a:bodyPr>
          <a:lstStyle/>
          <a:p>
            <a:r>
              <a:rPr lang="en-US" sz="2400" cap="small" dirty="0">
                <a:latin typeface="Euphemia"/>
              </a:rPr>
              <a:t>academics, aspen institute, charity navigato</a:t>
            </a:r>
            <a:r>
              <a:rPr lang="en-US" sz="2400" dirty="0"/>
              <a:t>r, </a:t>
            </a:r>
            <a:r>
              <a:rPr lang="en-US" sz="2400" dirty="0" err="1"/>
              <a:t>guidestar</a:t>
            </a:r>
            <a:r>
              <a:rPr lang="en-US" sz="2400" dirty="0"/>
              <a:t>, chronicle of philanthropy, pro </a:t>
            </a:r>
            <a:r>
              <a:rPr lang="en-US" sz="2400" dirty="0" err="1"/>
              <a:t>publica</a:t>
            </a:r>
            <a:endParaRPr lang="en-US" sz="2400" cap="small" dirty="0">
              <a:latin typeface="Euphemia"/>
            </a:endParaRP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AD00086-8D54-43C3-AA13-B80A9A77A0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522" y="661888"/>
            <a:ext cx="3602956" cy="295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19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823D89-BF96-44EE-806D-A63C085B37C5}"/>
              </a:ext>
            </a:extLst>
          </p:cNvPr>
          <p:cNvSpPr/>
          <p:nvPr/>
        </p:nvSpPr>
        <p:spPr>
          <a:xfrm>
            <a:off x="1977340" y="1857357"/>
            <a:ext cx="93764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→"/>
            </a:pPr>
            <a:r>
              <a:rPr lang="en-US" sz="28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We isolate leadership transitions</a:t>
            </a:r>
          </a:p>
          <a:p>
            <a:pPr marL="457200" indent="-457200">
              <a:buFont typeface="Courier New" panose="02070309020205020404" pitchFamily="49" charset="0"/>
              <a:buChar char="→"/>
            </a:pPr>
            <a:r>
              <a:rPr lang="en-US" sz="2800" b="1" dirty="0">
                <a:solidFill>
                  <a:srgbClr val="212121"/>
                </a:solidFill>
                <a:latin typeface="Courier New" panose="02070309020205020404" pitchFamily="49" charset="0"/>
              </a:rPr>
              <a:t>Use years t-1 and t+1</a:t>
            </a:r>
            <a:endParaRPr lang="en-US" sz="2800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endParaRPr lang="en-US" sz="2800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AA97B1-9941-449C-AE0F-CED81850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Panel</a:t>
            </a:r>
            <a:r>
              <a:rPr lang="en-US" dirty="0"/>
              <a:t> of ED and CFO Salary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14F22-F6B7-414A-B5A3-AD7E9231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794BEE-87EB-4EDE-91CC-DBE947CE4F46}"/>
              </a:ext>
            </a:extLst>
          </p:cNvPr>
          <p:cNvCxnSpPr>
            <a:cxnSpLocks/>
          </p:cNvCxnSpPr>
          <p:nvPr/>
        </p:nvCxnSpPr>
        <p:spPr>
          <a:xfrm>
            <a:off x="573741" y="4213412"/>
            <a:ext cx="4763247" cy="0"/>
          </a:xfrm>
          <a:prstGeom prst="line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A2D3C6-ADE8-4961-B02A-BC5F931CD3B5}"/>
              </a:ext>
            </a:extLst>
          </p:cNvPr>
          <p:cNvCxnSpPr/>
          <p:nvPr/>
        </p:nvCxnSpPr>
        <p:spPr>
          <a:xfrm>
            <a:off x="6568141" y="42193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8A4DD8-AACA-4C7B-AA23-CFACB191AA93}"/>
              </a:ext>
            </a:extLst>
          </p:cNvPr>
          <p:cNvCxnSpPr>
            <a:cxnSpLocks/>
          </p:cNvCxnSpPr>
          <p:nvPr/>
        </p:nvCxnSpPr>
        <p:spPr>
          <a:xfrm>
            <a:off x="5640294" y="4213412"/>
            <a:ext cx="5535706" cy="0"/>
          </a:xfrm>
          <a:prstGeom prst="line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1612AA2D-2CDE-4DAB-B3B9-6C70D0D8C900}"/>
              </a:ext>
            </a:extLst>
          </p:cNvPr>
          <p:cNvSpPr/>
          <p:nvPr/>
        </p:nvSpPr>
        <p:spPr>
          <a:xfrm rot="16200000">
            <a:off x="5117355" y="4026644"/>
            <a:ext cx="537883" cy="239955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587ADC9D-C39C-45D3-9B36-CA64227901F9}"/>
              </a:ext>
            </a:extLst>
          </p:cNvPr>
          <p:cNvSpPr/>
          <p:nvPr/>
        </p:nvSpPr>
        <p:spPr>
          <a:xfrm rot="16200000">
            <a:off x="7761943" y="4026645"/>
            <a:ext cx="537883" cy="239955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07CAF4A7-1E50-48EB-BC97-3F56718FC9B7}"/>
              </a:ext>
            </a:extLst>
          </p:cNvPr>
          <p:cNvSpPr/>
          <p:nvPr/>
        </p:nvSpPr>
        <p:spPr>
          <a:xfrm rot="16200000">
            <a:off x="2532533" y="4026644"/>
            <a:ext cx="537883" cy="239955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1CCAB3-9A87-41B0-9ACF-603F1D670963}"/>
              </a:ext>
            </a:extLst>
          </p:cNvPr>
          <p:cNvSpPr txBox="1"/>
          <p:nvPr/>
        </p:nvSpPr>
        <p:spPr>
          <a:xfrm>
            <a:off x="7798122" y="3703209"/>
            <a:ext cx="1507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1"/>
                </a:solidFill>
              </a:rPr>
              <a:t>NewDirector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99E90-2538-4F32-8AE8-3F61BB2D92E6}"/>
              </a:ext>
            </a:extLst>
          </p:cNvPr>
          <p:cNvSpPr txBox="1"/>
          <p:nvPr/>
        </p:nvSpPr>
        <p:spPr>
          <a:xfrm>
            <a:off x="2136589" y="3692201"/>
            <a:ext cx="1454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Old Director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F1E6C0-5D99-43DB-A5B7-63CC17B795D5}"/>
              </a:ext>
            </a:extLst>
          </p:cNvPr>
          <p:cNvSpPr txBox="1"/>
          <p:nvPr/>
        </p:nvSpPr>
        <p:spPr>
          <a:xfrm>
            <a:off x="2265365" y="5737563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 = t-1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7EAFE9-D16C-486E-B155-782F96BD5F10}"/>
              </a:ext>
            </a:extLst>
          </p:cNvPr>
          <p:cNvSpPr txBox="1"/>
          <p:nvPr/>
        </p:nvSpPr>
        <p:spPr>
          <a:xfrm>
            <a:off x="4943963" y="5737563"/>
            <a:ext cx="8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 = 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938114-9DFC-49EB-A9B8-40D88085A7B6}"/>
              </a:ext>
            </a:extLst>
          </p:cNvPr>
          <p:cNvSpPr txBox="1"/>
          <p:nvPr/>
        </p:nvSpPr>
        <p:spPr>
          <a:xfrm>
            <a:off x="7435010" y="5737563"/>
            <a:ext cx="111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 = t+1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8F64E2-C0D3-46B5-B7EF-1EB280C5E88E}"/>
              </a:ext>
            </a:extLst>
          </p:cNvPr>
          <p:cNvSpPr txBox="1"/>
          <p:nvPr/>
        </p:nvSpPr>
        <p:spPr>
          <a:xfrm>
            <a:off x="4631954" y="6156721"/>
            <a:ext cx="1508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Overlap Year</a:t>
            </a:r>
          </a:p>
        </p:txBody>
      </p:sp>
    </p:spTree>
    <p:extLst>
      <p:ext uri="{BB962C8B-B14F-4D97-AF65-F5344CB8AC3E}">
        <p14:creationId xmlns:p14="http://schemas.microsoft.com/office/powerpoint/2010/main" val="202396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1A6B-0DE7-48B3-A7F5-ECD2E6F6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How to code gender for 12 million directors and boards members?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E8882-3CD5-4EC8-AD5F-029FCAB81D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02457-4DA9-42D6-913D-EFB13091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15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109035-6AFF-412B-8EEA-DED5D6EF99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58265C-29D9-484A-B32B-ACCB801C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DD4DA2-4FBE-4694-B57B-F9990517B43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370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266A-EDBD-4981-AC19-0432B3978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/>
              <a:t>Gender Package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75069-1FDE-425D-9EEF-AF51CEFD2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1914" y="4079875"/>
            <a:ext cx="9144000" cy="1655762"/>
          </a:xfrm>
        </p:spPr>
        <p:txBody>
          <a:bodyPr/>
          <a:lstStyle/>
          <a:p>
            <a:r>
              <a:rPr lang="en-US" dirty="0"/>
              <a:t>https://lecy.github.io/arnova-2017-workshop/workshop/coding_gender.html#coding_titles</a:t>
            </a:r>
          </a:p>
        </p:txBody>
      </p:sp>
    </p:spTree>
    <p:extLst>
      <p:ext uri="{BB962C8B-B14F-4D97-AF65-F5344CB8AC3E}">
        <p14:creationId xmlns:p14="http://schemas.microsoft.com/office/powerpoint/2010/main" val="2038073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823D89-BF96-44EE-806D-A63C085B37C5}"/>
              </a:ext>
            </a:extLst>
          </p:cNvPr>
          <p:cNvSpPr/>
          <p:nvPr/>
        </p:nvSpPr>
        <p:spPr>
          <a:xfrm>
            <a:off x="1977340" y="1857357"/>
            <a:ext cx="774539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→"/>
            </a:pPr>
            <a:r>
              <a:rPr lang="en-US" sz="28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PAT</a:t>
            </a:r>
            <a:r>
              <a:rPr lang="en-US" sz="2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TRUJILLO</a:t>
            </a:r>
          </a:p>
          <a:p>
            <a:pPr marL="457200" indent="-457200">
              <a:buFont typeface="Courier New" panose="02070309020205020404" pitchFamily="49" charset="0"/>
              <a:buChar char="→"/>
            </a:pPr>
            <a:r>
              <a:rPr lang="en-US" sz="28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SANDY</a:t>
            </a:r>
            <a:r>
              <a:rPr lang="en-US" sz="2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SZABAT</a:t>
            </a:r>
          </a:p>
          <a:p>
            <a:pPr marL="457200" indent="-457200">
              <a:buFont typeface="Courier New" panose="02070309020205020404" pitchFamily="49" charset="0"/>
              <a:buChar char="→"/>
            </a:pPr>
            <a:endParaRPr lang="en-US" sz="2800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pPr marL="457200" indent="-457200">
              <a:buFont typeface="Courier New" panose="02070309020205020404" pitchFamily="49" charset="0"/>
              <a:buChar char="→"/>
            </a:pPr>
            <a:r>
              <a:rPr lang="en-US" sz="2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MS. </a:t>
            </a:r>
            <a:r>
              <a:rPr lang="en-US" sz="28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SUSAN</a:t>
            </a:r>
            <a:r>
              <a:rPr lang="en-US" sz="2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ARMENDARIZ</a:t>
            </a:r>
          </a:p>
          <a:p>
            <a:pPr marL="457200" indent="-457200">
              <a:buFont typeface="Courier New" panose="02070309020205020404" pitchFamily="49" charset="0"/>
              <a:buChar char="→"/>
            </a:pPr>
            <a:r>
              <a:rPr lang="en-US" sz="2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DR. </a:t>
            </a:r>
            <a:r>
              <a:rPr lang="en-US" sz="28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BRIAN</a:t>
            </a:r>
            <a:r>
              <a:rPr lang="en-US" sz="2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PARKHILL</a:t>
            </a:r>
          </a:p>
          <a:p>
            <a:pPr marL="457200" indent="-457200">
              <a:buFont typeface="Courier New" panose="02070309020205020404" pitchFamily="49" charset="0"/>
              <a:buChar char="→"/>
            </a:pPr>
            <a:r>
              <a:rPr lang="en-US" sz="2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REV. </a:t>
            </a:r>
            <a:r>
              <a:rPr lang="en-US" sz="28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CLINT</a:t>
            </a:r>
            <a:r>
              <a:rPr lang="en-US" sz="2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SINGLEY</a:t>
            </a:r>
          </a:p>
          <a:p>
            <a:pPr marL="457200" indent="-457200">
              <a:buFont typeface="Courier New" panose="02070309020205020404" pitchFamily="49" charset="0"/>
              <a:buChar char="→"/>
            </a:pPr>
            <a:r>
              <a:rPr lang="en-US" sz="2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LCDR </a:t>
            </a:r>
            <a:r>
              <a:rPr lang="en-US" sz="28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RONALD</a:t>
            </a:r>
            <a:r>
              <a:rPr lang="en-US" sz="2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MCCAMPBELL</a:t>
            </a:r>
          </a:p>
          <a:p>
            <a:pPr marL="457200" indent="-457200">
              <a:buFont typeface="Courier New" panose="02070309020205020404" pitchFamily="49" charset="0"/>
              <a:buChar char="→"/>
            </a:pPr>
            <a:endParaRPr lang="en-US" sz="2800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pPr marL="457200" indent="-457200">
              <a:buFont typeface="Courier New" panose="02070309020205020404" pitchFamily="49" charset="0"/>
              <a:buChar char="→"/>
            </a:pPr>
            <a:r>
              <a:rPr lang="en-US" sz="2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 </a:t>
            </a:r>
            <a:r>
              <a:rPr lang="en-US" sz="28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KIM</a:t>
            </a:r>
            <a:r>
              <a:rPr lang="en-US" sz="2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MORRISON</a:t>
            </a:r>
          </a:p>
          <a:p>
            <a:pPr marL="457200" indent="-457200">
              <a:buFont typeface="Courier New" panose="02070309020205020404" pitchFamily="49" charset="0"/>
              <a:buChar char="→"/>
            </a:pPr>
            <a:r>
              <a:rPr lang="en-US" sz="2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 </a:t>
            </a:r>
            <a:r>
              <a:rPr lang="en-US" sz="28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SAMUEL</a:t>
            </a:r>
            <a:r>
              <a:rPr lang="en-US" sz="2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HERNANDEZMORENO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AA97B1-9941-449C-AE0F-CED81850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990 – Part VII: Board &amp; Managers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14F22-F6B7-414A-B5A3-AD7E9231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10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4D889E-636B-47D3-A4D4-D4391F2E8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11" y="643467"/>
            <a:ext cx="10083377" cy="557106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B1BF76-347C-4121-84B0-0AD76FD25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69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9F60653-4850-4E2D-8A85-B879BAABC7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69000"/>
                    </a14:imgEffect>
                  </a14:imgLayer>
                </a14:imgProps>
              </a:ext>
            </a:extLst>
          </a:blip>
          <a:srcRect t="7426"/>
          <a:stretch/>
        </p:blipFill>
        <p:spPr>
          <a:xfrm>
            <a:off x="1585017" y="2019193"/>
            <a:ext cx="9021966" cy="43371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768D1-AA78-4C89-9F09-E7AF8D83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5B4E37-4E0D-4891-B9BD-07BC1B8908FF}"/>
              </a:ext>
            </a:extLst>
          </p:cNvPr>
          <p:cNvSpPr txBox="1"/>
          <p:nvPr/>
        </p:nvSpPr>
        <p:spPr>
          <a:xfrm>
            <a:off x="1251440" y="5835620"/>
            <a:ext cx="2713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female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FB513-D152-49E2-90FC-D09C3C6A33B0}"/>
              </a:ext>
            </a:extLst>
          </p:cNvPr>
          <p:cNvSpPr txBox="1"/>
          <p:nvPr/>
        </p:nvSpPr>
        <p:spPr>
          <a:xfrm>
            <a:off x="8549936" y="5835620"/>
            <a:ext cx="2713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0A12DB-8EB3-4147-A061-E8629154DC79}"/>
              </a:ext>
            </a:extLst>
          </p:cNvPr>
          <p:cNvSpPr txBox="1"/>
          <p:nvPr/>
        </p:nvSpPr>
        <p:spPr>
          <a:xfrm>
            <a:off x="8920026" y="1655086"/>
            <a:ext cx="1686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99% of </a:t>
            </a:r>
            <a:r>
              <a:rPr lang="en-US" dirty="0" err="1"/>
              <a:t>Trevors</a:t>
            </a:r>
            <a:r>
              <a:rPr lang="en-US" dirty="0"/>
              <a:t> are male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CFB05-38BA-42BC-A677-4D07FB8A2AC3}"/>
              </a:ext>
            </a:extLst>
          </p:cNvPr>
          <p:cNvSpPr txBox="1"/>
          <p:nvPr/>
        </p:nvSpPr>
        <p:spPr>
          <a:xfrm>
            <a:off x="1825269" y="1132832"/>
            <a:ext cx="1686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99% of </a:t>
            </a:r>
            <a:r>
              <a:rPr lang="en-US" dirty="0" err="1"/>
              <a:t>Lindas</a:t>
            </a:r>
            <a:r>
              <a:rPr lang="en-US" dirty="0"/>
              <a:t> are female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474917-002A-45C9-BC57-834E21F53CEB}"/>
              </a:ext>
            </a:extLst>
          </p:cNvPr>
          <p:cNvSpPr txBox="1"/>
          <p:nvPr/>
        </p:nvSpPr>
        <p:spPr>
          <a:xfrm>
            <a:off x="4752306" y="2441370"/>
            <a:ext cx="2893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Devons</a:t>
            </a:r>
            <a:r>
              <a:rPr lang="en-US" dirty="0"/>
              <a:t> and </a:t>
            </a:r>
            <a:r>
              <a:rPr lang="en-US" dirty="0" err="1"/>
              <a:t>Traceys</a:t>
            </a:r>
            <a:r>
              <a:rPr lang="en-US" dirty="0"/>
              <a:t> are more ambiguous, but they make up a small part of the 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C08B9F-0782-48F0-819C-0591A871CBB6}"/>
              </a:ext>
            </a:extLst>
          </p:cNvPr>
          <p:cNvCxnSpPr/>
          <p:nvPr/>
        </p:nvCxnSpPr>
        <p:spPr>
          <a:xfrm flipH="1">
            <a:off x="3964757" y="3857436"/>
            <a:ext cx="1388419" cy="112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A9717E-FE92-4DB6-8624-4E43AAF334E6}"/>
              </a:ext>
            </a:extLst>
          </p:cNvPr>
          <p:cNvCxnSpPr>
            <a:cxnSpLocks/>
          </p:cNvCxnSpPr>
          <p:nvPr/>
        </p:nvCxnSpPr>
        <p:spPr>
          <a:xfrm flipH="1">
            <a:off x="6198867" y="3817569"/>
            <a:ext cx="1" cy="105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457ABC-9D30-4F55-ACB8-B15C2F9B1F2D}"/>
              </a:ext>
            </a:extLst>
          </p:cNvPr>
          <p:cNvCxnSpPr>
            <a:cxnSpLocks/>
          </p:cNvCxnSpPr>
          <p:nvPr/>
        </p:nvCxnSpPr>
        <p:spPr>
          <a:xfrm>
            <a:off x="6945684" y="3817569"/>
            <a:ext cx="1574463" cy="1200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63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266A-EDBD-4981-AC19-0432B3978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9905" y="3889470"/>
            <a:ext cx="9663954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cap="small" dirty="0">
                <a:solidFill>
                  <a:schemeClr val="bg1"/>
                </a:solidFill>
              </a:rPr>
              <a:t>Women represent 70% of the nonprofit workforce, but hold a minority of leadership positions.</a:t>
            </a:r>
            <a:br>
              <a:rPr lang="en-US" cap="small" dirty="0">
                <a:solidFill>
                  <a:schemeClr val="bg1"/>
                </a:solidFill>
              </a:rPr>
            </a:br>
            <a:br>
              <a:rPr lang="en-US" cap="small" dirty="0">
                <a:solidFill>
                  <a:schemeClr val="bg1"/>
                </a:solidFill>
              </a:rPr>
            </a:br>
            <a:r>
              <a:rPr lang="en-US" sz="4400" cap="small" dirty="0">
                <a:solidFill>
                  <a:schemeClr val="bg1"/>
                </a:solidFill>
              </a:rPr>
              <a:t>(1) Does the gender pay gap exist for executives?</a:t>
            </a:r>
            <a:br>
              <a:rPr lang="en-US" sz="4400" cap="small" dirty="0">
                <a:solidFill>
                  <a:schemeClr val="bg1"/>
                </a:solidFill>
              </a:rPr>
            </a:br>
            <a:br>
              <a:rPr lang="en-US" sz="4400" cap="small" dirty="0">
                <a:solidFill>
                  <a:schemeClr val="bg1"/>
                </a:solidFill>
              </a:rPr>
            </a:br>
            <a:r>
              <a:rPr lang="en-US" sz="4400" cap="small" dirty="0">
                <a:solidFill>
                  <a:schemeClr val="bg1"/>
                </a:solidFill>
              </a:rPr>
              <a:t>(2)How big is it?</a:t>
            </a:r>
            <a:br>
              <a:rPr lang="en-US" sz="4400" cap="small" dirty="0">
                <a:solidFill>
                  <a:schemeClr val="bg1"/>
                </a:solidFill>
              </a:rPr>
            </a:br>
            <a:br>
              <a:rPr lang="en-US" sz="4400" cap="small" dirty="0">
                <a:solidFill>
                  <a:schemeClr val="bg1"/>
                </a:solidFill>
              </a:rPr>
            </a:br>
            <a:r>
              <a:rPr lang="en-US" sz="4400" cap="small" dirty="0">
                <a:solidFill>
                  <a:schemeClr val="bg1"/>
                </a:solidFill>
              </a:rPr>
              <a:t>(3) What can be done about it?</a:t>
            </a:r>
            <a:endParaRPr lang="en-US" cap="sm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750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1">
            <a:extLst>
              <a:ext uri="{FF2B5EF4-FFF2-40B4-BE49-F238E27FC236}">
                <a16:creationId xmlns:a16="http://schemas.microsoft.com/office/drawing/2014/main" id="{62770098-3A39-460B-AFE1-419BF5A0B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0" y="1317014"/>
            <a:ext cx="8160870" cy="503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135EFD3-3E67-4821-827C-77FA60B79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5" y="136525"/>
            <a:ext cx="10515600" cy="1325563"/>
          </a:xfrm>
        </p:spPr>
        <p:txBody>
          <a:bodyPr/>
          <a:lstStyle/>
          <a:p>
            <a:pPr algn="ctr"/>
            <a:r>
              <a:rPr lang="en-US" cap="small" dirty="0"/>
              <a:t>Estimating the Pay Gap for NP Directors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026F4-1E81-4640-BC02-D22CB1F6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20</a:t>
            </a:fld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DED904D0-9A36-4537-AFF0-D5A21B5972F0}"/>
              </a:ext>
            </a:extLst>
          </p:cNvPr>
          <p:cNvSpPr/>
          <p:nvPr/>
        </p:nvSpPr>
        <p:spPr>
          <a:xfrm>
            <a:off x="8368464" y="3100484"/>
            <a:ext cx="218003" cy="974957"/>
          </a:xfrm>
          <a:prstGeom prst="rightBrac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0D9EC0-AC45-497D-9B9A-ACF6335E2B5E}"/>
              </a:ext>
            </a:extLst>
          </p:cNvPr>
          <p:cNvSpPr txBox="1"/>
          <p:nvPr/>
        </p:nvSpPr>
        <p:spPr>
          <a:xfrm>
            <a:off x="9045778" y="3237183"/>
            <a:ext cx="1529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Pay Gap</a:t>
            </a:r>
          </a:p>
        </p:txBody>
      </p:sp>
    </p:spTree>
    <p:extLst>
      <p:ext uri="{BB962C8B-B14F-4D97-AF65-F5344CB8AC3E}">
        <p14:creationId xmlns:p14="http://schemas.microsoft.com/office/powerpoint/2010/main" val="520663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0">
            <a:extLst>
              <a:ext uri="{FF2B5EF4-FFF2-40B4-BE49-F238E27FC236}">
                <a16:creationId xmlns:a16="http://schemas.microsoft.com/office/drawing/2014/main" id="{28587E01-5031-432A-AEAC-13185F533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562" y="643467"/>
            <a:ext cx="9021971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084751-EF4C-4575-803A-3E34BA48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21</a:t>
            </a:fld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04C23C5-DAEA-499E-972A-AA2C7BF1CA82}"/>
              </a:ext>
            </a:extLst>
          </p:cNvPr>
          <p:cNvSpPr/>
          <p:nvPr/>
        </p:nvSpPr>
        <p:spPr>
          <a:xfrm>
            <a:off x="8344657" y="2561533"/>
            <a:ext cx="218003" cy="974957"/>
          </a:xfrm>
          <a:prstGeom prst="rightBrac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EFDB1A-4D69-486D-87C0-13103720A877}"/>
              </a:ext>
            </a:extLst>
          </p:cNvPr>
          <p:cNvSpPr txBox="1"/>
          <p:nvPr/>
        </p:nvSpPr>
        <p:spPr>
          <a:xfrm>
            <a:off x="9021971" y="2698232"/>
            <a:ext cx="1529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Pay Gap</a:t>
            </a:r>
          </a:p>
        </p:txBody>
      </p:sp>
    </p:spTree>
    <p:extLst>
      <p:ext uri="{BB962C8B-B14F-4D97-AF65-F5344CB8AC3E}">
        <p14:creationId xmlns:p14="http://schemas.microsoft.com/office/powerpoint/2010/main" val="830507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BAD723-138A-46D6-A6E7-765B02FF2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22" r="48094"/>
          <a:stretch/>
        </p:blipFill>
        <p:spPr>
          <a:xfrm>
            <a:off x="764837" y="1290917"/>
            <a:ext cx="5534364" cy="492361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B84419-26F3-4C13-A616-D32C91EF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258DE-A2C1-4F22-9133-5879CC30E09D}"/>
              </a:ext>
            </a:extLst>
          </p:cNvPr>
          <p:cNvSpPr txBox="1"/>
          <p:nvPr/>
        </p:nvSpPr>
        <p:spPr>
          <a:xfrm>
            <a:off x="7281750" y="2384612"/>
            <a:ext cx="34506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Pay Gap:</a:t>
            </a:r>
          </a:p>
          <a:p>
            <a:endParaRPr lang="en-US" dirty="0"/>
          </a:p>
          <a:p>
            <a:r>
              <a:rPr lang="en-US" dirty="0"/>
              <a:t>Expected: $207 + (220-206) = $221</a:t>
            </a:r>
          </a:p>
          <a:p>
            <a:endParaRPr lang="en-US" dirty="0"/>
          </a:p>
          <a:p>
            <a:r>
              <a:rPr lang="en-US" dirty="0"/>
              <a:t>Actual:  $197</a:t>
            </a:r>
          </a:p>
          <a:p>
            <a:endParaRPr lang="en-US" dirty="0"/>
          </a:p>
          <a:p>
            <a:r>
              <a:rPr lang="en-US" dirty="0"/>
              <a:t>Gap: $221 - $197  =  $24   =  11.6%</a:t>
            </a:r>
          </a:p>
        </p:txBody>
      </p:sp>
    </p:spTree>
    <p:extLst>
      <p:ext uri="{BB962C8B-B14F-4D97-AF65-F5344CB8AC3E}">
        <p14:creationId xmlns:p14="http://schemas.microsoft.com/office/powerpoint/2010/main" val="641116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BAD723-138A-46D6-A6E7-765B02FF2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6" y="643467"/>
            <a:ext cx="10662327" cy="557106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B84419-26F3-4C13-A616-D32C91EF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8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823D89-BF96-44EE-806D-A63C085B37C5}"/>
              </a:ext>
            </a:extLst>
          </p:cNvPr>
          <p:cNvSpPr/>
          <p:nvPr/>
        </p:nvSpPr>
        <p:spPr>
          <a:xfrm>
            <a:off x="1977340" y="1857357"/>
            <a:ext cx="774539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→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Pay Gap for Eds: 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11%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→"/>
              <a:tabLst/>
              <a:defRPr/>
            </a:pPr>
            <a:r>
              <a:rPr lang="en-US" sz="2800" b="1" dirty="0">
                <a:solidFill>
                  <a:srgbClr val="212121"/>
                </a:solidFill>
                <a:latin typeface="Courier New" panose="02070309020205020404" pitchFamily="49" charset="0"/>
              </a:rPr>
              <a:t>Pay Gap for CFOs: 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11%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AA97B1-9941-449C-AE0F-CED81850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14F22-F6B7-414A-B5A3-AD7E9231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DD4DA2-4FBE-4694-B57B-F9990517B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778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ACB6-BACB-4354-8EDF-A6B893CB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there best practices for reducing the pay gap?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A10E5-4163-425B-BD1D-DE3D78EDA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CD5F2-98D9-420E-95DB-580FC9AD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4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4DE813A-8E69-41D9-9D91-1791A1FF4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r>
              <a:rPr lang="en-US" dirty="0"/>
              <a:t> Do Female Board Members Reduce the Gender Pay Gap?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99C72-460F-45E4-9359-AF30D2F0E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335" y="1132539"/>
            <a:ext cx="2798860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Leonor Camarena</a:t>
            </a:r>
          </a:p>
          <a:p>
            <a:pPr algn="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Jesse Lecy</a:t>
            </a:r>
          </a:p>
          <a:p>
            <a:pPr algn="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Nathan Grasse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6008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DEFDE5-A260-4C56-8EB0-87F9B4EF1659}"/>
              </a:ext>
            </a:extLst>
          </p:cNvPr>
          <p:cNvSpPr/>
          <p:nvPr/>
        </p:nvSpPr>
        <p:spPr>
          <a:xfrm>
            <a:off x="1799863" y="2423723"/>
            <a:ext cx="887199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Kanter, R. M.: 1977, Men and Women of the Corporation (Basic Books, New York). 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Kanter, R. M.: 1977, ‘Some Effects of Proportions on Group Life’, American Journal of Sociology 82(5), 965– 990.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9CA885-49DC-4F2C-B48A-250F1B27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small" dirty="0"/>
              <a:t>Critical Mass Theory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D9A8A-2CD5-496B-93F8-74CF291D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52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B25BAE3-2311-4BA8-8DE3-6083C7483AE6}"/>
                  </a:ext>
                </a:extLst>
              </p:cNvPr>
              <p:cNvSpPr/>
              <p:nvPr/>
            </p:nvSpPr>
            <p:spPr>
              <a:xfrm>
                <a:off x="2673753" y="1637548"/>
                <a:ext cx="8160151" cy="765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𝑃𝑎𝑦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𝐺𝑎𝑝</m:t>
                    </m:r>
                    <m:r>
                      <a:rPr lang="en-US" sz="2800" i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𝑆𝑎𝑙𝑎𝑟𝑦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𝑀𝑎𝑙𝑒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𝐶𝑜𝑢𝑛𝑡𝑒𝑟𝑓𝑎𝑐𝑡𝑢𝑎𝑙</m:t>
                        </m:r>
                        <m:r>
                          <a:rPr lang="en-US" sz="2800" i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𝑆𝑎𝑙𝑎𝑟𝑦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B25BAE3-2311-4BA8-8DE3-6083C7483A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753" y="1637548"/>
                <a:ext cx="8160151" cy="7652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41D25D-4BCE-4F53-A40D-4915AA9256D4}"/>
                  </a:ext>
                </a:extLst>
              </p:cNvPr>
              <p:cNvSpPr/>
              <p:nvPr/>
            </p:nvSpPr>
            <p:spPr>
              <a:xfrm>
                <a:off x="1236559" y="3867603"/>
                <a:ext cx="949895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𝑠𝑎𝑙𝑎𝑟𝑦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𝑚𝑎𝑙𝑒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𝑠𝑎𝑙𝑎𝑟𝑦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41D25D-4BCE-4F53-A40D-4915AA925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559" y="3867603"/>
                <a:ext cx="9498959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13AEB-1674-43AF-97EE-804FFB67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16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F0F0B8-5B06-4174-9742-1FD7ABE7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56E1AC-9D93-4C8B-A581-24407BBEF763}"/>
              </a:ext>
            </a:extLst>
          </p:cNvPr>
          <p:cNvPicPr/>
          <p:nvPr/>
        </p:nvPicPr>
        <p:blipFill rotWithShape="1">
          <a:blip r:embed="rId2"/>
          <a:srcRect r="2126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  <a:ln w="190500">
            <a:solidFill>
              <a:srgbClr val="FFFFFF"/>
            </a:solidFill>
            <a:miter lim="800000"/>
          </a:ln>
          <a:effectLst>
            <a:outerShdw blurRad="76200" dist="19050" dir="5400000" algn="t" rotWithShape="0">
              <a:prstClr val="black">
                <a:alpha val="55000"/>
              </a:prstClr>
            </a:outerShdw>
          </a:effec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90CC79-EA29-4436-B427-2D2747EF33AD}"/>
              </a:ext>
            </a:extLst>
          </p:cNvPr>
          <p:cNvCxnSpPr/>
          <p:nvPr/>
        </p:nvCxnSpPr>
        <p:spPr>
          <a:xfrm>
            <a:off x="1452623" y="1932972"/>
            <a:ext cx="98269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AED8D-88BB-4BE5-AF6D-6B24FC38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4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4DE813A-8E69-41D9-9D91-1791A1FF4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r>
              <a:rPr lang="en-US" sz="4400" b="1" dirty="0"/>
              <a:t>Evidence of a Gender Pay Gap for Nonprofit Directors and Chief Financial Officers: </a:t>
            </a:r>
            <a:br>
              <a:rPr lang="en-US" sz="4400" b="1" dirty="0"/>
            </a:br>
            <a:r>
              <a:rPr lang="en-US" sz="4400" b="1" dirty="0"/>
              <a:t>New Panel Estimates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99C72-460F-45E4-9359-AF30D2F0E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0069" y="965198"/>
            <a:ext cx="2481125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Nathan Grasse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Brianne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Heidbreder</a:t>
            </a: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Sharon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Kukla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-Acevedo</a:t>
            </a:r>
          </a:p>
          <a:p>
            <a:pPr algn="r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Jesse Lecy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6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93197B-648A-4178-9096-FC9EB407D37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09" y="643467"/>
            <a:ext cx="4011166" cy="557106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D89844-70D2-414D-9CFE-C8FE10F1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60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F0F0B8-5B06-4174-9742-1FD7ABE7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2F02AA-22AE-47F7-B1F7-7074111E8AF5}"/>
              </a:ext>
            </a:extLst>
          </p:cNvPr>
          <p:cNvPicPr/>
          <p:nvPr/>
        </p:nvPicPr>
        <p:blipFill rotWithShape="1">
          <a:blip r:embed="rId2"/>
          <a:srcRect r="2126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  <a:ln w="190500">
            <a:solidFill>
              <a:srgbClr val="FFFFFF"/>
            </a:solidFill>
            <a:miter lim="800000"/>
          </a:ln>
          <a:effectLst>
            <a:outerShdw blurRad="76200" dist="19050" dir="5400000" algn="t" rotWithShape="0">
              <a:prstClr val="black">
                <a:alpha val="55000"/>
              </a:prstClr>
            </a:outerShdw>
          </a:effec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1DAF8D-8094-4783-82BE-5CEF8C90CAE7}"/>
              </a:ext>
            </a:extLst>
          </p:cNvPr>
          <p:cNvCxnSpPr/>
          <p:nvPr/>
        </p:nvCxnSpPr>
        <p:spPr>
          <a:xfrm>
            <a:off x="1441045" y="2748986"/>
            <a:ext cx="98269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C58AD5-4A4E-4F2F-9832-44496CA6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93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4DE813A-8E69-41D9-9D91-1791A1FF4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r>
              <a:rPr lang="en-US" dirty="0"/>
              <a:t> Compensation </a:t>
            </a:r>
            <a:br>
              <a:rPr lang="en-US" dirty="0"/>
            </a:br>
            <a:r>
              <a:rPr lang="en-US" dirty="0"/>
              <a:t>Best Practices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99C72-460F-45E4-9359-AF30D2F0E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335" y="1132539"/>
            <a:ext cx="2798860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Nathan Grasse</a:t>
            </a:r>
          </a:p>
          <a:p>
            <a:pPr algn="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Jesse Lecy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57870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DC3553-E09A-4585-A056-0AE0F860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33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3B8BD4-D1FA-46AF-8636-F8D2A9187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0111"/>
            <a:ext cx="12192000" cy="22577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48EB748-475F-433D-AA36-58488C8BE921}"/>
              </a:ext>
            </a:extLst>
          </p:cNvPr>
          <p:cNvSpPr/>
          <p:nvPr/>
        </p:nvSpPr>
        <p:spPr>
          <a:xfrm>
            <a:off x="2784714" y="981710"/>
            <a:ext cx="50138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cap="small" dirty="0">
                <a:solidFill>
                  <a:schemeClr val="accent2">
                    <a:lumMod val="75000"/>
                  </a:schemeClr>
                </a:solidFill>
                <a:latin typeface="Calibri Light" panose="020F0302020204030204"/>
                <a:ea typeface="+mj-ea"/>
                <a:cs typeface="+mj-cs"/>
              </a:rPr>
              <a:t>Data: 990 - Schedule J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228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A92F0-F9CE-48F9-ACB9-A9F64792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34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DFA226-3345-4F49-9660-E8C717059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56" y="3052552"/>
            <a:ext cx="4617504" cy="33651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662B98-A3B0-4F79-B692-A50314E62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549" y="3052552"/>
            <a:ext cx="4533277" cy="33037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CB158A1-3EEC-4417-89F6-2FC8EA7E2625}"/>
              </a:ext>
            </a:extLst>
          </p:cNvPr>
          <p:cNvSpPr/>
          <p:nvPr/>
        </p:nvSpPr>
        <p:spPr>
          <a:xfrm>
            <a:off x="2784714" y="981710"/>
            <a:ext cx="68877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cap="small" dirty="0">
                <a:solidFill>
                  <a:schemeClr val="accent2">
                    <a:lumMod val="75000"/>
                  </a:schemeClr>
                </a:solidFill>
                <a:latin typeface="Calibri Light" panose="020F0302020204030204"/>
                <a:ea typeface="+mj-ea"/>
                <a:cs typeface="+mj-cs"/>
              </a:rPr>
              <a:t>Salary Surveys vs. Consultants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582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133DD-71E5-48B2-822C-E3710E5CA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56" y="1871914"/>
            <a:ext cx="8386129" cy="400437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D38DE7-9D37-4E32-8613-3A617CC5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DD4DA2-4FBE-4694-B57B-F9990517B43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B5C892-C753-4434-AA97-62EBF1FB6B5C}"/>
              </a:ext>
            </a:extLst>
          </p:cNvPr>
          <p:cNvSpPr/>
          <p:nvPr/>
        </p:nvSpPr>
        <p:spPr>
          <a:xfrm>
            <a:off x="2784714" y="981710"/>
            <a:ext cx="68877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cap="small" dirty="0">
                <a:solidFill>
                  <a:schemeClr val="accent2">
                    <a:lumMod val="75000"/>
                  </a:schemeClr>
                </a:solidFill>
                <a:latin typeface="Calibri Light" panose="020F0302020204030204"/>
                <a:ea typeface="+mj-ea"/>
                <a:cs typeface="+mj-cs"/>
              </a:rPr>
              <a:t>Salary Surveys vs. Consultants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158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0FA8-107C-49BF-B39F-A0770BB4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62839-AE66-42FD-A53C-78403A7194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2AD7E-2175-4340-BA80-52AFADAC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2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266A-EDBD-4981-AC19-0432B3978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636" y="-1193800"/>
            <a:ext cx="9144000" cy="2387600"/>
          </a:xfrm>
        </p:spPr>
        <p:txBody>
          <a:bodyPr/>
          <a:lstStyle/>
          <a:p>
            <a:r>
              <a:rPr lang="en-US" cap="small" dirty="0"/>
              <a:t>Origins of the Pay Gap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642E8D-8E46-4698-85B5-A47B9583240B}"/>
              </a:ext>
            </a:extLst>
          </p:cNvPr>
          <p:cNvSpPr txBox="1"/>
          <p:nvPr/>
        </p:nvSpPr>
        <p:spPr>
          <a:xfrm>
            <a:off x="2443896" y="1834777"/>
            <a:ext cx="278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High-Paying Firms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5A03B-C405-45E6-A060-5330C65D8FA7}"/>
              </a:ext>
            </a:extLst>
          </p:cNvPr>
          <p:cNvSpPr txBox="1"/>
          <p:nvPr/>
        </p:nvSpPr>
        <p:spPr>
          <a:xfrm>
            <a:off x="6599041" y="1834777"/>
            <a:ext cx="2716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Low-Paying Firms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7CF289-5813-4698-AD98-AF75C3576CB3}"/>
              </a:ext>
            </a:extLst>
          </p:cNvPr>
          <p:cNvSpPr txBox="1"/>
          <p:nvPr/>
        </p:nvSpPr>
        <p:spPr>
          <a:xfrm>
            <a:off x="2667015" y="3805221"/>
            <a:ext cx="2546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Female Candidates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F7DAFD-0B91-4BD2-B649-3F516509E317}"/>
              </a:ext>
            </a:extLst>
          </p:cNvPr>
          <p:cNvSpPr txBox="1"/>
          <p:nvPr/>
        </p:nvSpPr>
        <p:spPr>
          <a:xfrm>
            <a:off x="6838088" y="3805221"/>
            <a:ext cx="2273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Male Candidates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5178D8-5290-451E-BC6D-38636F08EAE1}"/>
              </a:ext>
            </a:extLst>
          </p:cNvPr>
          <p:cNvCxnSpPr/>
          <p:nvPr/>
        </p:nvCxnSpPr>
        <p:spPr>
          <a:xfrm flipV="1">
            <a:off x="3830918" y="2611718"/>
            <a:ext cx="0" cy="10160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B95F76-FA62-4437-B5A1-5AFD11BF613E}"/>
              </a:ext>
            </a:extLst>
          </p:cNvPr>
          <p:cNvCxnSpPr>
            <a:cxnSpLocks/>
          </p:cNvCxnSpPr>
          <p:nvPr/>
        </p:nvCxnSpPr>
        <p:spPr>
          <a:xfrm flipV="1">
            <a:off x="4192494" y="2498165"/>
            <a:ext cx="2645594" cy="112955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87FC69-3704-4F4F-96D8-18855744E052}"/>
              </a:ext>
            </a:extLst>
          </p:cNvPr>
          <p:cNvCxnSpPr>
            <a:cxnSpLocks/>
          </p:cNvCxnSpPr>
          <p:nvPr/>
        </p:nvCxnSpPr>
        <p:spPr>
          <a:xfrm flipH="1" flipV="1">
            <a:off x="5456518" y="2414494"/>
            <a:ext cx="2351741" cy="121322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38DB7B-F3EA-4076-A5CC-33903FB03CD4}"/>
              </a:ext>
            </a:extLst>
          </p:cNvPr>
          <p:cNvCxnSpPr/>
          <p:nvPr/>
        </p:nvCxnSpPr>
        <p:spPr>
          <a:xfrm flipV="1">
            <a:off x="8169835" y="2611718"/>
            <a:ext cx="0" cy="10160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9A0F5C5-B9BD-4CDC-86A9-BACC1713F7A0}"/>
              </a:ext>
            </a:extLst>
          </p:cNvPr>
          <p:cNvSpPr txBox="1"/>
          <p:nvPr/>
        </p:nvSpPr>
        <p:spPr>
          <a:xfrm>
            <a:off x="3433660" y="4744614"/>
            <a:ext cx="49133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Explicit, Implicit bias (glass ceilings)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Grooming (glass walls)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Gender norms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Caretaker obligations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20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823D89-BF96-44EE-806D-A63C085B37C5}"/>
              </a:ext>
            </a:extLst>
          </p:cNvPr>
          <p:cNvSpPr/>
          <p:nvPr/>
        </p:nvSpPr>
        <p:spPr>
          <a:xfrm>
            <a:off x="1977340" y="1857357"/>
            <a:ext cx="93764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→"/>
            </a:pPr>
            <a:r>
              <a:rPr lang="en-US" sz="28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Compensation: IRS E-File Data </a:t>
            </a:r>
            <a:br>
              <a:rPr lang="en-US" sz="28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</a:br>
            <a:endParaRPr lang="en-US" sz="2800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pPr marL="457200" indent="-457200">
              <a:buFont typeface="Courier New" panose="02070309020205020404" pitchFamily="49" charset="0"/>
              <a:buChar char="→"/>
            </a:pPr>
            <a:r>
              <a:rPr lang="en-US" sz="28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Nonprofit Characteristics: NCCS</a:t>
            </a:r>
            <a:br>
              <a:rPr lang="en-US" sz="28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</a:br>
            <a:endParaRPr lang="en-US" sz="2800" b="1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pPr marL="457200" indent="-457200">
              <a:buFont typeface="Courier New" panose="02070309020205020404" pitchFamily="49" charset="0"/>
              <a:buChar char="→"/>
            </a:pPr>
            <a:r>
              <a:rPr lang="en-US" sz="2800" b="1" dirty="0">
                <a:solidFill>
                  <a:srgbClr val="212121"/>
                </a:solidFill>
                <a:latin typeface="Courier New" panose="02070309020205020404" pitchFamily="49" charset="0"/>
              </a:rPr>
              <a:t>Gender Codes: Social Security Administration</a:t>
            </a:r>
            <a:endParaRPr lang="en-US" sz="2800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endParaRPr lang="en-US" sz="2800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AA97B1-9941-449C-AE0F-CED81850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14F22-F6B7-414A-B5A3-AD7E9231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5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IRS 990 </a:t>
            </a: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E-Filer Data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C6A5ED-DBE7-4EFB-9B20-80349216E49C}"/>
              </a:ext>
            </a:extLst>
          </p:cNvPr>
          <p:cNvSpPr txBox="1">
            <a:spLocks/>
          </p:cNvSpPr>
          <p:nvPr/>
        </p:nvSpPr>
        <p:spPr>
          <a:xfrm>
            <a:off x="5381262" y="2057772"/>
            <a:ext cx="6190274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j-lt"/>
              </a:rPr>
              <a:t>2010:  The IRS began accepting electronic 990 submissions</a:t>
            </a: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2015: Lawsuit regarding FOIA Requests</a:t>
            </a: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2016: E-file data was released in as XML files on AWS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2E979-E739-4D36-8917-CEFE6EC15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7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XML Documents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10" y="1536394"/>
            <a:ext cx="8271005" cy="46698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F5926-8C2C-4D02-A765-6566B7C6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82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653895-41AE-45A0-A5B0-AD9B425B6B9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84"/>
          <a:stretch/>
        </p:blipFill>
        <p:spPr bwMode="auto">
          <a:xfrm>
            <a:off x="1566180" y="1947797"/>
            <a:ext cx="9144000" cy="35573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71330F-D3E8-4065-B6D4-7BDD491C26CA}"/>
              </a:ext>
            </a:extLst>
          </p:cNvPr>
          <p:cNvSpPr txBox="1"/>
          <p:nvPr/>
        </p:nvSpPr>
        <p:spPr>
          <a:xfrm>
            <a:off x="337774" y="325677"/>
            <a:ext cx="10995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Master Concordance File: Grouping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Xpaths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 by a Common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3AB71-36C6-4AFE-BE68-A3ED3526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70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653895-41AE-45A0-A5B0-AD9B425B6B9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84"/>
          <a:stretch/>
        </p:blipFill>
        <p:spPr bwMode="auto">
          <a:xfrm>
            <a:off x="1566180" y="1359075"/>
            <a:ext cx="9144000" cy="35573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71330F-D3E8-4065-B6D4-7BDD491C26CA}"/>
              </a:ext>
            </a:extLst>
          </p:cNvPr>
          <p:cNvSpPr txBox="1"/>
          <p:nvPr/>
        </p:nvSpPr>
        <p:spPr>
          <a:xfrm>
            <a:off x="1590376" y="519830"/>
            <a:ext cx="9119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Data for one variable might be located at multiple “addresses”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xpaths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E14F4-EA6E-486C-AD95-11F8DE369498}"/>
              </a:ext>
            </a:extLst>
          </p:cNvPr>
          <p:cNvSpPr txBox="1"/>
          <p:nvPr/>
        </p:nvSpPr>
        <p:spPr>
          <a:xfrm>
            <a:off x="3966146" y="5294334"/>
            <a:ext cx="4200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The variable name includes information about the form and part of the variable, and what forms include that variable (the scope)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BF05D3-D776-40EB-A473-B9558B5E2992}"/>
              </a:ext>
            </a:extLst>
          </p:cNvPr>
          <p:cNvCxnSpPr/>
          <p:nvPr/>
        </p:nvCxnSpPr>
        <p:spPr>
          <a:xfrm flipH="1" flipV="1">
            <a:off x="3356975" y="4835047"/>
            <a:ext cx="482252" cy="520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4B4E7-1824-4D01-B0AD-C0DEEC79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6847-FF54-4997-9E64-663FA8B5A7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1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610</Words>
  <Application>Microsoft Office PowerPoint</Application>
  <PresentationFormat>Widescreen</PresentationFormat>
  <Paragraphs>145</Paragraphs>
  <Slides>36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Century Gothic</vt:lpstr>
      <vt:lpstr>Courier New</vt:lpstr>
      <vt:lpstr>Euphemia</vt:lpstr>
      <vt:lpstr>Office Theme</vt:lpstr>
      <vt:lpstr>2_Office Theme</vt:lpstr>
      <vt:lpstr> The Gender Pay Gap for Nonprofit Executives: Identification and Potential Remediation. </vt:lpstr>
      <vt:lpstr>Women represent 70% of the nonprofit workforce, but hold a minority of leadership positions.  (1) Does the gender pay gap exist for executives?  (2)How big is it?  (3) What can be done about it?</vt:lpstr>
      <vt:lpstr>Evidence of a Gender Pay Gap for Nonprofit Directors and Chief Financial Officers:  New Panel Estimates</vt:lpstr>
      <vt:lpstr>Origins of the Pay Gap</vt:lpstr>
      <vt:lpstr>Data</vt:lpstr>
      <vt:lpstr>The IRS 990  E-Filer Data</vt:lpstr>
      <vt:lpstr>XML Documents</vt:lpstr>
      <vt:lpstr>PowerPoint Presentation</vt:lpstr>
      <vt:lpstr>PowerPoint Presentation</vt:lpstr>
      <vt:lpstr>XPATHs</vt:lpstr>
      <vt:lpstr>EXAMPLE USE: Current Year Program Service Revenue</vt:lpstr>
      <vt:lpstr>academics, aspen institute, charity navigator, guidestar, chronicle of philanthropy, pro publica</vt:lpstr>
      <vt:lpstr>Panel of ED and CFO Salary Data</vt:lpstr>
      <vt:lpstr>How to code gender for 12 million directors and boards members?</vt:lpstr>
      <vt:lpstr>PowerPoint Presentation</vt:lpstr>
      <vt:lpstr>Gender Package in R</vt:lpstr>
      <vt:lpstr>Form 990 – Part VII: Board &amp; Managers</vt:lpstr>
      <vt:lpstr>PowerPoint Presentation</vt:lpstr>
      <vt:lpstr>PowerPoint Presentation</vt:lpstr>
      <vt:lpstr>Estimating the Pay Gap for NP Directors</vt:lpstr>
      <vt:lpstr>PowerPoint Presentation</vt:lpstr>
      <vt:lpstr>PowerPoint Presentation</vt:lpstr>
      <vt:lpstr>PowerPoint Presentation</vt:lpstr>
      <vt:lpstr>Results:</vt:lpstr>
      <vt:lpstr>Are there best practices for reducing the pay gap? </vt:lpstr>
      <vt:lpstr> Do Female Board Members Reduce the Gender Pay Gap?</vt:lpstr>
      <vt:lpstr>Critical Mass Theory</vt:lpstr>
      <vt:lpstr>PowerPoint Presentation</vt:lpstr>
      <vt:lpstr>PowerPoint Presentation</vt:lpstr>
      <vt:lpstr>PowerPoint Presentation</vt:lpstr>
      <vt:lpstr>PowerPoint Presentation</vt:lpstr>
      <vt:lpstr> Compensation  Best Practices</vt:lpstr>
      <vt:lpstr>PowerPoint Presentation</vt:lpstr>
      <vt:lpstr>PowerPoint Presentation</vt:lpstr>
      <vt:lpstr>PowerPoint Presentation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Do Female Board Members Reduce the Gender Pay Gap for Nonprofit Managers?</dc:title>
  <dc:creator>Jesse Lecy</dc:creator>
  <cp:lastModifiedBy>Jesse Lecy</cp:lastModifiedBy>
  <cp:revision>14</cp:revision>
  <dcterms:created xsi:type="dcterms:W3CDTF">2018-10-18T05:39:52Z</dcterms:created>
  <dcterms:modified xsi:type="dcterms:W3CDTF">2018-10-18T16:25:51Z</dcterms:modified>
</cp:coreProperties>
</file>