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92" r:id="rId3"/>
    <p:sldId id="256" r:id="rId4"/>
    <p:sldId id="278" r:id="rId5"/>
    <p:sldId id="257" r:id="rId6"/>
    <p:sldId id="281" r:id="rId7"/>
    <p:sldId id="267" r:id="rId8"/>
    <p:sldId id="283" r:id="rId9"/>
    <p:sldId id="284" r:id="rId10"/>
    <p:sldId id="285" r:id="rId11"/>
    <p:sldId id="258" r:id="rId12"/>
    <p:sldId id="264" r:id="rId13"/>
    <p:sldId id="259" r:id="rId14"/>
    <p:sldId id="265" r:id="rId15"/>
    <p:sldId id="286" r:id="rId16"/>
    <p:sldId id="274" r:id="rId17"/>
    <p:sldId id="263" r:id="rId18"/>
    <p:sldId id="289" r:id="rId19"/>
    <p:sldId id="275" r:id="rId20"/>
    <p:sldId id="287" r:id="rId21"/>
    <p:sldId id="288" r:id="rId22"/>
    <p:sldId id="291" r:id="rId23"/>
    <p:sldId id="266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D1433-68C8-421C-853D-D4C38694D82D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B8AA-EB78-409C-A1A5-816DF3E31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2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look at arc (intercept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reg</a:t>
            </a:r>
            <a:r>
              <a:rPr lang="en-GB" dirty="0" smtClean="0"/>
              <a:t>),</a:t>
            </a:r>
            <a:r>
              <a:rPr lang="en-GB" baseline="0" dirty="0" smtClean="0"/>
              <a:t> reciprocity positive, pop and activity effects, weak triangles/two-path. Sinks are probably large charities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04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Computing</a:t>
            </a:r>
            <a:r>
              <a:rPr lang="en-GB" baseline="0" dirty="0" smtClean="0"/>
              <a:t> systems in the 90s, websites in the 2000s,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0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Over representation in sample terms. Proportionally correct but this would be analysis tricky!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5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Excluded are</a:t>
            </a:r>
            <a:r>
              <a:rPr lang="en-GB" baseline="0" dirty="0" smtClean="0"/>
              <a:t> usually regulated by another body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5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Google search better than Twitter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5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Even at 83%</a:t>
            </a:r>
            <a:r>
              <a:rPr lang="en-GB" baseline="0" dirty="0" smtClean="0"/>
              <a:t> not quite the universal platform some have suggested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Despite last slide</a:t>
            </a:r>
            <a:r>
              <a:rPr lang="en-GB" baseline="0" dirty="0" smtClean="0"/>
              <a:t> have 40 of each group due to way sampled. So no 40 from each are on twitter is there a difference in how they are using it?</a:t>
            </a:r>
          </a:p>
          <a:p>
            <a:r>
              <a:rPr lang="en-GB" baseline="0" dirty="0" smtClean="0"/>
              <a:t>First bar is &lt;2000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06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just</a:t>
            </a:r>
            <a:r>
              <a:rPr lang="en-GB" baseline="0" dirty="0" smtClean="0"/>
              <a:t> following within the network of 160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8AA-EB78-409C-A1A5-816DF3E318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9" indent="0" algn="ctr">
              <a:buNone/>
              <a:defRPr sz="1500"/>
            </a:lvl2pPr>
            <a:lvl3pPr marL="685799" indent="0" algn="ctr">
              <a:buNone/>
              <a:defRPr sz="1350"/>
            </a:lvl3pPr>
            <a:lvl4pPr marL="1028698" indent="0" algn="ctr">
              <a:buNone/>
              <a:defRPr sz="1200"/>
            </a:lvl4pPr>
            <a:lvl5pPr marL="1371597" indent="0" algn="ctr">
              <a:buNone/>
              <a:defRPr sz="1200"/>
            </a:lvl5pPr>
            <a:lvl6pPr marL="1714497" indent="0" algn="ctr">
              <a:buNone/>
              <a:defRPr sz="1200"/>
            </a:lvl6pPr>
            <a:lvl7pPr marL="2057396" indent="0" algn="ctr">
              <a:buNone/>
              <a:defRPr sz="1200"/>
            </a:lvl7pPr>
            <a:lvl8pPr marL="2400295" indent="0" algn="ctr">
              <a:buNone/>
              <a:defRPr sz="1200"/>
            </a:lvl8pPr>
            <a:lvl9pPr marL="274319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2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2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7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9" indent="0">
              <a:buNone/>
              <a:defRPr sz="1500" b="1"/>
            </a:lvl2pPr>
            <a:lvl3pPr marL="685799" indent="0">
              <a:buNone/>
              <a:defRPr sz="1350" b="1"/>
            </a:lvl3pPr>
            <a:lvl4pPr marL="1028698" indent="0">
              <a:buNone/>
              <a:defRPr sz="1200" b="1"/>
            </a:lvl4pPr>
            <a:lvl5pPr marL="1371597" indent="0">
              <a:buNone/>
              <a:defRPr sz="1200" b="1"/>
            </a:lvl5pPr>
            <a:lvl6pPr marL="1714497" indent="0">
              <a:buNone/>
              <a:defRPr sz="1200" b="1"/>
            </a:lvl6pPr>
            <a:lvl7pPr marL="2057396" indent="0">
              <a:buNone/>
              <a:defRPr sz="1200" b="1"/>
            </a:lvl7pPr>
            <a:lvl8pPr marL="2400295" indent="0">
              <a:buNone/>
              <a:defRPr sz="1200" b="1"/>
            </a:lvl8pPr>
            <a:lvl9pPr marL="27431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9" indent="0">
              <a:buNone/>
              <a:defRPr sz="1500" b="1"/>
            </a:lvl2pPr>
            <a:lvl3pPr marL="685799" indent="0">
              <a:buNone/>
              <a:defRPr sz="1350" b="1"/>
            </a:lvl3pPr>
            <a:lvl4pPr marL="1028698" indent="0">
              <a:buNone/>
              <a:defRPr sz="1200" b="1"/>
            </a:lvl4pPr>
            <a:lvl5pPr marL="1371597" indent="0">
              <a:buNone/>
              <a:defRPr sz="1200" b="1"/>
            </a:lvl5pPr>
            <a:lvl6pPr marL="1714497" indent="0">
              <a:buNone/>
              <a:defRPr sz="1200" b="1"/>
            </a:lvl6pPr>
            <a:lvl7pPr marL="2057396" indent="0">
              <a:buNone/>
              <a:defRPr sz="1200" b="1"/>
            </a:lvl7pPr>
            <a:lvl8pPr marL="2400295" indent="0">
              <a:buNone/>
              <a:defRPr sz="1200" b="1"/>
            </a:lvl8pPr>
            <a:lvl9pPr marL="27431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2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99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6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9" indent="0">
              <a:buNone/>
              <a:defRPr sz="1050"/>
            </a:lvl2pPr>
            <a:lvl3pPr marL="685799" indent="0">
              <a:buNone/>
              <a:defRPr sz="900"/>
            </a:lvl3pPr>
            <a:lvl4pPr marL="1028698" indent="0">
              <a:buNone/>
              <a:defRPr sz="750"/>
            </a:lvl4pPr>
            <a:lvl5pPr marL="1371597" indent="0">
              <a:buNone/>
              <a:defRPr sz="750"/>
            </a:lvl5pPr>
            <a:lvl6pPr marL="1714497" indent="0">
              <a:buNone/>
              <a:defRPr sz="750"/>
            </a:lvl6pPr>
            <a:lvl7pPr marL="2057396" indent="0">
              <a:buNone/>
              <a:defRPr sz="750"/>
            </a:lvl7pPr>
            <a:lvl8pPr marL="2400295" indent="0">
              <a:buNone/>
              <a:defRPr sz="750"/>
            </a:lvl8pPr>
            <a:lvl9pPr marL="274319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9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9" indent="0">
              <a:buNone/>
              <a:defRPr sz="2100"/>
            </a:lvl2pPr>
            <a:lvl3pPr marL="685799" indent="0">
              <a:buNone/>
              <a:defRPr sz="1800"/>
            </a:lvl3pPr>
            <a:lvl4pPr marL="1028698" indent="0">
              <a:buNone/>
              <a:defRPr sz="1500"/>
            </a:lvl4pPr>
            <a:lvl5pPr marL="1371597" indent="0">
              <a:buNone/>
              <a:defRPr sz="1500"/>
            </a:lvl5pPr>
            <a:lvl6pPr marL="1714497" indent="0">
              <a:buNone/>
              <a:defRPr sz="1500"/>
            </a:lvl6pPr>
            <a:lvl7pPr marL="2057396" indent="0">
              <a:buNone/>
              <a:defRPr sz="1500"/>
            </a:lvl7pPr>
            <a:lvl8pPr marL="2400295" indent="0">
              <a:buNone/>
              <a:defRPr sz="1500"/>
            </a:lvl8pPr>
            <a:lvl9pPr marL="27431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9" indent="0">
              <a:buNone/>
              <a:defRPr sz="1050"/>
            </a:lvl2pPr>
            <a:lvl3pPr marL="685799" indent="0">
              <a:buNone/>
              <a:defRPr sz="900"/>
            </a:lvl3pPr>
            <a:lvl4pPr marL="1028698" indent="0">
              <a:buNone/>
              <a:defRPr sz="750"/>
            </a:lvl4pPr>
            <a:lvl5pPr marL="1371597" indent="0">
              <a:buNone/>
              <a:defRPr sz="750"/>
            </a:lvl5pPr>
            <a:lvl6pPr marL="1714497" indent="0">
              <a:buNone/>
              <a:defRPr sz="750"/>
            </a:lvl6pPr>
            <a:lvl7pPr marL="2057396" indent="0">
              <a:buNone/>
              <a:defRPr sz="750"/>
            </a:lvl7pPr>
            <a:lvl8pPr marL="2400295" indent="0">
              <a:buNone/>
              <a:defRPr sz="750"/>
            </a:lvl8pPr>
            <a:lvl9pPr marL="274319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76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67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7"/>
            <a:fld id="{B416428F-3CBD-4BDC-8304-9E4DEC7F260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67"/>
              <a:t>18/04/2019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7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7"/>
            <a:fld id="{34C8FC32-E929-401C-91B4-244AA74F14B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67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9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79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9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8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7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7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46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46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45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44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9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8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7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7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6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95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95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wallace1990/Big_bi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 t="8656" r="8563" b="31627"/>
          <a:stretch/>
        </p:blipFill>
        <p:spPr>
          <a:xfrm>
            <a:off x="0" y="857219"/>
            <a:ext cx="9144000" cy="51435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74349" y="3974671"/>
            <a:ext cx="5194970" cy="141597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767"/>
            <a:r>
              <a:rPr lang="en-GB" sz="2540" b="1" dirty="0">
                <a:solidFill>
                  <a:srgbClr val="44546A"/>
                </a:solidFill>
              </a:rPr>
              <a:t>Nonprofit Data</a:t>
            </a:r>
          </a:p>
          <a:p>
            <a:pPr defTabSz="685767"/>
            <a:r>
              <a:rPr lang="en-GB" sz="2540" b="1" dirty="0">
                <a:solidFill>
                  <a:srgbClr val="44546A"/>
                </a:solidFill>
              </a:rPr>
              <a:t>Research Seminar Series</a:t>
            </a:r>
          </a:p>
        </p:txBody>
      </p:sp>
    </p:spTree>
    <p:extLst>
      <p:ext uri="{BB962C8B-B14F-4D97-AF65-F5344CB8AC3E}">
        <p14:creationId xmlns:p14="http://schemas.microsoft.com/office/powerpoint/2010/main" val="32939679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Random sampling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Handles for this sample of 800 charities then had to be collected from Google – 40  for each of the 4 size groups cutting 800 to 160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Sample over-drawn because not all charities had a handle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Collection stopped once 40 had been obtained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Collection manual </a:t>
            </a:r>
            <a:r>
              <a:rPr lang="en-GB" dirty="0" smtClean="0">
                <a:latin typeface="Helvetica" pitchFamily="34" charset="0"/>
                <a:cs typeface="Helvetica" pitchFamily="34" charset="0"/>
                <a:sym typeface="Wingdings" pitchFamily="2" charset="2"/>
              </a:rPr>
              <a:t></a:t>
            </a:r>
            <a:endParaRPr lang="en-GB" dirty="0" smtClean="0">
              <a:latin typeface="Helvetica" pitchFamily="34" charset="0"/>
              <a:cs typeface="Helvetica" pitchFamily="34" charset="0"/>
            </a:endParaRP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Data for the resulting 160 handles was collected with </a:t>
            </a:r>
            <a:r>
              <a:rPr lang="en-GB" dirty="0" err="1" smtClean="0">
                <a:latin typeface="Helvetica" pitchFamily="34" charset="0"/>
                <a:cs typeface="Helvetica" pitchFamily="34" charset="0"/>
              </a:rPr>
              <a:t>NodeXL</a:t>
            </a:r>
            <a:endParaRPr lang="en-GB" dirty="0">
              <a:latin typeface="Helvetica" pitchFamily="34" charset="0"/>
              <a:cs typeface="Helvetica" pitchFamily="34" charset="0"/>
            </a:endParaRPr>
          </a:p>
          <a:p>
            <a:pPr lvl="1">
              <a:spcAft>
                <a:spcPts val="800"/>
              </a:spcAft>
            </a:pPr>
            <a:r>
              <a:rPr lang="en-GB" dirty="0">
                <a:latin typeface="Helvetica" pitchFamily="34" charset="0"/>
                <a:cs typeface="Helvetica" pitchFamily="34" charset="0"/>
              </a:rPr>
              <a:t>Usage metrics 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Follower/following links collected (not mentions)</a:t>
            </a:r>
          </a:p>
          <a:p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GB" sz="8000" dirty="0" smtClean="0">
                <a:latin typeface="Helvetica" pitchFamily="34" charset="0"/>
                <a:cs typeface="Helvetica" pitchFamily="34" charset="0"/>
              </a:rPr>
              <a:t>Results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82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Handle ownership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Size grouping handle ownership was very stratified with less than </a:t>
            </a:r>
            <a:r>
              <a:rPr lang="en-GB" baseline="30000" dirty="0" smtClean="0">
                <a:latin typeface="Helvetica" pitchFamily="34" charset="0"/>
                <a:cs typeface="Helvetica" pitchFamily="34" charset="0"/>
              </a:rPr>
              <a:t>1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/</a:t>
            </a:r>
            <a:r>
              <a:rPr lang="en-GB" baseline="-25000" dirty="0" smtClean="0">
                <a:latin typeface="Helvetica" pitchFamily="34" charset="0"/>
                <a:cs typeface="Helvetica" pitchFamily="34" charset="0"/>
              </a:rPr>
              <a:t>3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 of small orgs on twitter compared to 83% of major charities.</a:t>
            </a:r>
          </a:p>
          <a:p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53819"/>
              </p:ext>
            </p:extLst>
          </p:nvPr>
        </p:nvGraphicFramePr>
        <p:xfrm>
          <a:off x="838200" y="3657600"/>
          <a:ext cx="7467600" cy="2561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44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98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Group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Helvetica" pitchFamily="34" charset="0"/>
                          <a:cs typeface="Helvetica" pitchFamily="34" charset="0"/>
                        </a:rPr>
                        <a:t>% with twitter handle (searches performed)</a:t>
                      </a:r>
                      <a:endParaRPr lang="en-GB" sz="180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Small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(10k-99k)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27% </a:t>
                      </a:r>
                      <a:r>
                        <a:rPr lang="en-GB" sz="18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(</a:t>
                      </a: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147)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Medium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(100k-999k)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45% (88)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Large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(1m-9.9m)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62% </a:t>
                      </a:r>
                      <a:r>
                        <a:rPr lang="en-GB" sz="18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(65)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6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Major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(10m+)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83% (</a:t>
                      </a: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48)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6203537"/>
            <a:ext cx="3512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Calibri" pitchFamily="34" charset="0"/>
                <a:cs typeface="Helvetica" pitchFamily="34" charset="0"/>
              </a:rPr>
              <a:t>n=348   gamma=0.57  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Calibri" pitchFamily="34" charset="0"/>
                <a:cs typeface="Helvetica" pitchFamily="34" charset="0"/>
              </a:rPr>
              <a:t>Pr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Calibri" pitchFamily="34" charset="0"/>
                <a:cs typeface="Helvetica" pitchFamily="34" charset="0"/>
              </a:rPr>
              <a:t>=0.000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Twitter usage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1" descr="TwitteMetricsGraphNoday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43032"/>
            <a:ext cx="8567738" cy="673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0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92468"/>
              </p:ext>
            </p:extLst>
          </p:nvPr>
        </p:nvGraphicFramePr>
        <p:xfrm>
          <a:off x="304800" y="3886200"/>
          <a:ext cx="8534400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0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78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78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77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2772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4801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Intergroup connections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Receiving group (in degree)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979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Small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Medium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Large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Major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979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Sending Group (out degree)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Small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Out total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9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Medium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28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60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9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Large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60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98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19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Major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22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39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80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144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9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209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19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 total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Network connection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5200" y="1447800"/>
            <a:ext cx="172996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Calibri" pitchFamily="34" charset="0"/>
                <a:cs typeface="Helvetica" pitchFamily="34" charset="0"/>
              </a:rPr>
              <a:t>n=160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Calibri" pitchFamily="34" charset="0"/>
              <a:cs typeface="Helvetic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Calibri" pitchFamily="34" charset="0"/>
                <a:cs typeface="Helvetica" pitchFamily="34" charset="0"/>
              </a:rPr>
              <a:t>gamma=0.44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latin typeface="Helvetica" pitchFamily="34" charset="0"/>
              <a:ea typeface="Calibri" pitchFamily="34" charset="0"/>
              <a:cs typeface="Helvetic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Calibri" pitchFamily="34" charset="0"/>
                <a:cs typeface="Helvetica" pitchFamily="34" charset="0"/>
              </a:rPr>
              <a:t>Pr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Calibri" pitchFamily="34" charset="0"/>
                <a:cs typeface="Helvetica" pitchFamily="34" charset="0"/>
              </a:rPr>
              <a:t>=0.000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99907"/>
              </p:ext>
            </p:extLst>
          </p:nvPr>
        </p:nvGraphicFramePr>
        <p:xfrm>
          <a:off x="381000" y="745394"/>
          <a:ext cx="3048000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730"/>
                <a:gridCol w="991870"/>
                <a:gridCol w="9144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 </a:t>
                      </a:r>
                      <a:r>
                        <a:rPr lang="en-GB" sz="12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Connected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Yes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Helvetica" pitchFamily="34" charset="0"/>
                          <a:cs typeface="Helvetica" pitchFamily="34" charset="0"/>
                        </a:rPr>
                        <a:t>No</a:t>
                      </a:r>
                      <a:endParaRPr lang="en-GB" sz="120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507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Small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£10K -  £99K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11 (27.5%)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Helvetica" pitchFamily="34" charset="0"/>
                          <a:cs typeface="Helvetica" pitchFamily="34" charset="0"/>
                        </a:rPr>
                        <a:t>29 (72.5%)</a:t>
                      </a:r>
                      <a:endParaRPr lang="en-GB" sz="120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507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Medium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£100K - £999K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27 (67.5%)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Helvetica" pitchFamily="34" charset="0"/>
                          <a:cs typeface="Helvetica" pitchFamily="34" charset="0"/>
                        </a:rPr>
                        <a:t>13 (32.5%)</a:t>
                      </a:r>
                      <a:endParaRPr lang="en-GB" sz="120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507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Large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£1M - £9M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32 (80.0%)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8 (20.0%)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507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Helvetica" pitchFamily="34" charset="0"/>
                          <a:cs typeface="Helvetica" pitchFamily="34" charset="0"/>
                        </a:rPr>
                        <a:t>Major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Helvetica" pitchFamily="34" charset="0"/>
                          <a:cs typeface="Helvetica" pitchFamily="34" charset="0"/>
                        </a:rPr>
                        <a:t>£10M+</a:t>
                      </a:r>
                      <a:endParaRPr lang="en-GB" sz="120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31 (77.5%)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9 (22.5%)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2535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Helvetica" pitchFamily="34" charset="0"/>
                          <a:cs typeface="Helvetica" pitchFamily="34" charset="0"/>
                        </a:rPr>
                        <a:t>Total</a:t>
                      </a:r>
                      <a:endParaRPr lang="en-GB" sz="120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101 (63.1%)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59 (36.9%)</a:t>
                      </a:r>
                      <a:endParaRPr lang="en-GB" sz="12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5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074" name="Picture 2" descr="C:\Users\tw18\Dropbox\Stats\1Thesis\publishing\UK_third_sector_on_twitter\zReanalysis\Write up documents\TW AR Charities twitter paper\Resubmission\BW size sha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110"/>
            <a:ext cx="8187906" cy="660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43400" y="5782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Key: small (lightest grey diamonds), medium (medium grey squares), large (dark grey triangles), major (black disks).</a:t>
            </a:r>
          </a:p>
        </p:txBody>
      </p:sp>
    </p:spTree>
    <p:extLst>
      <p:ext uri="{BB962C8B-B14F-4D97-AF65-F5344CB8AC3E}">
        <p14:creationId xmlns:p14="http://schemas.microsoft.com/office/powerpoint/2010/main" val="32629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Network modelling: ERGM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Helvetica" pitchFamily="34" charset="0"/>
                <a:cs typeface="Helvetica" pitchFamily="34" charset="0"/>
              </a:rPr>
              <a:t>Can’t model networks with normal methods</a:t>
            </a:r>
          </a:p>
          <a:p>
            <a:pPr lvl="1"/>
            <a:r>
              <a:rPr lang="en-GB" sz="2400" dirty="0" smtClean="0">
                <a:latin typeface="Helvetica" pitchFamily="34" charset="0"/>
                <a:cs typeface="Helvetica" pitchFamily="34" charset="0"/>
              </a:rPr>
              <a:t>Assumption of independence of observations</a:t>
            </a:r>
          </a:p>
          <a:p>
            <a:r>
              <a:rPr lang="en-GB" sz="2800" dirty="0" smtClean="0">
                <a:latin typeface="Helvetica" pitchFamily="34" charset="0"/>
                <a:cs typeface="Helvetica" pitchFamily="34" charset="0"/>
              </a:rPr>
              <a:t>Exponential Random Graph Models use MCMC</a:t>
            </a:r>
          </a:p>
          <a:p>
            <a:pPr lvl="1"/>
            <a:r>
              <a:rPr lang="en-GB" sz="1800" dirty="0" smtClean="0">
                <a:latin typeface="Helvetica" pitchFamily="34" charset="0"/>
                <a:cs typeface="Helvetica" pitchFamily="34" charset="0"/>
              </a:rPr>
              <a:t>Generates many random networks of same size and density of input network</a:t>
            </a:r>
            <a:endParaRPr lang="en-GB" sz="1800" dirty="0">
              <a:latin typeface="Helvetica" pitchFamily="34" charset="0"/>
              <a:cs typeface="Helvetica" pitchFamily="34" charset="0"/>
            </a:endParaRPr>
          </a:p>
          <a:p>
            <a:pPr lvl="1"/>
            <a:r>
              <a:rPr lang="en-GB" sz="1800" dirty="0" smtClean="0">
                <a:latin typeface="Helvetica" pitchFamily="34" charset="0"/>
                <a:cs typeface="Helvetica" pitchFamily="34" charset="0"/>
              </a:rPr>
              <a:t>Automatically tunes specified structural parameters to produce networks like the input network – these parameters become the coefficients</a:t>
            </a:r>
          </a:p>
          <a:p>
            <a:pPr lvl="1"/>
            <a:r>
              <a:rPr lang="en-GB" sz="1800" dirty="0" smtClean="0">
                <a:latin typeface="Helvetica" pitchFamily="34" charset="0"/>
                <a:cs typeface="Helvetica" pitchFamily="34" charset="0"/>
              </a:rPr>
              <a:t>In effect, determines how different input network is from random, on the specified measures (measures include reciprocity, triangles, popularity, </a:t>
            </a:r>
            <a:r>
              <a:rPr lang="en-GB" sz="1800" dirty="0" err="1" smtClean="0">
                <a:latin typeface="Helvetica" pitchFamily="34" charset="0"/>
                <a:cs typeface="Helvetica" pitchFamily="34" charset="0"/>
              </a:rPr>
              <a:t>etc</a:t>
            </a:r>
            <a:r>
              <a:rPr lang="en-GB" sz="1800" dirty="0" smtClean="0">
                <a:latin typeface="Helvetica" pitchFamily="34" charset="0"/>
                <a:cs typeface="Helvetica" pitchFamily="34" charset="0"/>
              </a:rPr>
              <a:t>)</a:t>
            </a:r>
          </a:p>
          <a:p>
            <a:pPr lvl="1"/>
            <a:r>
              <a:rPr lang="en-GB" sz="1800" dirty="0" smtClean="0">
                <a:latin typeface="Helvetica" pitchFamily="34" charset="0"/>
                <a:cs typeface="Helvetica" pitchFamily="34" charset="0"/>
              </a:rPr>
              <a:t>Factors control for each other</a:t>
            </a:r>
          </a:p>
          <a:p>
            <a:r>
              <a:rPr lang="en-GB" sz="2800" dirty="0" smtClean="0">
                <a:latin typeface="Helvetica" pitchFamily="34" charset="0"/>
                <a:cs typeface="Helvetica" pitchFamily="34" charset="0"/>
              </a:rPr>
              <a:t>Complicated to estimate and interpret – can take days to converge! But powerful</a:t>
            </a:r>
          </a:p>
        </p:txBody>
      </p:sp>
    </p:spTree>
    <p:extLst>
      <p:ext uri="{BB962C8B-B14F-4D97-AF65-F5344CB8AC3E}">
        <p14:creationId xmlns:p14="http://schemas.microsoft.com/office/powerpoint/2010/main" val="22214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Network modelling: ERGM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Helvetica" pitchFamily="34" charset="0"/>
                <a:cs typeface="Helvetica" pitchFamily="34" charset="0"/>
              </a:rPr>
              <a:t>We use </a:t>
            </a:r>
            <a:r>
              <a:rPr lang="en-GB" sz="2800" dirty="0" err="1" smtClean="0">
                <a:latin typeface="Helvetica" pitchFamily="34" charset="0"/>
                <a:cs typeface="Helvetica" pitchFamily="34" charset="0"/>
              </a:rPr>
              <a:t>Pnet</a:t>
            </a:r>
            <a:r>
              <a:rPr lang="en-GB" sz="2800" dirty="0" smtClean="0">
                <a:latin typeface="Helvetica" pitchFamily="34" charset="0"/>
                <a:cs typeface="Helvetica" pitchFamily="34" charset="0"/>
              </a:rPr>
              <a:t> to estimate ERGMs, there is also a package for R</a:t>
            </a:r>
            <a:endParaRPr lang="en-GB" sz="24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GB" sz="2800" dirty="0" smtClean="0">
                <a:latin typeface="Helvetica" pitchFamily="34" charset="0"/>
                <a:cs typeface="Helvetica" pitchFamily="34" charset="0"/>
              </a:rPr>
              <a:t>3 models presented below</a:t>
            </a:r>
          </a:p>
          <a:p>
            <a:pPr lvl="1"/>
            <a:r>
              <a:rPr lang="en-GB" sz="2400" dirty="0" smtClean="0">
                <a:latin typeface="Helvetica" pitchFamily="34" charset="0"/>
                <a:cs typeface="Helvetica" pitchFamily="34" charset="0"/>
              </a:rPr>
              <a:t>1. Endogenous model – only internal effects</a:t>
            </a:r>
          </a:p>
          <a:p>
            <a:pPr lvl="1"/>
            <a:r>
              <a:rPr lang="en-GB" sz="2400" dirty="0" smtClean="0">
                <a:latin typeface="Helvetica" pitchFamily="34" charset="0"/>
                <a:cs typeface="Helvetica" pitchFamily="34" charset="0"/>
              </a:rPr>
              <a:t>2. Continuous model – size measured by income</a:t>
            </a:r>
          </a:p>
          <a:p>
            <a:pPr lvl="1"/>
            <a:r>
              <a:rPr lang="en-GB" sz="2400" dirty="0" smtClean="0">
                <a:latin typeface="Helvetica" pitchFamily="34" charset="0"/>
                <a:cs typeface="Helvetica" pitchFamily="34" charset="0"/>
              </a:rPr>
              <a:t>3. Binary group model – Income bands as used above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Will make more sense as we go through below</a:t>
            </a:r>
          </a:p>
        </p:txBody>
      </p:sp>
    </p:spTree>
    <p:extLst>
      <p:ext uri="{BB962C8B-B14F-4D97-AF65-F5344CB8AC3E}">
        <p14:creationId xmlns:p14="http://schemas.microsoft.com/office/powerpoint/2010/main" val="35326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1. Endogenous model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8" y="1295400"/>
            <a:ext cx="8368022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6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2. Income model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GB" dirty="0" smtClean="0">
              <a:latin typeface="Helvetica" pitchFamily="34" charset="0"/>
              <a:cs typeface="Helvetica" pitchFamily="34" charset="0"/>
            </a:endParaRPr>
          </a:p>
          <a:p>
            <a:endParaRPr lang="en-GB" dirty="0">
              <a:latin typeface="Helvetica" pitchFamily="34" charset="0"/>
              <a:cs typeface="Helvetica" pitchFamily="34" charset="0"/>
            </a:endParaRP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Only 4 extra effects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1 significant – income receiver meaning larger charities tend </a:t>
            </a:r>
            <a:r>
              <a:rPr lang="en-GB" dirty="0">
                <a:latin typeface="Helvetica" pitchFamily="34" charset="0"/>
                <a:cs typeface="Helvetica" pitchFamily="34" charset="0"/>
              </a:rPr>
              <a:t>to 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receive more follows (are more popular)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Drop in generic popularity</a:t>
            </a:r>
          </a:p>
          <a:p>
            <a:pPr lvl="1"/>
            <a:r>
              <a:rPr lang="en-GB" dirty="0" smtClean="0">
                <a:latin typeface="Helvetica" pitchFamily="34" charset="0"/>
                <a:cs typeface="Helvetica" pitchFamily="34" charset="0"/>
              </a:rPr>
              <a:t>In-star: 1.7 &gt; 1.4</a:t>
            </a:r>
          </a:p>
          <a:p>
            <a:pPr lvl="1"/>
            <a:r>
              <a:rPr lang="en-GB" dirty="0" smtClean="0">
                <a:latin typeface="Helvetica" pitchFamily="34" charset="0"/>
                <a:cs typeface="Helvetica" pitchFamily="34" charset="0"/>
              </a:rPr>
              <a:t>Sink: 2.3 &gt; 1.8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4" y="1219200"/>
            <a:ext cx="8077200" cy="122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9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Helvetica" pitchFamily="34" charset="0"/>
                <a:cs typeface="Helvetica" pitchFamily="34" charset="0"/>
              </a:rPr>
              <a:t>The big bird gets the worm?</a:t>
            </a:r>
            <a:r>
              <a:rPr lang="en-GB" sz="2400" dirty="0">
                <a:latin typeface="Helvetica" pitchFamily="34" charset="0"/>
                <a:cs typeface="Helvetica" pitchFamily="34" charset="0"/>
              </a:rPr>
              <a:t/>
            </a:r>
            <a:br>
              <a:rPr lang="en-GB" sz="2400" dirty="0">
                <a:latin typeface="Helvetica" pitchFamily="34" charset="0"/>
                <a:cs typeface="Helvetica" pitchFamily="34" charset="0"/>
              </a:rPr>
            </a:br>
            <a:r>
              <a:rPr lang="en-GB" sz="2400" dirty="0" smtClean="0">
                <a:latin typeface="Helvetica" pitchFamily="34" charset="0"/>
                <a:cs typeface="Helvetica" pitchFamily="34" charset="0"/>
              </a:rPr>
              <a:t>How size influences social networking behaviour by charitable organisations</a:t>
            </a:r>
            <a:endParaRPr lang="en-GB" sz="2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962400"/>
            <a:ext cx="4114800" cy="182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Dr Tom Wallace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University of Stirling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</a:t>
            </a:r>
            <a:r>
              <a:rPr lang="en-GB" sz="2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om.wallace@stir.ac.uk</a:t>
            </a:r>
            <a:endParaRPr lang="en-GB" sz="24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19600" y="3962400"/>
            <a:ext cx="41910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Prof Alasdair Rutherford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University of Stirling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alasdair.rutherford@stir.ac.uk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5943600"/>
            <a:ext cx="4473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https://github.com/tomwallace1990/Big_bird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3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3. Binary model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Helvetica" pitchFamily="34" charset="0"/>
                <a:cs typeface="Helvetica" pitchFamily="34" charset="0"/>
              </a:rPr>
              <a:t>dssd</a:t>
            </a:r>
            <a:endParaRPr lang="en-GB" dirty="0" smtClean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3" y="1524000"/>
            <a:ext cx="8251167" cy="498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9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3. Binary model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Medium is reference category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Lots of numbers but only a few really matter here!</a:t>
            </a:r>
          </a:p>
          <a:p>
            <a:r>
              <a:rPr lang="en-GB" dirty="0">
                <a:latin typeface="Helvetica" pitchFamily="34" charset="0"/>
                <a:cs typeface="Helvetica" pitchFamily="34" charset="0"/>
              </a:rPr>
              <a:t>Major reviver: 1.0* (Very large charities are more popular)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Small sender: -0.9* (small charities follower fewer other charities)</a:t>
            </a:r>
          </a:p>
          <a:p>
            <a:pPr marL="0" indent="0">
              <a:buNone/>
            </a:pPr>
            <a:endParaRPr lang="en-GB" dirty="0" smtClean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Conclusion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Big charities being more popular on Twitter isn’t a surprise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But the ERGM modelling shows that small charities are less likely to follow other charities, they are less active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They are also less likely to be connected to the network altogether and less likely to own a handle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It is apparent that Twitter is not the great leveller for smaller organisations – it still takes a lot of time to build up a presence and small organisations are often lacking in time and staff</a:t>
            </a:r>
          </a:p>
        </p:txBody>
      </p:sp>
    </p:spTree>
    <p:extLst>
      <p:ext uri="{BB962C8B-B14F-4D97-AF65-F5344CB8AC3E}">
        <p14:creationId xmlns:p14="http://schemas.microsoft.com/office/powerpoint/2010/main" val="27014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Future work &amp; improvements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The most obvious improvements to this research are increasing the sample size, and comparing the results to a non-stratified random sample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Both of these would benefit from automated Twitter handle collection, but achieving that would be a paper in itself!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This research also sets a foundation for other features of charities to be considered in their use of social media or for mentions to be mapped alongside follows</a:t>
            </a:r>
          </a:p>
        </p:txBody>
      </p:sp>
    </p:spTree>
    <p:extLst>
      <p:ext uri="{BB962C8B-B14F-4D97-AF65-F5344CB8AC3E}">
        <p14:creationId xmlns:p14="http://schemas.microsoft.com/office/powerpoint/2010/main" val="29073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wittonary.com/blog/wp-content/uploads/2010/11/Funny-Twitter-Com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5800"/>
            <a:ext cx="9144000" cy="88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Introduction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Twitter is a global phenomenon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Trump, Fake news, Arab Spring</a:t>
            </a: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Charities rely on relationships and many use Twitter</a:t>
            </a: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Existing research has covered how charities communicate with their publics and build communities with social media</a:t>
            </a: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Very little research has attempted to map non-profits on social media quantitatively or with SNA</a:t>
            </a:r>
          </a:p>
        </p:txBody>
      </p:sp>
    </p:spTree>
    <p:extLst>
      <p:ext uri="{BB962C8B-B14F-4D97-AF65-F5344CB8AC3E}">
        <p14:creationId xmlns:p14="http://schemas.microsoft.com/office/powerpoint/2010/main" val="37120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Size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Resources </a:t>
            </a:r>
            <a:r>
              <a:rPr lang="en-GB" dirty="0">
                <a:latin typeface="Helvetica" pitchFamily="34" charset="0"/>
                <a:cs typeface="Helvetica" pitchFamily="34" charset="0"/>
              </a:rPr>
              <a:t>and funding tend to 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inhibit smaller charities from adopting new technology as fast or as far as their larger counterparts</a:t>
            </a: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Social media may be different from previous technologies due to its low cost and skills requirements</a:t>
            </a: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A handful of studies have argued that Twitter and other social media platforms ‘level the playing field’ (</a:t>
            </a:r>
            <a:r>
              <a:rPr lang="en-GB" dirty="0" err="1" smtClean="0">
                <a:latin typeface="Helvetica" pitchFamily="34" charset="0"/>
                <a:cs typeface="Helvetica" pitchFamily="34" charset="0"/>
              </a:rPr>
              <a:t>Svensson</a:t>
            </a:r>
            <a:r>
              <a:rPr lang="en-GB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et.al. 2015) for smaller charities, but the existing literature lacks methodological robustness with respect to it’s treatment of size</a:t>
            </a:r>
          </a:p>
          <a:p>
            <a:pPr>
              <a:spcAft>
                <a:spcPts val="800"/>
              </a:spcAft>
            </a:pPr>
            <a:r>
              <a:rPr lang="en-GB" dirty="0">
                <a:latin typeface="Helvetica" pitchFamily="34" charset="0"/>
                <a:cs typeface="Helvetica" pitchFamily="34" charset="0"/>
              </a:rPr>
              <a:t>Nah &amp; Saxton (2013) called for future research to utilize random sampling</a:t>
            </a:r>
          </a:p>
          <a:p>
            <a:pPr marL="0" indent="0">
              <a:spcAft>
                <a:spcPts val="800"/>
              </a:spcAft>
              <a:buNone/>
            </a:pPr>
            <a:endParaRPr lang="en-GB" dirty="0">
              <a:latin typeface="Helvetica" pitchFamily="34" charset="0"/>
              <a:cs typeface="Helvetica" pitchFamily="34" charset="0"/>
            </a:endParaRPr>
          </a:p>
          <a:p>
            <a:pPr>
              <a:spcAft>
                <a:spcPts val="800"/>
              </a:spcAft>
            </a:pPr>
            <a:endParaRPr lang="en-GB" dirty="0" smtClean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Research questions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Does </a:t>
            </a:r>
            <a:r>
              <a:rPr lang="en-GB" dirty="0">
                <a:latin typeface="Helvetica" pitchFamily="34" charset="0"/>
                <a:cs typeface="Helvetica" pitchFamily="34" charset="0"/>
              </a:rPr>
              <a:t>organisational size affect the likelihood of Twitter handle ownership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?</a:t>
            </a:r>
          </a:p>
          <a:p>
            <a:pPr marL="0" indent="0">
              <a:buNone/>
            </a:pPr>
            <a:endParaRPr lang="en-GB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GB" dirty="0">
                <a:latin typeface="Helvetica" pitchFamily="34" charset="0"/>
                <a:cs typeface="Helvetica" pitchFamily="34" charset="0"/>
              </a:rPr>
              <a:t>Does size effect the level of use of the platform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?</a:t>
            </a:r>
          </a:p>
          <a:p>
            <a:pPr marL="0" indent="0">
              <a:buNone/>
            </a:pPr>
            <a:endParaRPr lang="en-GB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GB" dirty="0">
                <a:latin typeface="Helvetica" pitchFamily="34" charset="0"/>
                <a:cs typeface="Helvetica" pitchFamily="34" charset="0"/>
              </a:rPr>
              <a:t>Does size affect the dynamics of charity to charity interactions and the structure of the network which emerges from this interaction?</a:t>
            </a:r>
          </a:p>
        </p:txBody>
      </p:sp>
    </p:spTree>
    <p:extLst>
      <p:ext uri="{BB962C8B-B14F-4D97-AF65-F5344CB8AC3E}">
        <p14:creationId xmlns:p14="http://schemas.microsoft.com/office/powerpoint/2010/main" val="32291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Random sampling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Random sampling brings benefits familiar to most quantitative researchers; increased generalizability and more robust hypothesis testing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In the case of charity social media use, and the investigation of size, it is particularly important because the third sector in most (if not all) countries is highly skewed with a few very wealthy charities and a much larger number of smaller organisations.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The most common way of generating a sample in the previous literature is ‘top-100’ style sampling which is obviously incompatible with measuring the effects of organisational size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However, this skew also means true random sampling presents a problem – over representation of smaller charities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Random sampling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Our solution: stratified random sampling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We chose England and Wales due to </a:t>
            </a:r>
            <a:r>
              <a:rPr lang="en-GB" dirty="0">
                <a:latin typeface="Helvetica" pitchFamily="34" charset="0"/>
                <a:cs typeface="Helvetica" pitchFamily="34" charset="0"/>
              </a:rPr>
              <a:t>the availability of 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suitable data</a:t>
            </a:r>
            <a:r>
              <a:rPr lang="en-GB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and our familiarity</a:t>
            </a:r>
            <a:r>
              <a:rPr lang="en-GB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with the sector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Data set produced by </a:t>
            </a:r>
            <a:r>
              <a:rPr lang="en-GB" dirty="0" err="1" smtClean="0">
                <a:latin typeface="Helvetica" pitchFamily="34" charset="0"/>
                <a:cs typeface="Helvetica" pitchFamily="34" charset="0"/>
              </a:rPr>
              <a:t>Alcock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 &amp; Mohan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Used income as measure of size</a:t>
            </a:r>
          </a:p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Used income bands </a:t>
            </a:r>
          </a:p>
          <a:p>
            <a:pPr marL="0" indent="0">
              <a:buNone/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from the NCVO</a:t>
            </a:r>
          </a:p>
          <a:p>
            <a:endParaRPr lang="en-GB" dirty="0" smtClean="0">
              <a:latin typeface="Helvetica" pitchFamily="34" charset="0"/>
              <a:cs typeface="Helvetica" pitchFamily="34" charset="0"/>
            </a:endParaRPr>
          </a:p>
          <a:p>
            <a:endParaRPr lang="en-GB" dirty="0" smtClean="0"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59949"/>
              </p:ext>
            </p:extLst>
          </p:nvPr>
        </p:nvGraphicFramePr>
        <p:xfrm>
          <a:off x="5334000" y="4648200"/>
          <a:ext cx="2438400" cy="2122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/>
              </a:tblGrid>
              <a:tr h="10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Group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42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Small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(10k-99k)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42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Medium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(100k-999k)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424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Large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(1m-9.9m)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  <a:tr h="436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Helvetica" pitchFamily="34" charset="0"/>
                          <a:cs typeface="Helvetica" pitchFamily="34" charset="0"/>
                        </a:rPr>
                        <a:t>Major 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(10m+)</a:t>
                      </a:r>
                      <a:endParaRPr lang="en-GB" sz="1800" dirty="0">
                        <a:effectLst/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Helvetica" pitchFamily="34" charset="0"/>
                <a:cs typeface="Helvetica" pitchFamily="34" charset="0"/>
              </a:rPr>
              <a:t>Random sampling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Split the most populous year of the data into the income bands and then used an RNG to randomly draw charities from the bands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Drew 200 charities for each band (but more on this later) 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Excluded some records based on key words (‘school’, ‘church’, ‘university’)</a:t>
            </a: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The </a:t>
            </a:r>
            <a:r>
              <a:rPr lang="en-GB" dirty="0" err="1" smtClean="0">
                <a:latin typeface="Helvetica" pitchFamily="34" charset="0"/>
                <a:cs typeface="Helvetica" pitchFamily="34" charset="0"/>
              </a:rPr>
              <a:t>Alcock</a:t>
            </a:r>
            <a:r>
              <a:rPr lang="en-GB" dirty="0" smtClean="0">
                <a:latin typeface="Helvetica" pitchFamily="34" charset="0"/>
                <a:cs typeface="Helvetica" pitchFamily="34" charset="0"/>
              </a:rPr>
              <a:t> &amp; Mohan data does not contain every charity but is itself a stratified random sample of the entire sector which aims to collect a higher proportion of larger charities</a:t>
            </a:r>
          </a:p>
          <a:p>
            <a:pPr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This was not a problem because although we used fewer strata, our income bands did not cross with any of theirs</a:t>
            </a:r>
          </a:p>
          <a:p>
            <a:pPr lvl="1">
              <a:spcAft>
                <a:spcPts val="800"/>
              </a:spcAft>
            </a:pPr>
            <a:r>
              <a:rPr lang="en-GB" dirty="0" smtClean="0">
                <a:latin typeface="Helvetica" pitchFamily="34" charset="0"/>
                <a:cs typeface="Helvetica" pitchFamily="34" charset="0"/>
              </a:rPr>
              <a:t>Never cross the bands!</a:t>
            </a:r>
            <a:endParaRPr lang="en-GB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1346</Words>
  <Application>Microsoft Office PowerPoint</Application>
  <PresentationFormat>On-screen Show (4:3)</PresentationFormat>
  <Paragraphs>213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1_Office Theme</vt:lpstr>
      <vt:lpstr>PowerPoint Presentation</vt:lpstr>
      <vt:lpstr>The big bird gets the worm? How size influences social networking behaviour by charitable organisations</vt:lpstr>
      <vt:lpstr>PowerPoint Presentation</vt:lpstr>
      <vt:lpstr>Introduction</vt:lpstr>
      <vt:lpstr>Size</vt:lpstr>
      <vt:lpstr>Research questions</vt:lpstr>
      <vt:lpstr>Random sampling</vt:lpstr>
      <vt:lpstr>Random sampling</vt:lpstr>
      <vt:lpstr>Random sampling</vt:lpstr>
      <vt:lpstr>Random sampling</vt:lpstr>
      <vt:lpstr>Results</vt:lpstr>
      <vt:lpstr>Handle ownership</vt:lpstr>
      <vt:lpstr>Twitter usage</vt:lpstr>
      <vt:lpstr>Network connection</vt:lpstr>
      <vt:lpstr>PowerPoint Presentation</vt:lpstr>
      <vt:lpstr>Network modelling: ERGM</vt:lpstr>
      <vt:lpstr>Network modelling: ERGM</vt:lpstr>
      <vt:lpstr>1. Endogenous model</vt:lpstr>
      <vt:lpstr>2. Income model</vt:lpstr>
      <vt:lpstr>3. Binary model</vt:lpstr>
      <vt:lpstr>3. Binary model</vt:lpstr>
      <vt:lpstr>Conclusion</vt:lpstr>
      <vt:lpstr>Future work &amp;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UK third sector on twitter</dc:title>
  <dc:creator>Zippo</dc:creator>
  <cp:lastModifiedBy>Alasdair Rutherford</cp:lastModifiedBy>
  <cp:revision>91</cp:revision>
  <dcterms:created xsi:type="dcterms:W3CDTF">2006-08-16T00:00:00Z</dcterms:created>
  <dcterms:modified xsi:type="dcterms:W3CDTF">2019-04-18T16:45:38Z</dcterms:modified>
</cp:coreProperties>
</file>