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handoutMasterIdLst>
    <p:handoutMasterId r:id="rId26"/>
  </p:handoutMasterIdLst>
  <p:sldIdLst>
    <p:sldId id="261" r:id="rId2"/>
    <p:sldId id="276" r:id="rId3"/>
    <p:sldId id="297" r:id="rId4"/>
    <p:sldId id="277" r:id="rId5"/>
    <p:sldId id="278" r:id="rId6"/>
    <p:sldId id="279" r:id="rId7"/>
    <p:sldId id="280" r:id="rId8"/>
    <p:sldId id="281" r:id="rId9"/>
    <p:sldId id="282" r:id="rId10"/>
    <p:sldId id="283" r:id="rId11"/>
    <p:sldId id="284" r:id="rId12"/>
    <p:sldId id="285" r:id="rId13"/>
    <p:sldId id="287" r:id="rId14"/>
    <p:sldId id="288" r:id="rId15"/>
    <p:sldId id="289" r:id="rId16"/>
    <p:sldId id="298" r:id="rId17"/>
    <p:sldId id="290" r:id="rId18"/>
    <p:sldId id="291" r:id="rId19"/>
    <p:sldId id="292" r:id="rId20"/>
    <p:sldId id="294" r:id="rId21"/>
    <p:sldId id="295" r:id="rId22"/>
    <p:sldId id="299" r:id="rId23"/>
    <p:sldId id="296" r:id="rId24"/>
  </p:sldIdLst>
  <p:sldSz cx="9144000" cy="6858000" type="screen4x3"/>
  <p:notesSz cx="6934200" cy="92329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D50"/>
    <a:srgbClr val="621B40"/>
    <a:srgbClr val="9C2A33"/>
    <a:srgbClr val="4A7335"/>
    <a:srgbClr val="07A33B"/>
    <a:srgbClr val="174B66"/>
    <a:srgbClr val="DE372D"/>
    <a:srgbClr val="503A6E"/>
    <a:srgbClr val="00B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145" autoAdjust="0"/>
    <p:restoredTop sz="95591" autoAdjust="0"/>
  </p:normalViewPr>
  <p:slideViewPr>
    <p:cSldViewPr>
      <p:cViewPr>
        <p:scale>
          <a:sx n="71" d="100"/>
          <a:sy n="71" d="100"/>
        </p:scale>
        <p:origin x="-2064" y="-89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114" y="-72"/>
      </p:cViewPr>
      <p:guideLst>
        <p:guide orient="horz" pos="2908"/>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E8288C43-DE56-4365-9484-5157E20DD5AE}" type="datetimeFigureOut">
              <a:rPr lang="en-GB" smtClean="0"/>
              <a:pPr/>
              <a:t>13/12/2018</a:t>
            </a:fld>
            <a:endParaRPr lang="en-GB"/>
          </a:p>
        </p:txBody>
      </p:sp>
      <p:sp>
        <p:nvSpPr>
          <p:cNvPr id="4" name="Footer Placeholder 3"/>
          <p:cNvSpPr>
            <a:spLocks noGrp="1"/>
          </p:cNvSpPr>
          <p:nvPr>
            <p:ph type="ftr" sz="quarter" idx="2"/>
          </p:nvPr>
        </p:nvSpPr>
        <p:spPr>
          <a:xfrm>
            <a:off x="0" y="8769350"/>
            <a:ext cx="3005138" cy="4619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27475" y="8769350"/>
            <a:ext cx="3005138" cy="461963"/>
          </a:xfrm>
          <a:prstGeom prst="rect">
            <a:avLst/>
          </a:prstGeom>
        </p:spPr>
        <p:txBody>
          <a:bodyPr vert="horz" lIns="91440" tIns="45720" rIns="91440" bIns="45720" rtlCol="0" anchor="b"/>
          <a:lstStyle>
            <a:lvl1pPr algn="r">
              <a:defRPr sz="1200"/>
            </a:lvl1pPr>
          </a:lstStyle>
          <a:p>
            <a:fld id="{4F6FE79D-97AE-47DD-8471-AB74C974BE37}" type="slidenum">
              <a:rPr lang="en-GB" smtClean="0"/>
              <a:pPr/>
              <a:t>‹#›</a:t>
            </a:fld>
            <a:endParaRPr lang="en-GB"/>
          </a:p>
        </p:txBody>
      </p:sp>
    </p:spTree>
    <p:extLst>
      <p:ext uri="{BB962C8B-B14F-4D97-AF65-F5344CB8AC3E}">
        <p14:creationId xmlns:p14="http://schemas.microsoft.com/office/powerpoint/2010/main" val="2129242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927475" y="0"/>
            <a:ext cx="3005138" cy="461963"/>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4042492-C229-4CFD-800F-1F6D046B22EE}" type="datetimeFigureOut">
              <a:rPr lang="en-GB"/>
              <a:pPr>
                <a:defRPr/>
              </a:pPr>
              <a:t>13/12/2018</a:t>
            </a:fld>
            <a:endParaRPr lang="en-GB"/>
          </a:p>
        </p:txBody>
      </p:sp>
      <p:sp>
        <p:nvSpPr>
          <p:cNvPr id="4" name="Slide Image Placeholder 3"/>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93738" y="4386263"/>
            <a:ext cx="5546725" cy="4154487"/>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769350"/>
            <a:ext cx="3005138" cy="461963"/>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927475" y="8769350"/>
            <a:ext cx="3005138" cy="461963"/>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EA01EA78-9250-44B6-9A82-6BEB7DBA5EE8}" type="slidenum">
              <a:rPr lang="en-GB"/>
              <a:pPr>
                <a:defRPr/>
              </a:pPr>
              <a:t>‹#›</a:t>
            </a:fld>
            <a:endParaRPr lang="en-GB"/>
          </a:p>
        </p:txBody>
      </p:sp>
    </p:spTree>
    <p:extLst>
      <p:ext uri="{BB962C8B-B14F-4D97-AF65-F5344CB8AC3E}">
        <p14:creationId xmlns:p14="http://schemas.microsoft.com/office/powerpoint/2010/main" val="10215509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EA01EA78-9250-44B6-9A82-6BEB7DBA5EE8}"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809818" y="1484784"/>
            <a:ext cx="6471678" cy="720080"/>
          </a:xfrm>
          <a:blipFill>
            <a:blip r:embed="rId2" cstate="print"/>
            <a:stretch>
              <a:fillRect/>
            </a:stretch>
          </a:blipFill>
          <a:ln w="28575">
            <a:noFill/>
          </a:ln>
        </p:spPr>
        <p:txBody>
          <a:bodyPr>
            <a:noAutofit/>
          </a:bodyPr>
          <a:lstStyle>
            <a:lvl1pPr>
              <a:lnSpc>
                <a:spcPts val="2700"/>
              </a:lnSpc>
              <a:defRPr lang="en-GB" sz="2600" spc="-100"/>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1809037" y="2183598"/>
            <a:ext cx="6480175" cy="648072"/>
          </a:xfrm>
          <a:blipFill>
            <a:blip r:embed="rId2" cstate="print"/>
            <a:stretch>
              <a:fillRect/>
            </a:stretch>
          </a:blipFill>
        </p:spPr>
        <p:txBody>
          <a:bodyPr lIns="108000"/>
          <a:lstStyle>
            <a:lvl1pPr marL="0" indent="0">
              <a:lnSpc>
                <a:spcPts val="2700"/>
              </a:lnSpc>
              <a:buNone/>
              <a:defRPr lang="en-US" sz="26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b Full bleed image and text">
    <p:spTree>
      <p:nvGrpSpPr>
        <p:cNvPr id="1" name=""/>
        <p:cNvGrpSpPr/>
        <p:nvPr/>
      </p:nvGrpSpPr>
      <p:grpSpPr>
        <a:xfrm>
          <a:off x="0" y="0"/>
          <a:ext cx="0" cy="0"/>
          <a:chOff x="0" y="0"/>
          <a:chExt cx="0" cy="0"/>
        </a:xfrm>
      </p:grpSpPr>
      <p:sp>
        <p:nvSpPr>
          <p:cNvPr id="4" name="Rectangle 6"/>
          <p:cNvSpPr/>
          <p:nvPr userDrawn="1"/>
        </p:nvSpPr>
        <p:spPr>
          <a:xfrm>
            <a:off x="0" y="-26988"/>
            <a:ext cx="9144000" cy="3455988"/>
          </a:xfrm>
          <a:prstGeom prst="rect">
            <a:avLst/>
          </a:prstGeom>
          <a:solidFill>
            <a:schemeClr val="bg1">
              <a:alpha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5" name="Picture 4"/>
          <p:cNvPicPr>
            <a:picLocks noChangeAspect="1"/>
          </p:cNvPicPr>
          <p:nvPr userDrawn="1"/>
        </p:nvPicPr>
        <p:blipFill>
          <a:blip r:embed="rId2" cstate="print"/>
          <a:srcRect/>
          <a:stretch>
            <a:fillRect/>
          </a:stretch>
        </p:blipFill>
        <p:spPr bwMode="auto">
          <a:xfrm>
            <a:off x="250825" y="314325"/>
            <a:ext cx="1512888" cy="811213"/>
          </a:xfrm>
          <a:prstGeom prst="rect">
            <a:avLst/>
          </a:prstGeom>
          <a:noFill/>
          <a:ln w="9525">
            <a:noFill/>
            <a:miter lim="800000"/>
            <a:headEnd/>
            <a:tailEnd/>
          </a:ln>
        </p:spPr>
      </p:pic>
      <p:sp>
        <p:nvSpPr>
          <p:cNvPr id="12" name="Picture Placeholder 11"/>
          <p:cNvSpPr>
            <a:spLocks noGrp="1"/>
          </p:cNvSpPr>
          <p:nvPr>
            <p:ph type="pic" sz="quarter" idx="11"/>
          </p:nvPr>
        </p:nvSpPr>
        <p:spPr>
          <a:xfrm>
            <a:off x="0" y="3428999"/>
            <a:ext cx="9144000" cy="3429001"/>
          </a:xfrm>
        </p:spPr>
        <p:txBody>
          <a:bodyPr rtlCol="0">
            <a:noAutofit/>
          </a:bodyPr>
          <a:lstStyle>
            <a:lvl1pPr marL="0" indent="0">
              <a:buNone/>
              <a:defRPr/>
            </a:lvl1pPr>
          </a:lstStyle>
          <a:p>
            <a:pPr lvl="0"/>
            <a:r>
              <a:rPr lang="en-US" noProof="0" smtClean="0"/>
              <a:t>Click icon to add picture</a:t>
            </a:r>
            <a:endParaRPr lang="en-GB" noProof="0" dirty="0"/>
          </a:p>
        </p:txBody>
      </p:sp>
      <p:sp>
        <p:nvSpPr>
          <p:cNvPr id="2" name="Title 1"/>
          <p:cNvSpPr>
            <a:spLocks noGrp="1"/>
          </p:cNvSpPr>
          <p:nvPr>
            <p:ph type="title"/>
          </p:nvPr>
        </p:nvSpPr>
        <p:spPr>
          <a:xfrm>
            <a:off x="1809818" y="1484784"/>
            <a:ext cx="6471678" cy="504056"/>
          </a:xfrm>
          <a:blipFill>
            <a:blip r:embed="rId3" cstate="print"/>
            <a:stretch>
              <a:fillRect/>
            </a:stretch>
          </a:blip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 Full bleed image and text">
    <p:spTree>
      <p:nvGrpSpPr>
        <p:cNvPr id="1" name=""/>
        <p:cNvGrpSpPr/>
        <p:nvPr/>
      </p:nvGrpSpPr>
      <p:grpSpPr>
        <a:xfrm>
          <a:off x="0" y="0"/>
          <a:ext cx="0" cy="0"/>
          <a:chOff x="0" y="0"/>
          <a:chExt cx="0" cy="0"/>
        </a:xfrm>
      </p:grpSpPr>
      <p:sp>
        <p:nvSpPr>
          <p:cNvPr id="4" name="Rectangle 6"/>
          <p:cNvSpPr/>
          <p:nvPr userDrawn="1"/>
        </p:nvSpPr>
        <p:spPr>
          <a:xfrm>
            <a:off x="0" y="0"/>
            <a:ext cx="313213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fontAlgn="auto">
              <a:spcBef>
                <a:spcPts val="0"/>
              </a:spcBef>
              <a:spcAft>
                <a:spcPts val="0"/>
              </a:spcAft>
              <a:defRPr/>
            </a:pPr>
            <a:endParaRPr lang="en-GB"/>
          </a:p>
        </p:txBody>
      </p:sp>
      <p:pic>
        <p:nvPicPr>
          <p:cNvPr id="6" name="Picture 5"/>
          <p:cNvPicPr>
            <a:picLocks noChangeAspect="1"/>
          </p:cNvPicPr>
          <p:nvPr userDrawn="1"/>
        </p:nvPicPr>
        <p:blipFill>
          <a:blip r:embed="rId2" cstate="print"/>
          <a:srcRect/>
          <a:stretch>
            <a:fillRect/>
          </a:stretch>
        </p:blipFill>
        <p:spPr bwMode="auto">
          <a:xfrm>
            <a:off x="250825" y="314325"/>
            <a:ext cx="1512888" cy="811213"/>
          </a:xfrm>
          <a:prstGeom prst="rect">
            <a:avLst/>
          </a:prstGeom>
          <a:noFill/>
          <a:ln w="9525">
            <a:noFill/>
            <a:miter lim="800000"/>
            <a:headEnd/>
            <a:tailEnd/>
          </a:ln>
        </p:spPr>
      </p:pic>
      <p:sp>
        <p:nvSpPr>
          <p:cNvPr id="2" name="Title 1"/>
          <p:cNvSpPr>
            <a:spLocks noGrp="1"/>
          </p:cNvSpPr>
          <p:nvPr>
            <p:ph type="title"/>
          </p:nvPr>
        </p:nvSpPr>
        <p:spPr>
          <a:xfrm>
            <a:off x="188554" y="1484784"/>
            <a:ext cx="2727262" cy="1930524"/>
          </a:xfrm>
          <a:no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
        <p:nvSpPr>
          <p:cNvPr id="12" name="Picture Placeholder 11"/>
          <p:cNvSpPr>
            <a:spLocks noGrp="1"/>
          </p:cNvSpPr>
          <p:nvPr>
            <p:ph type="pic" sz="quarter" idx="11"/>
          </p:nvPr>
        </p:nvSpPr>
        <p:spPr>
          <a:xfrm>
            <a:off x="3131840" y="0"/>
            <a:ext cx="6012160" cy="6858000"/>
          </a:xfrm>
        </p:spPr>
        <p:txBody>
          <a:bodyPr rtlCol="0">
            <a:noAutofit/>
          </a:bodyPr>
          <a:lstStyle>
            <a:lvl1pPr marL="0" indent="0">
              <a:buNone/>
              <a:defRPr/>
            </a:lvl1pPr>
          </a:lstStyle>
          <a:p>
            <a:pPr lvl="0"/>
            <a:r>
              <a:rPr lang="en-US" noProof="0" smtClean="0"/>
              <a:t>Click icon to add picture</a:t>
            </a:r>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8 Full bleed image and large text">
    <p:spTree>
      <p:nvGrpSpPr>
        <p:cNvPr id="1" name=""/>
        <p:cNvGrpSpPr/>
        <p:nvPr/>
      </p:nvGrpSpPr>
      <p:grpSpPr>
        <a:xfrm>
          <a:off x="0" y="0"/>
          <a:ext cx="0" cy="0"/>
          <a:chOff x="0" y="0"/>
          <a:chExt cx="0" cy="0"/>
        </a:xfrm>
      </p:grpSpPr>
      <p:sp>
        <p:nvSpPr>
          <p:cNvPr id="4" name="Rectangle 6"/>
          <p:cNvSpPr/>
          <p:nvPr userDrawn="1"/>
        </p:nvSpPr>
        <p:spPr>
          <a:xfrm>
            <a:off x="0" y="0"/>
            <a:ext cx="3132138" cy="6858000"/>
          </a:xfrm>
          <a:prstGeom prst="rect">
            <a:avLst/>
          </a:prstGeom>
          <a:blipFill>
            <a:blip r:embed="rId2" cstate="prin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fontAlgn="auto">
              <a:spcBef>
                <a:spcPts val="0"/>
              </a:spcBef>
              <a:spcAft>
                <a:spcPts val="0"/>
              </a:spcAft>
              <a:defRPr/>
            </a:pPr>
            <a:endParaRPr lang="en-GB"/>
          </a:p>
        </p:txBody>
      </p:sp>
      <p:pic>
        <p:nvPicPr>
          <p:cNvPr id="6" name="Picture 5"/>
          <p:cNvPicPr>
            <a:picLocks noChangeAspect="1"/>
          </p:cNvPicPr>
          <p:nvPr userDrawn="1"/>
        </p:nvPicPr>
        <p:blipFill>
          <a:blip r:embed="rId3" cstate="print"/>
          <a:srcRect/>
          <a:stretch>
            <a:fillRect/>
          </a:stretch>
        </p:blipFill>
        <p:spPr bwMode="auto">
          <a:xfrm>
            <a:off x="250825" y="314325"/>
            <a:ext cx="1512888" cy="811213"/>
          </a:xfrm>
          <a:prstGeom prst="rect">
            <a:avLst/>
          </a:prstGeom>
          <a:noFill/>
          <a:ln w="9525">
            <a:noFill/>
            <a:miter lim="800000"/>
            <a:headEnd/>
            <a:tailEnd/>
          </a:ln>
        </p:spPr>
      </p:pic>
      <p:sp>
        <p:nvSpPr>
          <p:cNvPr id="12" name="Picture Placeholder 11"/>
          <p:cNvSpPr>
            <a:spLocks noGrp="1"/>
          </p:cNvSpPr>
          <p:nvPr>
            <p:ph type="pic" sz="quarter" idx="11"/>
          </p:nvPr>
        </p:nvSpPr>
        <p:spPr>
          <a:xfrm>
            <a:off x="3131840" y="0"/>
            <a:ext cx="6012160" cy="6858000"/>
          </a:xfrm>
        </p:spPr>
        <p:txBody>
          <a:bodyPr rtlCol="0">
            <a:noAutofit/>
          </a:bodyPr>
          <a:lstStyle>
            <a:lvl1pPr marL="0" indent="0">
              <a:buNone/>
              <a:defRPr/>
            </a:lvl1pPr>
          </a:lstStyle>
          <a:p>
            <a:pPr lvl="0"/>
            <a:r>
              <a:rPr lang="en-US" noProof="0" smtClean="0"/>
              <a:t>Click icon to add picture</a:t>
            </a:r>
            <a:endParaRPr lang="en-GB" noProof="0"/>
          </a:p>
        </p:txBody>
      </p:sp>
      <p:sp>
        <p:nvSpPr>
          <p:cNvPr id="3" name="Content Placeholder 2"/>
          <p:cNvSpPr>
            <a:spLocks noGrp="1"/>
          </p:cNvSpPr>
          <p:nvPr>
            <p:ph sz="quarter" idx="12"/>
          </p:nvPr>
        </p:nvSpPr>
        <p:spPr>
          <a:xfrm>
            <a:off x="107504" y="1700808"/>
            <a:ext cx="2736304" cy="792163"/>
          </a:xfrm>
          <a:blipFill dpi="0" rotWithShape="1">
            <a:blip r:embed="rId2" cstate="print"/>
            <a:srcRect/>
            <a:tile tx="0" ty="0" sx="100000" sy="100000" flip="none" algn="tl"/>
          </a:blipFill>
        </p:spPr>
        <p:txBody>
          <a:bodyPr lIns="108000"/>
          <a:lstStyle>
            <a:lvl1pPr marL="0" indent="0" algn="l" defTabSz="914400" rtl="0" eaLnBrk="1" latinLnBrk="0" hangingPunct="1">
              <a:lnSpc>
                <a:spcPts val="2700"/>
              </a:lnSpc>
              <a:spcBef>
                <a:spcPct val="0"/>
              </a:spcBef>
              <a:buClr>
                <a:srgbClr val="B70D50"/>
              </a:buClr>
              <a:buFont typeface="FS Clerkenwell" pitchFamily="50" charset="0"/>
              <a:buNone/>
              <a:defRPr lang="en-US" sz="2600" kern="1200" spc="-20" baseline="0" dirty="0" smtClean="0">
                <a:solidFill>
                  <a:srgbClr val="B70D50"/>
                </a:solidFill>
                <a:latin typeface="Arial" pitchFamily="34" charset="0"/>
                <a:ea typeface="+mj-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809818" y="1682683"/>
            <a:ext cx="6471678" cy="450174"/>
          </a:xfrm>
        </p:spPr>
        <p:txBody>
          <a:bodyPr/>
          <a:lstStyle>
            <a:lvl1pPr>
              <a:defRPr/>
            </a:lvl1pPr>
          </a:lstStyle>
          <a:p>
            <a:r>
              <a:rPr lang="en-US" smtClean="0"/>
              <a:t>Click to edit Master title style</a:t>
            </a:r>
            <a:endParaRPr lang="en-GB" dirty="0"/>
          </a:p>
        </p:txBody>
      </p:sp>
      <p:sp>
        <p:nvSpPr>
          <p:cNvPr id="4" name="Text Placeholder 5"/>
          <p:cNvSpPr>
            <a:spLocks noGrp="1"/>
          </p:cNvSpPr>
          <p:nvPr>
            <p:ph type="body" sz="quarter" idx="10"/>
          </p:nvPr>
        </p:nvSpPr>
        <p:spPr>
          <a:xfrm>
            <a:off x="1809037" y="2060848"/>
            <a:ext cx="6480175" cy="360040"/>
          </a:xfrm>
          <a:blipFill>
            <a:blip r:embed="rId2" cstate="print"/>
            <a:stretch>
              <a:fillRect/>
            </a:stretch>
          </a:blipFill>
        </p:spPr>
        <p:txBody>
          <a:bodyPr lIns="108000"/>
          <a:lstStyle>
            <a:lvl1pPr marL="0" indent="0">
              <a:lnSpc>
                <a:spcPts val="2700"/>
              </a:lnSpc>
              <a:buNone/>
              <a:defRPr lang="en-US" sz="26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H_Title_with_image">
    <p:spTree>
      <p:nvGrpSpPr>
        <p:cNvPr id="1" name=""/>
        <p:cNvGrpSpPr/>
        <p:nvPr/>
      </p:nvGrpSpPr>
      <p:grpSpPr>
        <a:xfrm>
          <a:off x="0" y="0"/>
          <a:ext cx="0" cy="0"/>
          <a:chOff x="0" y="0"/>
          <a:chExt cx="0" cy="0"/>
        </a:xfrm>
      </p:grpSpPr>
      <p:sp>
        <p:nvSpPr>
          <p:cNvPr id="5" name="Rectangle 6"/>
          <p:cNvSpPr/>
          <p:nvPr userDrawn="1"/>
        </p:nvSpPr>
        <p:spPr>
          <a:xfrm>
            <a:off x="0" y="-26988"/>
            <a:ext cx="9144000" cy="3455988"/>
          </a:xfrm>
          <a:prstGeom prst="rect">
            <a:avLst/>
          </a:prstGeom>
          <a:solidFill>
            <a:schemeClr val="bg1">
              <a:alpha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7" name="Picture 8"/>
          <p:cNvPicPr>
            <a:picLocks noChangeAspect="1"/>
          </p:cNvPicPr>
          <p:nvPr userDrawn="1"/>
        </p:nvPicPr>
        <p:blipFill>
          <a:blip r:embed="rId2" cstate="print"/>
          <a:srcRect/>
          <a:stretch>
            <a:fillRect/>
          </a:stretch>
        </p:blipFill>
        <p:spPr bwMode="auto">
          <a:xfrm>
            <a:off x="250825" y="314325"/>
            <a:ext cx="1512888" cy="811213"/>
          </a:xfrm>
          <a:prstGeom prst="rect">
            <a:avLst/>
          </a:prstGeom>
          <a:noFill/>
          <a:ln w="9525">
            <a:noFill/>
            <a:miter lim="800000"/>
            <a:headEnd/>
            <a:tailEnd/>
          </a:ln>
        </p:spPr>
      </p:pic>
      <p:sp>
        <p:nvSpPr>
          <p:cNvPr id="2" name="Title 1"/>
          <p:cNvSpPr>
            <a:spLocks noGrp="1"/>
          </p:cNvSpPr>
          <p:nvPr>
            <p:ph type="title"/>
          </p:nvPr>
        </p:nvSpPr>
        <p:spPr>
          <a:xfrm>
            <a:off x="1809818" y="1484784"/>
            <a:ext cx="6471678" cy="720080"/>
          </a:xfrm>
          <a:blipFill>
            <a:blip r:embed="rId3" cstate="print"/>
            <a:stretch>
              <a:fillRect/>
            </a:stretch>
          </a:blipFill>
          <a:ln w="28575">
            <a:noFill/>
          </a:ln>
        </p:spPr>
        <p:txBody>
          <a:bodyPr>
            <a:noAutofit/>
          </a:bodyPr>
          <a:lstStyle>
            <a:lvl1pPr>
              <a:lnSpc>
                <a:spcPts val="2700"/>
              </a:lnSpc>
              <a:defRPr lang="en-GB" sz="2800" spc="-100"/>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1809037" y="2185814"/>
            <a:ext cx="6480175" cy="307082"/>
          </a:xfrm>
          <a:blipFill>
            <a:blip r:embed="rId3" cstate="print"/>
            <a:stretch>
              <a:fillRect/>
            </a:stretch>
          </a:blipFill>
        </p:spPr>
        <p:txBody>
          <a:bodyPr lIns="108000"/>
          <a:lstStyle>
            <a:lvl1pPr marL="0" indent="0">
              <a:lnSpc>
                <a:spcPts val="2700"/>
              </a:lnSpc>
              <a:buNone/>
              <a:defRPr lang="en-US" sz="28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0" y="3428999"/>
            <a:ext cx="9144000" cy="3429001"/>
          </a:xfrm>
        </p:spPr>
        <p:txBody>
          <a:bodyPr rtlCol="0">
            <a:noAutofit/>
          </a:bodyPr>
          <a:lstStyle>
            <a:lvl1pPr marL="0" indent="0">
              <a:buNone/>
              <a:defRPr/>
            </a:lvl1pPr>
          </a:lstStyle>
          <a:p>
            <a:pPr lvl="0"/>
            <a:r>
              <a:rPr lang="en-US" noProof="0" smtClean="0"/>
              <a:t>Click icon to add picture</a:t>
            </a:r>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Title slide and divider slide">
    <p:spTree>
      <p:nvGrpSpPr>
        <p:cNvPr id="1" name=""/>
        <p:cNvGrpSpPr/>
        <p:nvPr/>
      </p:nvGrpSpPr>
      <p:grpSpPr>
        <a:xfrm>
          <a:off x="0" y="0"/>
          <a:ext cx="0" cy="0"/>
          <a:chOff x="0" y="0"/>
          <a:chExt cx="0" cy="0"/>
        </a:xfrm>
      </p:grpSpPr>
      <p:sp>
        <p:nvSpPr>
          <p:cNvPr id="5" name="Rectangle 6"/>
          <p:cNvSpPr/>
          <p:nvPr userDrawn="1"/>
        </p:nvSpPr>
        <p:spPr>
          <a:xfrm>
            <a:off x="0" y="-26988"/>
            <a:ext cx="9144000" cy="3455988"/>
          </a:xfrm>
          <a:prstGeom prst="rect">
            <a:avLst/>
          </a:prstGeom>
          <a:solidFill>
            <a:schemeClr val="bg1">
              <a:alpha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 name="Title 1"/>
          <p:cNvSpPr>
            <a:spLocks noGrp="1"/>
          </p:cNvSpPr>
          <p:nvPr>
            <p:ph type="title"/>
          </p:nvPr>
        </p:nvSpPr>
        <p:spPr>
          <a:xfrm>
            <a:off x="1809818" y="1484784"/>
            <a:ext cx="6471678" cy="360040"/>
          </a:xfrm>
          <a:blipFill>
            <a:blip r:embed="rId2" cstate="print"/>
            <a:stretch>
              <a:fillRect/>
            </a:stretch>
          </a:blipFill>
          <a:ln w="28575">
            <a:noFill/>
          </a:ln>
        </p:spPr>
        <p:txBody>
          <a:bodyPr>
            <a:noAutofit/>
          </a:bodyPr>
          <a:lstStyle>
            <a:lvl1pPr>
              <a:lnSpc>
                <a:spcPts val="2700"/>
              </a:lnSpc>
              <a:defRPr lang="en-GB" sz="2600" spc="-100"/>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1809037" y="1834191"/>
            <a:ext cx="6480175" cy="360040"/>
          </a:xfrm>
          <a:blipFill>
            <a:blip r:embed="rId2" cstate="print"/>
            <a:stretch>
              <a:fillRect/>
            </a:stretch>
          </a:blipFill>
        </p:spPr>
        <p:txBody>
          <a:bodyPr lIns="108000"/>
          <a:lstStyle>
            <a:lvl1pPr marL="0" indent="0">
              <a:lnSpc>
                <a:spcPts val="2700"/>
              </a:lnSpc>
              <a:buNone/>
              <a:defRPr lang="en-US" sz="26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0" y="3428999"/>
            <a:ext cx="9144000" cy="3429001"/>
          </a:xfrm>
        </p:spPr>
        <p:txBody>
          <a:bodyPr rtlCol="0">
            <a:noAutofit/>
          </a:bodyPr>
          <a:lstStyle>
            <a:lvl1pPr marL="0" indent="0">
              <a:buNone/>
              <a:defRPr/>
            </a:lvl1pPr>
          </a:lstStyle>
          <a:p>
            <a:pPr lvl="0"/>
            <a:r>
              <a:rPr lang="en-US" noProof="0" smtClean="0"/>
              <a:t>Click icon to add picture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Standard Text Slide">
    <p:spTree>
      <p:nvGrpSpPr>
        <p:cNvPr id="1" name=""/>
        <p:cNvGrpSpPr/>
        <p:nvPr/>
      </p:nvGrpSpPr>
      <p:grpSpPr>
        <a:xfrm>
          <a:off x="0" y="0"/>
          <a:ext cx="0" cy="0"/>
          <a:chOff x="0" y="0"/>
          <a:chExt cx="0" cy="0"/>
        </a:xfrm>
      </p:grpSpPr>
      <p:sp>
        <p:nvSpPr>
          <p:cNvPr id="2" name="Title 1"/>
          <p:cNvSpPr>
            <a:spLocks noGrp="1"/>
          </p:cNvSpPr>
          <p:nvPr>
            <p:ph type="title"/>
          </p:nvPr>
        </p:nvSpPr>
        <p:spPr>
          <a:xfrm>
            <a:off x="1809818" y="1484784"/>
            <a:ext cx="6471678" cy="720080"/>
          </a:xfrm>
          <a:blipFill>
            <a:blip r:embed="rId2" cstate="print"/>
            <a:stretch>
              <a:fillRect/>
            </a:stretch>
          </a:blipFill>
          <a:ln w="28575">
            <a:noFill/>
          </a:ln>
        </p:spPr>
        <p:txBody>
          <a:bodyPr>
            <a:noAutofit/>
          </a:bodyPr>
          <a:lstStyle>
            <a:lvl1pPr>
              <a:lnSpc>
                <a:spcPts val="2700"/>
              </a:lnSpc>
              <a:defRPr lang="en-GB" spc="-100"/>
            </a:lvl1pPr>
          </a:lstStyle>
          <a:p>
            <a:pPr lvl="0"/>
            <a:r>
              <a:rPr lang="en-US" smtClean="0"/>
              <a:t>Click to edit Master title style</a:t>
            </a:r>
            <a:endParaRPr lang="en-GB" dirty="0"/>
          </a:p>
        </p:txBody>
      </p:sp>
      <p:sp>
        <p:nvSpPr>
          <p:cNvPr id="3" name="Content Placeholder 2"/>
          <p:cNvSpPr>
            <a:spLocks noGrp="1"/>
          </p:cNvSpPr>
          <p:nvPr>
            <p:ph idx="1"/>
          </p:nvPr>
        </p:nvSpPr>
        <p:spPr>
          <a:xfrm>
            <a:off x="1807425" y="3040385"/>
            <a:ext cx="6480000" cy="2304256"/>
          </a:xfrm>
        </p:spPr>
        <p:txBody>
          <a:bodyPr lIns="108000"/>
          <a:lstStyle>
            <a:lvl1pPr marL="0" indent="0">
              <a:buNone/>
              <a:defRPr/>
            </a:lvl1pPr>
            <a:lvl2pPr marL="180975" indent="0">
              <a:buNone/>
              <a:defRPr/>
            </a:lvl2pPr>
            <a:lvl3pPr marL="449263" indent="0">
              <a:buNone/>
              <a:defRPr/>
            </a:lvl3pPr>
            <a:lvl4pPr marL="630238" indent="0">
              <a:buNone/>
              <a:defRPr/>
            </a:lvl4pPr>
            <a:lvl5pPr marL="89693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5"/>
          <p:cNvSpPr>
            <a:spLocks noGrp="1"/>
          </p:cNvSpPr>
          <p:nvPr>
            <p:ph type="body" sz="quarter" idx="10"/>
          </p:nvPr>
        </p:nvSpPr>
        <p:spPr>
          <a:xfrm>
            <a:off x="1809037" y="2175181"/>
            <a:ext cx="6480175" cy="648072"/>
          </a:xfrm>
          <a:blipFill>
            <a:blip r:embed="rId2" cstate="print"/>
            <a:stretch>
              <a:fillRect/>
            </a:stretch>
          </a:blipFill>
        </p:spPr>
        <p:txBody>
          <a:bodyPr lIns="108000"/>
          <a:lstStyle>
            <a:lvl1pPr marL="0" indent="0">
              <a:lnSpc>
                <a:spcPts val="2700"/>
              </a:lnSpc>
              <a:spcBef>
                <a:spcPts val="0"/>
              </a:spcBef>
              <a:buNone/>
              <a:defRPr lang="en-US" sz="26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Standard text bullet slide">
    <p:spTree>
      <p:nvGrpSpPr>
        <p:cNvPr id="1" name=""/>
        <p:cNvGrpSpPr/>
        <p:nvPr/>
      </p:nvGrpSpPr>
      <p:grpSpPr>
        <a:xfrm>
          <a:off x="0" y="0"/>
          <a:ext cx="0" cy="0"/>
          <a:chOff x="0" y="0"/>
          <a:chExt cx="0" cy="0"/>
        </a:xfrm>
      </p:grpSpPr>
      <p:sp>
        <p:nvSpPr>
          <p:cNvPr id="2" name="Title 1"/>
          <p:cNvSpPr>
            <a:spLocks noGrp="1"/>
          </p:cNvSpPr>
          <p:nvPr>
            <p:ph type="title"/>
          </p:nvPr>
        </p:nvSpPr>
        <p:spPr>
          <a:xfrm>
            <a:off x="1809818" y="1484784"/>
            <a:ext cx="6471678" cy="720080"/>
          </a:xfrm>
          <a:blipFill>
            <a:blip r:embed="rId2" cstate="print"/>
            <a:stretch>
              <a:fillRect/>
            </a:stretch>
          </a:blipFill>
          <a:ln w="28575">
            <a:noFill/>
          </a:ln>
        </p:spPr>
        <p:txBody>
          <a:bodyPr>
            <a:noAutofit/>
          </a:bodyPr>
          <a:lstStyle>
            <a:lvl1pPr>
              <a:lnSpc>
                <a:spcPts val="2700"/>
              </a:lnSpc>
              <a:defRPr lang="en-GB" spc="-100"/>
            </a:lvl1pPr>
          </a:lstStyle>
          <a:p>
            <a:pPr lvl="0"/>
            <a:r>
              <a:rPr lang="en-US" smtClean="0"/>
              <a:t>Click to edit Master title style</a:t>
            </a:r>
            <a:endParaRPr lang="en-GB" dirty="0"/>
          </a:p>
        </p:txBody>
      </p:sp>
      <p:sp>
        <p:nvSpPr>
          <p:cNvPr id="3" name="Content Placeholder 2"/>
          <p:cNvSpPr>
            <a:spLocks noGrp="1"/>
          </p:cNvSpPr>
          <p:nvPr>
            <p:ph idx="1"/>
          </p:nvPr>
        </p:nvSpPr>
        <p:spPr>
          <a:xfrm>
            <a:off x="1807425" y="3040385"/>
            <a:ext cx="6480000" cy="2304256"/>
          </a:xfrm>
        </p:spPr>
        <p:txBody>
          <a:bodyPr/>
          <a:lstStyle>
            <a:lvl1pPr marL="104775" indent="-104775">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5"/>
          <p:cNvSpPr>
            <a:spLocks noGrp="1"/>
          </p:cNvSpPr>
          <p:nvPr>
            <p:ph type="body" sz="quarter" idx="10"/>
          </p:nvPr>
        </p:nvSpPr>
        <p:spPr>
          <a:xfrm>
            <a:off x="1809037" y="2175181"/>
            <a:ext cx="6480175" cy="648072"/>
          </a:xfrm>
          <a:blipFill>
            <a:blip r:embed="rId2" cstate="print"/>
            <a:stretch>
              <a:fillRect/>
            </a:stretch>
          </a:blipFill>
        </p:spPr>
        <p:txBody>
          <a:bodyPr lIns="108000"/>
          <a:lstStyle>
            <a:lvl1pPr marL="0" indent="0">
              <a:lnSpc>
                <a:spcPts val="2700"/>
              </a:lnSpc>
              <a:spcBef>
                <a:spcPts val="0"/>
              </a:spcBef>
              <a:buNone/>
              <a:defRPr lang="en-US" sz="26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 Multiple images">
    <p:spTree>
      <p:nvGrpSpPr>
        <p:cNvPr id="1" name=""/>
        <p:cNvGrpSpPr/>
        <p:nvPr/>
      </p:nvGrpSpPr>
      <p:grpSpPr>
        <a:xfrm>
          <a:off x="0" y="0"/>
          <a:ext cx="0" cy="0"/>
          <a:chOff x="0" y="0"/>
          <a:chExt cx="0" cy="0"/>
        </a:xfrm>
      </p:grpSpPr>
      <p:sp>
        <p:nvSpPr>
          <p:cNvPr id="7" name="Rectangle 6"/>
          <p:cNvSpPr/>
          <p:nvPr userDrawn="1"/>
        </p:nvSpPr>
        <p:spPr>
          <a:xfrm>
            <a:off x="0" y="1196752"/>
            <a:ext cx="3851275" cy="56453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fontAlgn="auto">
              <a:spcBef>
                <a:spcPts val="0"/>
              </a:spcBef>
              <a:spcAft>
                <a:spcPts val="0"/>
              </a:spcAft>
              <a:defRPr/>
            </a:pPr>
            <a:endParaRPr lang="en-GB"/>
          </a:p>
        </p:txBody>
      </p:sp>
      <p:sp>
        <p:nvSpPr>
          <p:cNvPr id="2" name="Title 1"/>
          <p:cNvSpPr>
            <a:spLocks noGrp="1"/>
          </p:cNvSpPr>
          <p:nvPr>
            <p:ph type="title"/>
          </p:nvPr>
        </p:nvSpPr>
        <p:spPr>
          <a:xfrm>
            <a:off x="150454" y="1484784"/>
            <a:ext cx="2727262" cy="1930524"/>
          </a:xfrm>
          <a:no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
        <p:nvSpPr>
          <p:cNvPr id="12" name="Picture Placeholder 11"/>
          <p:cNvSpPr>
            <a:spLocks noGrp="1"/>
          </p:cNvSpPr>
          <p:nvPr>
            <p:ph type="pic" sz="quarter" idx="11"/>
          </p:nvPr>
        </p:nvSpPr>
        <p:spPr>
          <a:xfrm>
            <a:off x="4932040" y="188639"/>
            <a:ext cx="3960440" cy="3211413"/>
          </a:xfrm>
        </p:spPr>
        <p:txBody>
          <a:bodyPr rtlCol="0">
            <a:noAutofit/>
          </a:bodyPr>
          <a:lstStyle>
            <a:lvl1pPr marL="0" indent="0">
              <a:buNone/>
              <a:defRPr/>
            </a:lvl1pPr>
          </a:lstStyle>
          <a:p>
            <a:pPr lvl="0"/>
            <a:r>
              <a:rPr lang="en-US" noProof="0" smtClean="0"/>
              <a:t>Click icon to add picture</a:t>
            </a:r>
            <a:endParaRPr lang="en-GB" noProof="0"/>
          </a:p>
        </p:txBody>
      </p:sp>
      <p:sp>
        <p:nvSpPr>
          <p:cNvPr id="6" name="Picture Placeholder 11"/>
          <p:cNvSpPr>
            <a:spLocks noGrp="1"/>
          </p:cNvSpPr>
          <p:nvPr>
            <p:ph type="pic" sz="quarter" idx="12"/>
          </p:nvPr>
        </p:nvSpPr>
        <p:spPr>
          <a:xfrm>
            <a:off x="4932040"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9" name="Picture Placeholder 11"/>
          <p:cNvSpPr>
            <a:spLocks noGrp="1"/>
          </p:cNvSpPr>
          <p:nvPr>
            <p:ph type="pic" sz="quarter" idx="13"/>
          </p:nvPr>
        </p:nvSpPr>
        <p:spPr>
          <a:xfrm>
            <a:off x="7020272"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b Multiple images plus text">
    <p:spTree>
      <p:nvGrpSpPr>
        <p:cNvPr id="1" name=""/>
        <p:cNvGrpSpPr/>
        <p:nvPr/>
      </p:nvGrpSpPr>
      <p:grpSpPr>
        <a:xfrm>
          <a:off x="0" y="0"/>
          <a:ext cx="0" cy="0"/>
          <a:chOff x="0" y="0"/>
          <a:chExt cx="0" cy="0"/>
        </a:xfrm>
      </p:grpSpPr>
      <p:sp>
        <p:nvSpPr>
          <p:cNvPr id="7" name="Rectangle 6"/>
          <p:cNvSpPr/>
          <p:nvPr userDrawn="1"/>
        </p:nvSpPr>
        <p:spPr>
          <a:xfrm>
            <a:off x="-7938" y="1268760"/>
            <a:ext cx="3851276" cy="5594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fontAlgn="auto">
              <a:spcBef>
                <a:spcPts val="0"/>
              </a:spcBef>
              <a:spcAft>
                <a:spcPts val="0"/>
              </a:spcAft>
              <a:defRPr/>
            </a:pPr>
            <a:endParaRPr lang="en-GB"/>
          </a:p>
        </p:txBody>
      </p:sp>
      <p:sp>
        <p:nvSpPr>
          <p:cNvPr id="2" name="Title 1"/>
          <p:cNvSpPr>
            <a:spLocks noGrp="1"/>
          </p:cNvSpPr>
          <p:nvPr>
            <p:ph type="title"/>
          </p:nvPr>
        </p:nvSpPr>
        <p:spPr>
          <a:xfrm>
            <a:off x="151200" y="1484784"/>
            <a:ext cx="2727262" cy="1080120"/>
          </a:xfrm>
          <a:no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
        <p:nvSpPr>
          <p:cNvPr id="12" name="Picture Placeholder 11"/>
          <p:cNvSpPr>
            <a:spLocks noGrp="1"/>
          </p:cNvSpPr>
          <p:nvPr>
            <p:ph type="pic" sz="quarter" idx="11"/>
          </p:nvPr>
        </p:nvSpPr>
        <p:spPr>
          <a:xfrm>
            <a:off x="4932040" y="188639"/>
            <a:ext cx="3960440" cy="3211413"/>
          </a:xfrm>
        </p:spPr>
        <p:txBody>
          <a:bodyPr rtlCol="0">
            <a:noAutofit/>
          </a:bodyPr>
          <a:lstStyle>
            <a:lvl1pPr marL="0" indent="0">
              <a:buNone/>
              <a:defRPr/>
            </a:lvl1pPr>
          </a:lstStyle>
          <a:p>
            <a:pPr lvl="0"/>
            <a:r>
              <a:rPr lang="en-US" noProof="0" smtClean="0"/>
              <a:t>Click icon to add picture</a:t>
            </a:r>
            <a:endParaRPr lang="en-GB" noProof="0"/>
          </a:p>
        </p:txBody>
      </p:sp>
      <p:sp>
        <p:nvSpPr>
          <p:cNvPr id="6" name="Picture Placeholder 11"/>
          <p:cNvSpPr>
            <a:spLocks noGrp="1"/>
          </p:cNvSpPr>
          <p:nvPr>
            <p:ph type="pic" sz="quarter" idx="12"/>
          </p:nvPr>
        </p:nvSpPr>
        <p:spPr>
          <a:xfrm>
            <a:off x="4932040"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9" name="Picture Placeholder 11"/>
          <p:cNvSpPr>
            <a:spLocks noGrp="1"/>
          </p:cNvSpPr>
          <p:nvPr>
            <p:ph type="pic" sz="quarter" idx="13"/>
          </p:nvPr>
        </p:nvSpPr>
        <p:spPr>
          <a:xfrm>
            <a:off x="7020272"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10" name="Content Placeholder 2"/>
          <p:cNvSpPr>
            <a:spLocks noGrp="1"/>
          </p:cNvSpPr>
          <p:nvPr>
            <p:ph idx="1"/>
          </p:nvPr>
        </p:nvSpPr>
        <p:spPr>
          <a:xfrm>
            <a:off x="138505" y="3140968"/>
            <a:ext cx="2725494" cy="2304256"/>
          </a:xfrm>
        </p:spPr>
        <p:txBody>
          <a:bodyPr lIns="108000"/>
          <a:lstStyle>
            <a:lvl1pPr marL="0" indent="0">
              <a:lnSpc>
                <a:spcPts val="1500"/>
              </a:lnSpc>
              <a:buNone/>
              <a:defRPr sz="1400"/>
            </a:lvl1pPr>
            <a:lvl2pPr marL="180975" indent="0">
              <a:lnSpc>
                <a:spcPts val="1500"/>
              </a:lnSpc>
              <a:buNone/>
              <a:defRPr sz="1400"/>
            </a:lvl2pPr>
            <a:lvl3pPr marL="449263" indent="0">
              <a:lnSpc>
                <a:spcPts val="1500"/>
              </a:lnSpc>
              <a:buNone/>
              <a:defRPr sz="1400"/>
            </a:lvl3pPr>
            <a:lvl4pPr marL="630238" indent="0">
              <a:lnSpc>
                <a:spcPts val="1500"/>
              </a:lnSpc>
              <a:buNone/>
              <a:defRPr sz="1400"/>
            </a:lvl4pPr>
            <a:lvl5pPr marL="896938" indent="0">
              <a:lnSpc>
                <a:spcPts val="1500"/>
              </a:lnSpc>
              <a:buNone/>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6b Multiple images plus text">
    <p:spTree>
      <p:nvGrpSpPr>
        <p:cNvPr id="1" name=""/>
        <p:cNvGrpSpPr/>
        <p:nvPr/>
      </p:nvGrpSpPr>
      <p:grpSpPr>
        <a:xfrm>
          <a:off x="0" y="0"/>
          <a:ext cx="0" cy="0"/>
          <a:chOff x="0" y="0"/>
          <a:chExt cx="0" cy="0"/>
        </a:xfrm>
      </p:grpSpPr>
      <p:sp>
        <p:nvSpPr>
          <p:cNvPr id="7" name="Rectangle 6"/>
          <p:cNvSpPr/>
          <p:nvPr userDrawn="1"/>
        </p:nvSpPr>
        <p:spPr>
          <a:xfrm>
            <a:off x="0" y="1268760"/>
            <a:ext cx="3851275" cy="5573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fontAlgn="auto">
              <a:spcBef>
                <a:spcPts val="0"/>
              </a:spcBef>
              <a:spcAft>
                <a:spcPts val="0"/>
              </a:spcAft>
              <a:defRPr/>
            </a:pPr>
            <a:endParaRPr lang="en-GB"/>
          </a:p>
        </p:txBody>
      </p:sp>
      <p:sp>
        <p:nvSpPr>
          <p:cNvPr id="2" name="Title 1"/>
          <p:cNvSpPr>
            <a:spLocks noGrp="1"/>
          </p:cNvSpPr>
          <p:nvPr>
            <p:ph type="title"/>
          </p:nvPr>
        </p:nvSpPr>
        <p:spPr>
          <a:xfrm>
            <a:off x="151200" y="1484784"/>
            <a:ext cx="2727262" cy="1080120"/>
          </a:xfrm>
          <a:no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
        <p:nvSpPr>
          <p:cNvPr id="12" name="Picture Placeholder 11"/>
          <p:cNvSpPr>
            <a:spLocks noGrp="1"/>
          </p:cNvSpPr>
          <p:nvPr>
            <p:ph type="pic" sz="quarter" idx="11"/>
          </p:nvPr>
        </p:nvSpPr>
        <p:spPr>
          <a:xfrm>
            <a:off x="4932040" y="188639"/>
            <a:ext cx="3960440" cy="3211413"/>
          </a:xfrm>
        </p:spPr>
        <p:txBody>
          <a:bodyPr rtlCol="0">
            <a:noAutofit/>
          </a:bodyPr>
          <a:lstStyle>
            <a:lvl1pPr marL="0" indent="0">
              <a:buNone/>
              <a:defRPr/>
            </a:lvl1pPr>
          </a:lstStyle>
          <a:p>
            <a:pPr lvl="0"/>
            <a:r>
              <a:rPr lang="en-US" noProof="0" smtClean="0"/>
              <a:t>Click icon to add picture</a:t>
            </a:r>
            <a:endParaRPr lang="en-GB" noProof="0"/>
          </a:p>
        </p:txBody>
      </p:sp>
      <p:sp>
        <p:nvSpPr>
          <p:cNvPr id="6" name="Picture Placeholder 11"/>
          <p:cNvSpPr>
            <a:spLocks noGrp="1"/>
          </p:cNvSpPr>
          <p:nvPr>
            <p:ph type="pic" sz="quarter" idx="12"/>
          </p:nvPr>
        </p:nvSpPr>
        <p:spPr>
          <a:xfrm>
            <a:off x="4932040"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9" name="Picture Placeholder 11"/>
          <p:cNvSpPr>
            <a:spLocks noGrp="1"/>
          </p:cNvSpPr>
          <p:nvPr>
            <p:ph type="pic" sz="quarter" idx="13"/>
          </p:nvPr>
        </p:nvSpPr>
        <p:spPr>
          <a:xfrm>
            <a:off x="7020272"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10" name="Content Placeholder 2"/>
          <p:cNvSpPr>
            <a:spLocks noGrp="1"/>
          </p:cNvSpPr>
          <p:nvPr>
            <p:ph idx="1"/>
          </p:nvPr>
        </p:nvSpPr>
        <p:spPr>
          <a:xfrm>
            <a:off x="151425" y="3140968"/>
            <a:ext cx="2725494" cy="2304256"/>
          </a:xfrm>
        </p:spPr>
        <p:txBody>
          <a:bodyPr lIns="108000"/>
          <a:lstStyle>
            <a:lvl1pPr marL="85725" indent="-85725">
              <a:lnSpc>
                <a:spcPts val="1500"/>
              </a:lnSpc>
              <a:buFont typeface="Arial" pitchFamily="34" charset="0"/>
              <a:buChar char="•"/>
              <a:defRPr lang="en-GB" sz="1400" kern="1200" dirty="0">
                <a:solidFill>
                  <a:schemeClr val="tx1"/>
                </a:solidFill>
                <a:latin typeface="Arial" pitchFamily="34" charset="0"/>
                <a:ea typeface="+mn-ea"/>
                <a:cs typeface="Arial" pitchFamily="34" charset="0"/>
              </a:defRPr>
            </a:lvl1pPr>
            <a:lvl2pPr marL="85725" indent="-85725">
              <a:lnSpc>
                <a:spcPts val="1500"/>
              </a:lnSpc>
              <a:buFont typeface="Arial" pitchFamily="34" charset="0"/>
              <a:buChar char="•"/>
              <a:defRPr sz="1400"/>
            </a:lvl2pPr>
            <a:lvl3pPr marL="85725" indent="-85725">
              <a:lnSpc>
                <a:spcPts val="1500"/>
              </a:lnSpc>
              <a:buFont typeface="Arial" pitchFamily="34" charset="0"/>
              <a:buChar char="•"/>
              <a:defRPr sz="1400"/>
            </a:lvl3pPr>
            <a:lvl4pPr marL="85725" indent="-85725">
              <a:lnSpc>
                <a:spcPts val="1500"/>
              </a:lnSpc>
              <a:buFont typeface="Arial" pitchFamily="34" charset="0"/>
              <a:buChar char="•"/>
              <a:defRPr sz="1400"/>
            </a:lvl4pPr>
            <a:lvl5pPr marL="85725" indent="-85725">
              <a:lnSpc>
                <a:spcPts val="1500"/>
              </a:lnSpc>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c Multiple images plus numbers">
    <p:spTree>
      <p:nvGrpSpPr>
        <p:cNvPr id="1" name=""/>
        <p:cNvGrpSpPr/>
        <p:nvPr/>
      </p:nvGrpSpPr>
      <p:grpSpPr>
        <a:xfrm>
          <a:off x="0" y="0"/>
          <a:ext cx="0" cy="0"/>
          <a:chOff x="0" y="0"/>
          <a:chExt cx="0" cy="0"/>
        </a:xfrm>
      </p:grpSpPr>
      <p:sp>
        <p:nvSpPr>
          <p:cNvPr id="7" name="Rectangle 6"/>
          <p:cNvSpPr/>
          <p:nvPr userDrawn="1"/>
        </p:nvSpPr>
        <p:spPr>
          <a:xfrm>
            <a:off x="0" y="0"/>
            <a:ext cx="3851275" cy="6842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fontAlgn="auto">
              <a:spcBef>
                <a:spcPts val="0"/>
              </a:spcBef>
              <a:spcAft>
                <a:spcPts val="0"/>
              </a:spcAft>
              <a:defRPr/>
            </a:pPr>
            <a:endParaRPr lang="en-GB"/>
          </a:p>
        </p:txBody>
      </p:sp>
      <p:pic>
        <p:nvPicPr>
          <p:cNvPr id="11" name="Picture 10"/>
          <p:cNvPicPr>
            <a:picLocks noChangeAspect="1"/>
          </p:cNvPicPr>
          <p:nvPr userDrawn="1"/>
        </p:nvPicPr>
        <p:blipFill>
          <a:blip r:embed="rId2" cstate="print"/>
          <a:srcRect/>
          <a:stretch>
            <a:fillRect/>
          </a:stretch>
        </p:blipFill>
        <p:spPr bwMode="auto">
          <a:xfrm>
            <a:off x="250825" y="314325"/>
            <a:ext cx="1512888" cy="811213"/>
          </a:xfrm>
          <a:prstGeom prst="rect">
            <a:avLst/>
          </a:prstGeom>
          <a:noFill/>
          <a:ln w="9525">
            <a:noFill/>
            <a:miter lim="800000"/>
            <a:headEnd/>
            <a:tailEnd/>
          </a:ln>
        </p:spPr>
      </p:pic>
      <p:sp>
        <p:nvSpPr>
          <p:cNvPr id="2" name="Title 1"/>
          <p:cNvSpPr>
            <a:spLocks noGrp="1"/>
          </p:cNvSpPr>
          <p:nvPr>
            <p:ph type="title"/>
          </p:nvPr>
        </p:nvSpPr>
        <p:spPr>
          <a:xfrm>
            <a:off x="151200" y="1484784"/>
            <a:ext cx="2727262" cy="1080120"/>
          </a:xfrm>
          <a:no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
        <p:nvSpPr>
          <p:cNvPr id="12" name="Picture Placeholder 11"/>
          <p:cNvSpPr>
            <a:spLocks noGrp="1"/>
          </p:cNvSpPr>
          <p:nvPr>
            <p:ph type="pic" sz="quarter" idx="11"/>
          </p:nvPr>
        </p:nvSpPr>
        <p:spPr>
          <a:xfrm>
            <a:off x="4932040" y="188639"/>
            <a:ext cx="3960440" cy="3211413"/>
          </a:xfrm>
        </p:spPr>
        <p:txBody>
          <a:bodyPr rtlCol="0">
            <a:noAutofit/>
          </a:bodyPr>
          <a:lstStyle>
            <a:lvl1pPr marL="0" indent="0">
              <a:buNone/>
              <a:defRPr/>
            </a:lvl1pPr>
          </a:lstStyle>
          <a:p>
            <a:pPr lvl="0"/>
            <a:r>
              <a:rPr lang="en-US" noProof="0" smtClean="0"/>
              <a:t>Click icon to add picture</a:t>
            </a:r>
            <a:endParaRPr lang="en-GB" noProof="0"/>
          </a:p>
        </p:txBody>
      </p:sp>
      <p:sp>
        <p:nvSpPr>
          <p:cNvPr id="6" name="Picture Placeholder 11"/>
          <p:cNvSpPr>
            <a:spLocks noGrp="1"/>
          </p:cNvSpPr>
          <p:nvPr>
            <p:ph type="pic" sz="quarter" idx="12"/>
          </p:nvPr>
        </p:nvSpPr>
        <p:spPr>
          <a:xfrm>
            <a:off x="4932040"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9" name="Picture Placeholder 11"/>
          <p:cNvSpPr>
            <a:spLocks noGrp="1"/>
          </p:cNvSpPr>
          <p:nvPr>
            <p:ph type="pic" sz="quarter" idx="13"/>
          </p:nvPr>
        </p:nvSpPr>
        <p:spPr>
          <a:xfrm>
            <a:off x="7020272" y="3573016"/>
            <a:ext cx="1872208" cy="2736304"/>
          </a:xfrm>
        </p:spPr>
        <p:txBody>
          <a:bodyPr rtlCol="0">
            <a:noAutofit/>
          </a:bodyPr>
          <a:lstStyle>
            <a:lvl1pPr marL="0" indent="0">
              <a:buNone/>
              <a:defRPr/>
            </a:lvl1pPr>
          </a:lstStyle>
          <a:p>
            <a:pPr lvl="0"/>
            <a:r>
              <a:rPr lang="en-US" noProof="0" smtClean="0"/>
              <a:t>Click icon to add picture</a:t>
            </a:r>
            <a:endParaRPr lang="en-GB" noProof="0"/>
          </a:p>
        </p:txBody>
      </p:sp>
      <p:sp>
        <p:nvSpPr>
          <p:cNvPr id="10" name="Content Placeholder 2"/>
          <p:cNvSpPr>
            <a:spLocks noGrp="1"/>
          </p:cNvSpPr>
          <p:nvPr>
            <p:ph idx="1"/>
          </p:nvPr>
        </p:nvSpPr>
        <p:spPr>
          <a:xfrm>
            <a:off x="146745" y="3140968"/>
            <a:ext cx="2725494" cy="2304256"/>
          </a:xfrm>
        </p:spPr>
        <p:txBody>
          <a:bodyPr lIns="108000"/>
          <a:lstStyle>
            <a:lvl1pPr marL="180975" indent="-180975">
              <a:lnSpc>
                <a:spcPts val="1500"/>
              </a:lnSpc>
              <a:buSzPct val="95000"/>
              <a:buFont typeface="+mj-lt"/>
              <a:buAutoNum type="arabicPeriod"/>
              <a:tabLst>
                <a:tab pos="180975" algn="l"/>
              </a:tabLst>
              <a:defRPr lang="en-GB" sz="1400" kern="1200" dirty="0">
                <a:solidFill>
                  <a:schemeClr val="tx1"/>
                </a:solidFill>
                <a:latin typeface="Arial" pitchFamily="34" charset="0"/>
                <a:ea typeface="+mn-ea"/>
                <a:cs typeface="Arial" pitchFamily="34" charset="0"/>
              </a:defRPr>
            </a:lvl1pPr>
            <a:lvl2pPr marL="85725" indent="-85725">
              <a:lnSpc>
                <a:spcPts val="1500"/>
              </a:lnSpc>
              <a:buFont typeface="Arial" pitchFamily="34" charset="0"/>
              <a:buChar char="•"/>
              <a:defRPr sz="1400"/>
            </a:lvl2pPr>
            <a:lvl3pPr marL="85725" indent="-85725">
              <a:lnSpc>
                <a:spcPts val="1500"/>
              </a:lnSpc>
              <a:buFont typeface="Arial" pitchFamily="34" charset="0"/>
              <a:buChar char="•"/>
              <a:defRPr sz="1400"/>
            </a:lvl3pPr>
            <a:lvl4pPr marL="85725" indent="-85725">
              <a:lnSpc>
                <a:spcPts val="1500"/>
              </a:lnSpc>
              <a:buFont typeface="Arial" pitchFamily="34" charset="0"/>
              <a:buChar char="•"/>
              <a:defRPr sz="1400"/>
            </a:lvl4pPr>
            <a:lvl5pPr marL="85725" indent="-85725">
              <a:lnSpc>
                <a:spcPts val="1500"/>
              </a:lnSpc>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 Full bleed image and text">
    <p:spTree>
      <p:nvGrpSpPr>
        <p:cNvPr id="1" name=""/>
        <p:cNvGrpSpPr/>
        <p:nvPr/>
      </p:nvGrpSpPr>
      <p:grpSpPr>
        <a:xfrm>
          <a:off x="0" y="0"/>
          <a:ext cx="0" cy="0"/>
          <a:chOff x="0" y="0"/>
          <a:chExt cx="0" cy="0"/>
        </a:xfrm>
      </p:grpSpPr>
      <p:sp>
        <p:nvSpPr>
          <p:cNvPr id="5" name="Rectangle 6"/>
          <p:cNvSpPr/>
          <p:nvPr userDrawn="1"/>
        </p:nvSpPr>
        <p:spPr>
          <a:xfrm>
            <a:off x="0" y="-42863"/>
            <a:ext cx="9144000" cy="3455988"/>
          </a:xfrm>
          <a:prstGeom prst="rect">
            <a:avLst/>
          </a:prstGeom>
          <a:solidFill>
            <a:schemeClr val="bg1">
              <a:alpha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7" name="Picture 7"/>
          <p:cNvPicPr>
            <a:picLocks noChangeAspect="1"/>
          </p:cNvPicPr>
          <p:nvPr userDrawn="1"/>
        </p:nvPicPr>
        <p:blipFill>
          <a:blip r:embed="rId2" cstate="print"/>
          <a:srcRect/>
          <a:stretch>
            <a:fillRect/>
          </a:stretch>
        </p:blipFill>
        <p:spPr bwMode="auto">
          <a:xfrm>
            <a:off x="250825" y="314325"/>
            <a:ext cx="1512888" cy="811213"/>
          </a:xfrm>
          <a:prstGeom prst="rect">
            <a:avLst/>
          </a:prstGeom>
          <a:noFill/>
          <a:ln w="9525">
            <a:noFill/>
            <a:miter lim="800000"/>
            <a:headEnd/>
            <a:tailEnd/>
          </a:ln>
        </p:spPr>
      </p:pic>
      <p:sp>
        <p:nvSpPr>
          <p:cNvPr id="6" name="Text Placeholder 5"/>
          <p:cNvSpPr>
            <a:spLocks noGrp="1"/>
          </p:cNvSpPr>
          <p:nvPr>
            <p:ph type="body" sz="quarter" idx="10"/>
          </p:nvPr>
        </p:nvSpPr>
        <p:spPr>
          <a:xfrm>
            <a:off x="1809037" y="1923646"/>
            <a:ext cx="6480175" cy="432857"/>
          </a:xfrm>
          <a:blipFill>
            <a:blip r:embed="rId3" cstate="print"/>
            <a:stretch>
              <a:fillRect/>
            </a:stretch>
          </a:blipFill>
        </p:spPr>
        <p:txBody>
          <a:bodyPr lIns="108000"/>
          <a:lstStyle>
            <a:lvl1pPr marL="0" indent="0">
              <a:lnSpc>
                <a:spcPts val="1900"/>
              </a:lnSpc>
              <a:buNone/>
              <a:defRPr lang="en-US" sz="1800" i="1" kern="1200" spc="-100" baseline="0" dirty="0" smtClean="0">
                <a:solidFill>
                  <a:srgbClr val="621B40"/>
                </a:solidFill>
                <a:latin typeface="Arial" pitchFamily="34" charset="0"/>
                <a:ea typeface="+mj-ea"/>
                <a:cs typeface="Arial" pitchFamily="34" charset="0"/>
              </a:defRPr>
            </a:lvl1pPr>
          </a:lstStyle>
          <a:p>
            <a:pPr lvl="0"/>
            <a:r>
              <a:rPr lang="en-US" smtClean="0"/>
              <a:t>Click to edit Master text styles</a:t>
            </a:r>
          </a:p>
          <a:p>
            <a:pPr lvl="1"/>
            <a:r>
              <a:rPr lang="en-US" smtClean="0"/>
              <a:t>Second level</a:t>
            </a:r>
          </a:p>
        </p:txBody>
      </p:sp>
      <p:sp>
        <p:nvSpPr>
          <p:cNvPr id="12" name="Picture Placeholder 11"/>
          <p:cNvSpPr>
            <a:spLocks noGrp="1"/>
          </p:cNvSpPr>
          <p:nvPr>
            <p:ph type="pic" sz="quarter" idx="11"/>
          </p:nvPr>
        </p:nvSpPr>
        <p:spPr>
          <a:xfrm>
            <a:off x="0" y="3428999"/>
            <a:ext cx="9144000" cy="3429001"/>
          </a:xfrm>
        </p:spPr>
        <p:txBody>
          <a:bodyPr rtlCol="0">
            <a:noAutofit/>
          </a:bodyPr>
          <a:lstStyle>
            <a:lvl1pPr marL="0" indent="0">
              <a:buNone/>
              <a:defRPr/>
            </a:lvl1pPr>
          </a:lstStyle>
          <a:p>
            <a:pPr lvl="0"/>
            <a:r>
              <a:rPr lang="en-US" noProof="0" smtClean="0"/>
              <a:t>Click icon to add picture</a:t>
            </a:r>
            <a:endParaRPr lang="en-GB" noProof="0" dirty="0"/>
          </a:p>
        </p:txBody>
      </p:sp>
      <p:sp>
        <p:nvSpPr>
          <p:cNvPr id="2" name="Title 1"/>
          <p:cNvSpPr>
            <a:spLocks noGrp="1"/>
          </p:cNvSpPr>
          <p:nvPr>
            <p:ph type="title"/>
          </p:nvPr>
        </p:nvSpPr>
        <p:spPr>
          <a:xfrm>
            <a:off x="1809818" y="1484784"/>
            <a:ext cx="6471678" cy="432048"/>
          </a:xfrm>
          <a:blipFill>
            <a:blip r:embed="rId3" cstate="print"/>
            <a:stretch>
              <a:fillRect/>
            </a:stretch>
          </a:blipFill>
          <a:ln w="28575">
            <a:noFill/>
          </a:ln>
        </p:spPr>
        <p:txBody>
          <a:bodyPr>
            <a:noAutofit/>
          </a:bodyPr>
          <a:lstStyle>
            <a:lvl1pPr>
              <a:lnSpc>
                <a:spcPts val="1900"/>
              </a:lnSpc>
              <a:defRPr lang="en-GB" sz="1800" spc="-100"/>
            </a:lvl1pPr>
          </a:lstStyle>
          <a:p>
            <a:pPr lvl="0"/>
            <a:r>
              <a:rPr lang="en-US" smtClean="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9750" y="1682750"/>
            <a:ext cx="6472238" cy="396875"/>
          </a:xfrm>
          <a:prstGeom prst="rect">
            <a:avLst/>
          </a:prstGeom>
          <a:blipFill>
            <a:blip r:embed="rId18" cstate="print"/>
            <a:stretch>
              <a:fillRect/>
            </a:stretch>
          </a:blipFill>
        </p:spPr>
        <p:txBody>
          <a:bodyPr vert="horz" lIns="108000" tIns="0" rIns="0" bIns="0" rtlCol="0" anchor="t" anchorCtr="0">
            <a:spAutoFit/>
          </a:bodyPr>
          <a:lstStyle/>
          <a:p>
            <a:r>
              <a:rPr lang="en-US" smtClean="0"/>
              <a:t>Click to edit Master title style</a:t>
            </a:r>
            <a:endParaRPr lang="en-GB" dirty="0"/>
          </a:p>
        </p:txBody>
      </p:sp>
      <p:sp>
        <p:nvSpPr>
          <p:cNvPr id="1027" name="Text Placeholder 2"/>
          <p:cNvSpPr>
            <a:spLocks noGrp="1"/>
          </p:cNvSpPr>
          <p:nvPr>
            <p:ph type="body" idx="1"/>
          </p:nvPr>
        </p:nvSpPr>
        <p:spPr bwMode="auto">
          <a:xfrm>
            <a:off x="1812925" y="2214563"/>
            <a:ext cx="6480175" cy="2716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3" name="Picture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7732" y="314325"/>
            <a:ext cx="4176464" cy="833332"/>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77" r:id="rId13"/>
    <p:sldLayoutId id="2147483676" r:id="rId14"/>
    <p:sldLayoutId id="2147483675" r:id="rId15"/>
    <p:sldLayoutId id="2147483690" r:id="rId16"/>
  </p:sldLayoutIdLst>
  <p:timing>
    <p:tnLst>
      <p:par>
        <p:cTn id="1" dur="indefinite" restart="never" nodeType="tmRoot"/>
      </p:par>
    </p:tnLst>
  </p:timing>
  <p:txStyles>
    <p:titleStyle>
      <a:lvl1pPr algn="l" rtl="0" eaLnBrk="1" fontAlgn="base" hangingPunct="1">
        <a:lnSpc>
          <a:spcPts val="3100"/>
        </a:lnSpc>
        <a:spcBef>
          <a:spcPct val="0"/>
        </a:spcBef>
        <a:spcAft>
          <a:spcPct val="0"/>
        </a:spcAft>
        <a:buClr>
          <a:srgbClr val="B70D50"/>
        </a:buClr>
        <a:buFont typeface="FS Clerkenwell"/>
        <a:defRPr sz="2600" kern="1200" spc="-20">
          <a:solidFill>
            <a:srgbClr val="B70D50"/>
          </a:solidFill>
          <a:latin typeface="Arial" pitchFamily="34" charset="0"/>
          <a:ea typeface="+mj-ea"/>
          <a:cs typeface="Arial" pitchFamily="34" charset="0"/>
        </a:defRPr>
      </a:lvl1pPr>
      <a:lvl2pPr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2pPr>
      <a:lvl3pPr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3pPr>
      <a:lvl4pPr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4pPr>
      <a:lvl5pPr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5pPr>
      <a:lvl6pPr marL="457200"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6pPr>
      <a:lvl7pPr marL="914400"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7pPr>
      <a:lvl8pPr marL="1371600"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8pPr>
      <a:lvl9pPr marL="1828800" algn="l" rtl="0" eaLnBrk="1" fontAlgn="base" hangingPunct="1">
        <a:lnSpc>
          <a:spcPts val="3100"/>
        </a:lnSpc>
        <a:spcBef>
          <a:spcPct val="0"/>
        </a:spcBef>
        <a:spcAft>
          <a:spcPct val="0"/>
        </a:spcAft>
        <a:buClr>
          <a:srgbClr val="B70D50"/>
        </a:buClr>
        <a:buFont typeface="FS Clerkenwell"/>
        <a:defRPr sz="2600">
          <a:solidFill>
            <a:srgbClr val="B70D50"/>
          </a:solidFill>
          <a:latin typeface="Arial" charset="0"/>
          <a:cs typeface="Arial" charset="0"/>
        </a:defRPr>
      </a:lvl9pPr>
    </p:titleStyle>
    <p:bodyStyle>
      <a:lvl1pPr marL="180975" indent="-180975" algn="l" rtl="0" eaLnBrk="1" fontAlgn="base" hangingPunct="1">
        <a:lnSpc>
          <a:spcPts val="2100"/>
        </a:lnSpc>
        <a:spcBef>
          <a:spcPct val="0"/>
        </a:spcBef>
        <a:spcAft>
          <a:spcPct val="0"/>
        </a:spcAft>
        <a:buSzPct val="80000"/>
        <a:buFont typeface="Arial" charset="0"/>
        <a:buChar char="•"/>
        <a:defRPr kern="1200">
          <a:solidFill>
            <a:schemeClr val="tx1"/>
          </a:solidFill>
          <a:latin typeface="Arial" pitchFamily="34" charset="0"/>
          <a:ea typeface="+mn-ea"/>
          <a:cs typeface="Arial" pitchFamily="34" charset="0"/>
        </a:defRPr>
      </a:lvl1pPr>
      <a:lvl2pPr marL="449263" indent="-268288" algn="l" rtl="0" eaLnBrk="1" fontAlgn="base" hangingPunct="1">
        <a:lnSpc>
          <a:spcPts val="2100"/>
        </a:lnSpc>
        <a:spcBef>
          <a:spcPct val="0"/>
        </a:spcBef>
        <a:spcAft>
          <a:spcPct val="0"/>
        </a:spcAft>
        <a:buFont typeface="Arial" charset="0"/>
        <a:buChar char="–"/>
        <a:defRPr kern="1200">
          <a:solidFill>
            <a:schemeClr val="tx1"/>
          </a:solidFill>
          <a:latin typeface="Arial" pitchFamily="34" charset="0"/>
          <a:ea typeface="+mn-ea"/>
          <a:cs typeface="Arial" pitchFamily="34" charset="0"/>
        </a:defRPr>
      </a:lvl2pPr>
      <a:lvl3pPr marL="630238" indent="-180975" algn="l" rtl="0" eaLnBrk="1" fontAlgn="base" hangingPunct="1">
        <a:lnSpc>
          <a:spcPts val="2100"/>
        </a:lnSpc>
        <a:spcBef>
          <a:spcPct val="0"/>
        </a:spcBef>
        <a:spcAft>
          <a:spcPct val="0"/>
        </a:spcAft>
        <a:buFont typeface="Arial" charset="0"/>
        <a:buChar char="•"/>
        <a:defRPr kern="1200">
          <a:solidFill>
            <a:schemeClr val="tx1"/>
          </a:solidFill>
          <a:latin typeface="Arial" pitchFamily="34" charset="0"/>
          <a:ea typeface="+mn-ea"/>
          <a:cs typeface="Arial" pitchFamily="34" charset="0"/>
        </a:defRPr>
      </a:lvl3pPr>
      <a:lvl4pPr marL="896938" indent="-266700" algn="l" rtl="0" eaLnBrk="1" fontAlgn="base" hangingPunct="1">
        <a:lnSpc>
          <a:spcPts val="2100"/>
        </a:lnSpc>
        <a:spcBef>
          <a:spcPct val="0"/>
        </a:spcBef>
        <a:spcAft>
          <a:spcPct val="0"/>
        </a:spcAft>
        <a:buFont typeface="Arial" charset="0"/>
        <a:buChar char="–"/>
        <a:defRPr kern="1200">
          <a:solidFill>
            <a:schemeClr val="tx1"/>
          </a:solidFill>
          <a:latin typeface="Arial" pitchFamily="34" charset="0"/>
          <a:ea typeface="+mn-ea"/>
          <a:cs typeface="Arial" pitchFamily="34" charset="0"/>
        </a:defRPr>
      </a:lvl4pPr>
      <a:lvl5pPr marL="1077913" indent="-180975" algn="l" rtl="0" eaLnBrk="1" fontAlgn="base" hangingPunct="1">
        <a:lnSpc>
          <a:spcPts val="2100"/>
        </a:lnSpc>
        <a:spcBef>
          <a:spcPct val="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807425" y="3040385"/>
            <a:ext cx="6480000" cy="1324719"/>
          </a:xfrm>
        </p:spPr>
        <p:txBody>
          <a:bodyPr/>
          <a:lstStyle/>
          <a:p>
            <a:r>
              <a:rPr lang="en-GB" dirty="0" smtClean="0"/>
              <a:t>Chris Damm - Research Fellow, CRESR</a:t>
            </a:r>
          </a:p>
        </p:txBody>
      </p:sp>
      <p:sp>
        <p:nvSpPr>
          <p:cNvPr id="6" name="Text Placeholder 5"/>
          <p:cNvSpPr>
            <a:spLocks noGrp="1"/>
          </p:cNvSpPr>
          <p:nvPr>
            <p:ph type="body" sz="quarter" idx="10"/>
          </p:nvPr>
        </p:nvSpPr>
        <p:spPr>
          <a:xfrm>
            <a:off x="1835696" y="2420888"/>
            <a:ext cx="6480175" cy="389723"/>
          </a:xfrm>
        </p:spPr>
        <p:txBody>
          <a:bodyPr rtlCol="0">
            <a:noAutofit/>
          </a:bodyPr>
          <a:lstStyle/>
          <a:p>
            <a:pPr fontAlgn="auto">
              <a:spcAft>
                <a:spcPts val="0"/>
              </a:spcAft>
              <a:defRPr/>
            </a:pPr>
            <a:r>
              <a:rPr lang="en-GB" dirty="0" smtClean="0"/>
              <a:t>Challenges and opportunities</a:t>
            </a:r>
          </a:p>
        </p:txBody>
      </p:sp>
      <p:sp>
        <p:nvSpPr>
          <p:cNvPr id="3" name="Title 2"/>
          <p:cNvSpPr>
            <a:spLocks noGrp="1"/>
          </p:cNvSpPr>
          <p:nvPr>
            <p:ph type="title"/>
          </p:nvPr>
        </p:nvSpPr>
        <p:spPr/>
        <p:txBody>
          <a:bodyPr/>
          <a:lstStyle/>
          <a:p>
            <a:r>
              <a:rPr lang="en-GB" dirty="0" smtClean="0"/>
              <a:t>Identifying </a:t>
            </a:r>
            <a:r>
              <a:rPr lang="en-GB" dirty="0"/>
              <a:t>fields and service areas using UK charity </a:t>
            </a:r>
            <a:r>
              <a:rPr lang="en-GB" dirty="0" smtClean="0"/>
              <a:t>data</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ICNPO categories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a:t>International Classification of Non-profit Organisations </a:t>
            </a:r>
          </a:p>
          <a:p>
            <a:pPr marL="285750" lvl="0" indent="-285750">
              <a:spcAft>
                <a:spcPts val="1200"/>
              </a:spcAft>
              <a:buFont typeface="Arial" panose="020B0604020202020204" pitchFamily="34" charset="0"/>
              <a:buChar char="•"/>
            </a:pPr>
            <a:r>
              <a:rPr lang="en-GB" dirty="0"/>
              <a:t>Developed at John Hopkins University as part of work on the UN System of National Accounts</a:t>
            </a:r>
          </a:p>
          <a:p>
            <a:pPr marL="285750" lvl="0" indent="-285750">
              <a:spcAft>
                <a:spcPts val="1200"/>
              </a:spcAft>
              <a:buFont typeface="Arial" panose="020B0604020202020204" pitchFamily="34" charset="0"/>
              <a:buChar char="•"/>
            </a:pPr>
            <a:r>
              <a:rPr lang="en-GB" dirty="0"/>
              <a:t>Designed to work across different national contexts to enable </a:t>
            </a:r>
            <a:r>
              <a:rPr lang="en-GB" dirty="0" smtClean="0"/>
              <a:t>international comparisons</a:t>
            </a:r>
            <a:endParaRPr lang="en-GB" dirty="0"/>
          </a:p>
          <a:p>
            <a:pPr marL="285750" lvl="0" indent="-285750">
              <a:spcAft>
                <a:spcPts val="1200"/>
              </a:spcAft>
              <a:buFont typeface="Arial" panose="020B0604020202020204" pitchFamily="34" charset="0"/>
              <a:buChar char="•"/>
            </a:pPr>
            <a:r>
              <a:rPr lang="en-GB" dirty="0"/>
              <a:t>Based on their most important form of economic activity - i.e. only one category per charity</a:t>
            </a:r>
          </a:p>
          <a:p>
            <a:pPr marL="285750" lvl="0" indent="-285750">
              <a:spcAft>
                <a:spcPts val="1200"/>
              </a:spcAft>
              <a:buFont typeface="Arial" panose="020B0604020202020204" pitchFamily="34" charset="0"/>
              <a:buChar char="•"/>
            </a:pPr>
            <a:r>
              <a:rPr lang="en-GB" dirty="0"/>
              <a:t>Using key word searches and cross-referencing with some lists, </a:t>
            </a:r>
            <a:r>
              <a:rPr lang="en-GB" dirty="0" smtClean="0"/>
              <a:t>NCVO have applied </a:t>
            </a:r>
            <a:r>
              <a:rPr lang="en-GB" dirty="0"/>
              <a:t>the ICNPO categories to the charity register </a:t>
            </a:r>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165046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A sample of the ICNPO categories</a:t>
            </a:r>
            <a:endParaRPr lang="en-GB"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9169172"/>
              </p:ext>
            </p:extLst>
          </p:nvPr>
        </p:nvGraphicFramePr>
        <p:xfrm>
          <a:off x="1331639" y="2668241"/>
          <a:ext cx="6696746" cy="3137022"/>
        </p:xfrm>
        <a:graphic>
          <a:graphicData uri="http://schemas.openxmlformats.org/drawingml/2006/table">
            <a:tbl>
              <a:tblPr firstRow="1" firstCol="1" bandRow="1">
                <a:tableStyleId>{3B4B98B0-60AC-42C2-AFA5-B58CD77FA1E5}</a:tableStyleId>
              </a:tblPr>
              <a:tblGrid>
                <a:gridCol w="2119960"/>
                <a:gridCol w="2013759"/>
                <a:gridCol w="2563027"/>
              </a:tblGrid>
              <a:tr h="378042">
                <a:tc>
                  <a:txBody>
                    <a:bodyPr/>
                    <a:lstStyle/>
                    <a:p>
                      <a:pPr>
                        <a:lnSpc>
                          <a:spcPct val="115000"/>
                        </a:lnSpc>
                        <a:spcAft>
                          <a:spcPts val="0"/>
                        </a:spcAft>
                      </a:pPr>
                      <a:r>
                        <a:rPr lang="en-GB" sz="1400" b="0" dirty="0">
                          <a:effectLst/>
                        </a:rPr>
                        <a:t>Culture and Arts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a:effectLst/>
                        </a:rPr>
                        <a:t>Nursing Homes</a:t>
                      </a:r>
                      <a:endParaRPr lang="en-GB" sz="1400" b="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a:effectLst/>
                        </a:rPr>
                        <a:t>Employment and Training</a:t>
                      </a:r>
                      <a:endParaRPr lang="en-GB" sz="1400" b="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6084">
                <a:tc>
                  <a:txBody>
                    <a:bodyPr/>
                    <a:lstStyle/>
                    <a:p>
                      <a:pPr>
                        <a:lnSpc>
                          <a:spcPct val="115000"/>
                        </a:lnSpc>
                        <a:spcAft>
                          <a:spcPts val="0"/>
                        </a:spcAft>
                      </a:pPr>
                      <a:r>
                        <a:rPr lang="en-GB" sz="1400" b="0" dirty="0">
                          <a:effectLst/>
                        </a:rPr>
                        <a:t>Sports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Mental Health and Crisis Intervention</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a:effectLst/>
                        </a:rPr>
                        <a:t>Civic and Advocacy Organizations</a:t>
                      </a:r>
                      <a:endParaRPr lang="en-GB" sz="1400" b="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6084">
                <a:tc>
                  <a:txBody>
                    <a:bodyPr/>
                    <a:lstStyle/>
                    <a:p>
                      <a:pPr>
                        <a:lnSpc>
                          <a:spcPct val="115000"/>
                        </a:lnSpc>
                        <a:spcAft>
                          <a:spcPts val="0"/>
                        </a:spcAft>
                      </a:pPr>
                      <a:r>
                        <a:rPr lang="en-GB" sz="1400" b="0" dirty="0">
                          <a:effectLst/>
                        </a:rPr>
                        <a:t>Other Recreation and Social Clubs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Other Health Services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Law and Legal Services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6084">
                <a:tc>
                  <a:txBody>
                    <a:bodyPr/>
                    <a:lstStyle/>
                    <a:p>
                      <a:pPr>
                        <a:lnSpc>
                          <a:spcPct val="115000"/>
                        </a:lnSpc>
                        <a:spcAft>
                          <a:spcPts val="0"/>
                        </a:spcAft>
                      </a:pPr>
                      <a:r>
                        <a:rPr lang="en-GB" sz="1400" b="0" dirty="0">
                          <a:effectLst/>
                        </a:rPr>
                        <a:t>Primary and Secondary Education</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Social Services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Political Organizations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8042">
                <a:tc>
                  <a:txBody>
                    <a:bodyPr/>
                    <a:lstStyle/>
                    <a:p>
                      <a:pPr>
                        <a:lnSpc>
                          <a:spcPct val="115000"/>
                        </a:lnSpc>
                        <a:spcAft>
                          <a:spcPts val="0"/>
                        </a:spcAft>
                      </a:pPr>
                      <a:r>
                        <a:rPr lang="en-GB" sz="1400" b="0" dirty="0">
                          <a:effectLst/>
                        </a:rPr>
                        <a:t>Parent Teacher Associations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Scout groups and youth clubs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GB" sz="1400" b="0" dirty="0">
                          <a:effectLst/>
                        </a:rPr>
                        <a:t>Grant-making foundations</a:t>
                      </a:r>
                      <a:endParaRPr lang="en-GB" sz="1400" b="0" dirty="0">
                        <a:solidFill>
                          <a:srgbClr val="4F81BD"/>
                        </a:solidFill>
                        <a:effectLst/>
                        <a:latin typeface="Arial"/>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30682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ICNPO categories - advantages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a:t>Standardised </a:t>
            </a:r>
            <a:r>
              <a:rPr lang="en-GB" dirty="0" smtClean="0"/>
              <a:t>and widely recognised categories </a:t>
            </a:r>
            <a:r>
              <a:rPr lang="en-GB" dirty="0"/>
              <a:t>allow comparison across different studies and national contexts</a:t>
            </a:r>
          </a:p>
          <a:p>
            <a:pPr marL="285750" lvl="0" indent="-285750">
              <a:spcAft>
                <a:spcPts val="1200"/>
              </a:spcAft>
              <a:buFont typeface="Arial" panose="020B0604020202020204" pitchFamily="34" charset="0"/>
              <a:buChar char="•"/>
            </a:pPr>
            <a:r>
              <a:rPr lang="en-GB" dirty="0"/>
              <a:t>One category </a:t>
            </a:r>
            <a:r>
              <a:rPr lang="en-GB" dirty="0" smtClean="0"/>
              <a:t>per charity limit </a:t>
            </a:r>
            <a:r>
              <a:rPr lang="en-GB" dirty="0"/>
              <a:t>avoids the dilution effect of </a:t>
            </a:r>
            <a:r>
              <a:rPr lang="en-GB" dirty="0" smtClean="0"/>
              <a:t>'tick all that apply' style approaches</a:t>
            </a:r>
            <a:endParaRPr lang="en-GB" dirty="0"/>
          </a:p>
          <a:p>
            <a:pPr marL="285750" lvl="0" indent="-285750">
              <a:spcAft>
                <a:spcPts val="1200"/>
              </a:spcAft>
              <a:buFont typeface="Arial" panose="020B0604020202020204" pitchFamily="34" charset="0"/>
              <a:buChar char="•"/>
            </a:pPr>
            <a:r>
              <a:rPr lang="en-GB" dirty="0"/>
              <a:t>Covers a wider range of categories than the annual return data</a:t>
            </a:r>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121249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ICNPO categories - disadvantages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a:t>Limit to the </a:t>
            </a:r>
            <a:r>
              <a:rPr lang="en-GB" dirty="0" smtClean="0"/>
              <a:t>'main' category </a:t>
            </a:r>
            <a:r>
              <a:rPr lang="en-GB" dirty="0"/>
              <a:t>is a double edged sword. Many charities are multi-purpose </a:t>
            </a:r>
            <a:endParaRPr lang="en-GB" dirty="0" smtClean="0"/>
          </a:p>
          <a:p>
            <a:pPr marL="285750" lvl="0" indent="-285750">
              <a:spcAft>
                <a:spcPts val="1200"/>
              </a:spcAft>
              <a:buFont typeface="Arial" panose="020B0604020202020204" pitchFamily="34" charset="0"/>
              <a:buChar char="•"/>
            </a:pPr>
            <a:r>
              <a:rPr lang="en-GB" dirty="0" smtClean="0"/>
              <a:t>This can give misleading results (for </a:t>
            </a:r>
            <a:r>
              <a:rPr lang="en-GB" dirty="0"/>
              <a:t>example Work Programme charities)</a:t>
            </a:r>
          </a:p>
          <a:p>
            <a:pPr marL="285750" lvl="0" indent="-285750">
              <a:spcAft>
                <a:spcPts val="1200"/>
              </a:spcAft>
              <a:buFont typeface="Arial" panose="020B0604020202020204" pitchFamily="34" charset="0"/>
              <a:buChar char="•"/>
            </a:pPr>
            <a:r>
              <a:rPr lang="en-GB" dirty="0"/>
              <a:t>The classifications quickly fall out of </a:t>
            </a:r>
            <a:r>
              <a:rPr lang="en-GB" dirty="0" smtClean="0"/>
              <a:t>date and need updating: </a:t>
            </a:r>
            <a:r>
              <a:rPr lang="en-GB" dirty="0"/>
              <a:t>charities change their focus, </a:t>
            </a:r>
            <a:r>
              <a:rPr lang="en-GB" dirty="0" smtClean="0"/>
              <a:t>new </a:t>
            </a:r>
            <a:r>
              <a:rPr lang="en-GB" dirty="0"/>
              <a:t>charities are added to the register etc. </a:t>
            </a:r>
          </a:p>
          <a:p>
            <a:pPr marL="285750" lvl="0" indent="-285750">
              <a:spcAft>
                <a:spcPts val="1200"/>
              </a:spcAft>
              <a:buFont typeface="Arial" panose="020B0604020202020204" pitchFamily="34" charset="0"/>
              <a:buChar char="•"/>
            </a:pPr>
            <a:r>
              <a:rPr lang="en-GB" dirty="0"/>
              <a:t>The categories are still not fine grained enough to identify </a:t>
            </a:r>
            <a:r>
              <a:rPr lang="en-GB" dirty="0" smtClean="0"/>
              <a:t>many service areas - including the LBF priority </a:t>
            </a:r>
            <a:r>
              <a:rPr lang="en-GB" dirty="0"/>
              <a:t>areas</a:t>
            </a:r>
          </a:p>
          <a:p>
            <a:pPr marL="285750" lvl="0" indent="-285750">
              <a:spcAft>
                <a:spcPts val="1200"/>
              </a:spcAft>
              <a:buFont typeface="Arial" panose="020B0604020202020204" pitchFamily="34" charset="0"/>
              <a:buChar char="•"/>
            </a:pPr>
            <a:r>
              <a:rPr lang="en-GB" dirty="0"/>
              <a:t>Limits to the effectiveness of key word searches - depends on the underlying </a:t>
            </a:r>
            <a:r>
              <a:rPr lang="en-GB" dirty="0" smtClean="0"/>
              <a:t>data</a:t>
            </a:r>
            <a:endParaRPr lang="en-GB" dirty="0"/>
          </a:p>
        </p:txBody>
      </p:sp>
    </p:spTree>
    <p:extLst>
      <p:ext uri="{BB962C8B-B14F-4D97-AF65-F5344CB8AC3E}">
        <p14:creationId xmlns:p14="http://schemas.microsoft.com/office/powerpoint/2010/main" val="169607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a:t>Bespoke </a:t>
            </a:r>
            <a:r>
              <a:rPr lang="en-GB" b="1" dirty="0" smtClean="0"/>
              <a:t>keyword searches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indent="-285750">
              <a:spcAft>
                <a:spcPts val="1200"/>
              </a:spcAft>
              <a:buFont typeface="Arial" panose="020B0604020202020204" pitchFamily="34" charset="0"/>
              <a:buChar char="•"/>
            </a:pPr>
            <a:r>
              <a:rPr lang="en-GB" dirty="0" smtClean="0"/>
              <a:t>Possible to use key words searches in a similar way, but on a more bespoke basis</a:t>
            </a:r>
          </a:p>
          <a:p>
            <a:pPr marL="285750" indent="-285750">
              <a:spcAft>
                <a:spcPts val="1200"/>
              </a:spcAft>
              <a:buFont typeface="Arial" panose="020B0604020202020204" pitchFamily="34" charset="0"/>
              <a:buChar char="•"/>
            </a:pPr>
            <a:r>
              <a:rPr lang="en-GB" dirty="0" smtClean="0"/>
              <a:t>NCVO </a:t>
            </a:r>
            <a:r>
              <a:rPr lang="en-GB" dirty="0"/>
              <a:t>(2012) used key word searches (combined with stakeholder knowledge) to identify the charities involved in the field of addiction services</a:t>
            </a:r>
          </a:p>
          <a:p>
            <a:pPr marL="285750" indent="-285750">
              <a:spcAft>
                <a:spcPts val="1200"/>
              </a:spcAft>
              <a:buFont typeface="Arial" panose="020B0604020202020204" pitchFamily="34" charset="0"/>
              <a:buChar char="•"/>
            </a:pPr>
            <a:r>
              <a:rPr lang="en-GB" dirty="0"/>
              <a:t>This approach allows researchers to hone in on the specific field of </a:t>
            </a:r>
            <a:r>
              <a:rPr lang="en-GB" dirty="0" smtClean="0"/>
              <a:t>interest</a:t>
            </a:r>
          </a:p>
          <a:p>
            <a:pPr marL="285750" indent="-285750">
              <a:spcAft>
                <a:spcPts val="1200"/>
              </a:spcAft>
              <a:buFont typeface="Arial" panose="020B0604020202020204" pitchFamily="34" charset="0"/>
              <a:buChar char="•"/>
            </a:pPr>
            <a:r>
              <a:rPr lang="en-GB" dirty="0" smtClean="0"/>
              <a:t>Allows researchers to avoid 'one per charity' limit if needed </a:t>
            </a:r>
            <a:endParaRPr lang="en-GB" dirty="0"/>
          </a:p>
          <a:p>
            <a:pPr marL="285750" lvl="0" indent="-285750">
              <a:spcAft>
                <a:spcPts val="1200"/>
              </a:spcAft>
              <a:buFont typeface="Arial" panose="020B0604020202020204" pitchFamily="34" charset="0"/>
              <a:buChar char="•"/>
            </a:pPr>
            <a:r>
              <a:rPr lang="en-GB" b="1" dirty="0" smtClean="0"/>
              <a:t>BUT</a:t>
            </a:r>
            <a:r>
              <a:rPr lang="en-GB" dirty="0" smtClean="0"/>
              <a:t>: previous efforts have had to rely on names and charitable objects as the source data</a:t>
            </a:r>
          </a:p>
          <a:p>
            <a:pPr marL="285750" lvl="0" indent="-285750">
              <a:spcAft>
                <a:spcPts val="1200"/>
              </a:spcAft>
              <a:buFont typeface="Arial" panose="020B0604020202020204" pitchFamily="34" charset="0"/>
              <a:buChar char="•"/>
            </a:pPr>
            <a:r>
              <a:rPr lang="en-GB" dirty="0" smtClean="0"/>
              <a:t>Charitable objects are often written in antiquated and / or legalistic language</a:t>
            </a:r>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212612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An alternative - activities </a:t>
            </a:r>
            <a:r>
              <a:rPr lang="en-GB" b="1" dirty="0"/>
              <a:t>data</a:t>
            </a:r>
          </a:p>
        </p:txBody>
      </p:sp>
      <p:sp>
        <p:nvSpPr>
          <p:cNvPr id="3" name="Content Placeholder 2"/>
          <p:cNvSpPr>
            <a:spLocks noGrp="1"/>
          </p:cNvSpPr>
          <p:nvPr>
            <p:ph idx="1"/>
          </p:nvPr>
        </p:nvSpPr>
        <p:spPr>
          <a:xfrm>
            <a:off x="1835696" y="2348880"/>
            <a:ext cx="6480000" cy="4032448"/>
          </a:xfrm>
        </p:spPr>
        <p:txBody>
          <a:bodyPr/>
          <a:lstStyle/>
          <a:p>
            <a:pPr marL="285750" indent="-285750">
              <a:spcAft>
                <a:spcPts val="1200"/>
              </a:spcAft>
              <a:buFont typeface="Arial" panose="020B0604020202020204" pitchFamily="34" charset="0"/>
              <a:buChar char="•"/>
            </a:pPr>
            <a:r>
              <a:rPr lang="en-GB" dirty="0" smtClean="0"/>
              <a:t>A </a:t>
            </a:r>
            <a:r>
              <a:rPr lang="en-GB" dirty="0"/>
              <a:t>400-word description of ‘current activities’ is taken as part of the annual return</a:t>
            </a:r>
          </a:p>
          <a:p>
            <a:pPr marL="285750" indent="-285750">
              <a:spcAft>
                <a:spcPts val="1200"/>
              </a:spcAft>
              <a:buFont typeface="Arial" panose="020B0604020202020204" pitchFamily="34" charset="0"/>
              <a:buChar char="•"/>
            </a:pPr>
            <a:r>
              <a:rPr lang="en-GB" dirty="0"/>
              <a:t>This can be viewed on a charity by charity basis online using the search tool, but isn't part of the </a:t>
            </a:r>
            <a:r>
              <a:rPr lang="en-GB" dirty="0" smtClean="0"/>
              <a:t>current charity </a:t>
            </a:r>
            <a:r>
              <a:rPr lang="en-GB" dirty="0"/>
              <a:t>register download</a:t>
            </a:r>
          </a:p>
          <a:p>
            <a:pPr marL="285750" indent="-285750">
              <a:spcAft>
                <a:spcPts val="1200"/>
              </a:spcAft>
              <a:buFont typeface="Arial" panose="020B0604020202020204" pitchFamily="34" charset="0"/>
              <a:buChar char="•"/>
            </a:pPr>
            <a:r>
              <a:rPr lang="en-GB" dirty="0"/>
              <a:t>The charity </a:t>
            </a:r>
            <a:r>
              <a:rPr lang="en-GB"/>
              <a:t>commission </a:t>
            </a:r>
            <a:r>
              <a:rPr lang="en-GB" smtClean="0"/>
              <a:t>would not make </a:t>
            </a:r>
            <a:r>
              <a:rPr lang="en-GB" dirty="0"/>
              <a:t>the activities data available in a data file </a:t>
            </a:r>
            <a:r>
              <a:rPr lang="en-GB" dirty="0" smtClean="0"/>
              <a:t>format</a:t>
            </a:r>
          </a:p>
          <a:p>
            <a:pPr marL="285750" indent="-285750">
              <a:spcAft>
                <a:spcPts val="1200"/>
              </a:spcAft>
              <a:buFont typeface="Arial" panose="020B0604020202020204" pitchFamily="34" charset="0"/>
              <a:buChar char="•"/>
            </a:pPr>
            <a:r>
              <a:rPr lang="en-GB" dirty="0" smtClean="0"/>
              <a:t>Fits </a:t>
            </a:r>
            <a:r>
              <a:rPr lang="en-GB" dirty="0"/>
              <a:t>similar experiences of other researchers - there are now several variables not </a:t>
            </a:r>
            <a:r>
              <a:rPr lang="en-GB" dirty="0" smtClean="0"/>
              <a:t>available</a:t>
            </a:r>
          </a:p>
          <a:p>
            <a:pPr marL="285750" indent="-285750">
              <a:spcAft>
                <a:spcPts val="1200"/>
              </a:spcAft>
              <a:buFont typeface="Arial" panose="020B0604020202020204" pitchFamily="34" charset="0"/>
              <a:buChar char="•"/>
            </a:pPr>
            <a:r>
              <a:rPr lang="en-GB" dirty="0" smtClean="0"/>
              <a:t>Acquired the data via </a:t>
            </a:r>
            <a:r>
              <a:rPr lang="en-GB" dirty="0"/>
              <a:t>data scraping - using code and the '</a:t>
            </a:r>
            <a:r>
              <a:rPr lang="en-GB" dirty="0" err="1"/>
              <a:t>Rvest</a:t>
            </a:r>
            <a:r>
              <a:rPr lang="en-GB" dirty="0"/>
              <a:t>' package in R to </a:t>
            </a:r>
            <a:r>
              <a:rPr lang="en-GB" dirty="0" smtClean="0"/>
              <a:t>collect and aggregate </a:t>
            </a:r>
            <a:r>
              <a:rPr lang="en-GB" dirty="0"/>
              <a:t>the </a:t>
            </a:r>
            <a:r>
              <a:rPr lang="en-GB" dirty="0" smtClean="0"/>
              <a:t>data</a:t>
            </a:r>
            <a:endParaRPr lang="en-GB" dirty="0"/>
          </a:p>
          <a:p>
            <a:pPr marL="285750" indent="-285750">
              <a:spcAft>
                <a:spcPts val="1200"/>
              </a:spcAft>
              <a:buFont typeface="Arial" panose="020B0604020202020204" pitchFamily="34" charset="0"/>
              <a:buChar char="•"/>
            </a:pPr>
            <a:endParaRPr lang="en-GB" dirty="0" smtClean="0"/>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11828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95999"/>
            <a:ext cx="7768113" cy="3833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020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An example - foodbanks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indent="-285750">
              <a:spcAft>
                <a:spcPts val="1200"/>
              </a:spcAft>
              <a:buFont typeface="Arial" panose="020B0604020202020204" pitchFamily="34" charset="0"/>
              <a:buChar char="•"/>
            </a:pPr>
            <a:r>
              <a:rPr lang="en-GB" dirty="0"/>
              <a:t>Attempt to identify organisations operating as food banks using the charity register</a:t>
            </a:r>
          </a:p>
          <a:p>
            <a:pPr marL="285750" indent="-285750">
              <a:spcAft>
                <a:spcPts val="1200"/>
              </a:spcAft>
              <a:buFont typeface="Arial" panose="020B0604020202020204" pitchFamily="34" charset="0"/>
              <a:buChar char="•"/>
            </a:pPr>
            <a:r>
              <a:rPr lang="en-GB" dirty="0" smtClean="0"/>
              <a:t>Identified </a:t>
            </a:r>
            <a:r>
              <a:rPr lang="en-GB" dirty="0"/>
              <a:t>587 </a:t>
            </a:r>
            <a:r>
              <a:rPr lang="en-GB" dirty="0" smtClean="0"/>
              <a:t>organisations (there are probably more now)</a:t>
            </a:r>
            <a:endParaRPr lang="en-GB" dirty="0"/>
          </a:p>
          <a:p>
            <a:pPr marL="285750" indent="-285750">
              <a:spcAft>
                <a:spcPts val="1200"/>
              </a:spcAft>
              <a:buFont typeface="Arial" panose="020B0604020202020204" pitchFamily="34" charset="0"/>
              <a:buChar char="•"/>
            </a:pPr>
            <a:r>
              <a:rPr lang="en-GB" dirty="0"/>
              <a:t>Manual inspection suggests very few false positives - i.e. almost all were delivering emergency food, though a few were raising funds for a different </a:t>
            </a:r>
            <a:r>
              <a:rPr lang="en-GB" dirty="0" smtClean="0"/>
              <a:t>charity</a:t>
            </a:r>
          </a:p>
          <a:p>
            <a:pPr marL="285750" indent="-285750">
              <a:spcAft>
                <a:spcPts val="1200"/>
              </a:spcAft>
              <a:buFont typeface="Arial" panose="020B0604020202020204" pitchFamily="34" charset="0"/>
              <a:buChar char="•"/>
            </a:pPr>
            <a:r>
              <a:rPr lang="en-GB" dirty="0" smtClean="0"/>
              <a:t>Many of </a:t>
            </a:r>
            <a:r>
              <a:rPr lang="en-GB" dirty="0"/>
              <a:t>these would be </a:t>
            </a:r>
            <a:r>
              <a:rPr lang="en-GB" dirty="0" smtClean="0"/>
              <a:t>unlikely </a:t>
            </a:r>
            <a:r>
              <a:rPr lang="en-GB" dirty="0"/>
              <a:t>to receive 'foodbank' as their </a:t>
            </a:r>
            <a:r>
              <a:rPr lang="en-GB" b="1" dirty="0"/>
              <a:t>main</a:t>
            </a:r>
            <a:r>
              <a:rPr lang="en-GB" dirty="0"/>
              <a:t> </a:t>
            </a:r>
            <a:r>
              <a:rPr lang="en-GB" dirty="0" smtClean="0"/>
              <a:t>classification </a:t>
            </a:r>
            <a:r>
              <a:rPr lang="en-GB" dirty="0"/>
              <a:t>of </a:t>
            </a:r>
            <a:r>
              <a:rPr lang="en-GB" dirty="0" smtClean="0"/>
              <a:t>economic activity (as for ICNPO categories)</a:t>
            </a:r>
            <a:endParaRPr lang="en-GB" dirty="0"/>
          </a:p>
          <a:p>
            <a:pPr marL="285750" indent="-285750">
              <a:spcAft>
                <a:spcPts val="1200"/>
              </a:spcAft>
              <a:buFont typeface="Arial" panose="020B0604020202020204" pitchFamily="34" charset="0"/>
              <a:buChar char="•"/>
            </a:pPr>
            <a:endParaRPr lang="en-GB" dirty="0" smtClean="0"/>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334467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Two examples:</a:t>
            </a:r>
            <a:endParaRPr lang="en-GB" b="1" dirty="0"/>
          </a:p>
        </p:txBody>
      </p:sp>
      <p:sp>
        <p:nvSpPr>
          <p:cNvPr id="3" name="Content Placeholder 2"/>
          <p:cNvSpPr>
            <a:spLocks noGrp="1"/>
          </p:cNvSpPr>
          <p:nvPr>
            <p:ph idx="1"/>
          </p:nvPr>
        </p:nvSpPr>
        <p:spPr>
          <a:xfrm>
            <a:off x="1835696" y="2348880"/>
            <a:ext cx="6480000" cy="4032448"/>
          </a:xfrm>
        </p:spPr>
        <p:txBody>
          <a:bodyPr/>
          <a:lstStyle/>
          <a:p>
            <a:pPr fontAlgn="t">
              <a:spcAft>
                <a:spcPts val="1200"/>
              </a:spcAft>
            </a:pPr>
            <a:r>
              <a:rPr lang="en-GB" dirty="0" smtClean="0"/>
              <a:t>ROTARY </a:t>
            </a:r>
            <a:r>
              <a:rPr lang="en-GB" dirty="0"/>
              <a:t>CLUB CHARITY FUND</a:t>
            </a:r>
          </a:p>
          <a:p>
            <a:pPr marL="285750" indent="-285750" fontAlgn="t">
              <a:spcAft>
                <a:spcPts val="1200"/>
              </a:spcAft>
              <a:buFont typeface="Arial" panose="020B0604020202020204" pitchFamily="34" charset="0"/>
              <a:buChar char="•"/>
            </a:pPr>
            <a:r>
              <a:rPr lang="en-GB" dirty="0"/>
              <a:t>International;- shelter boxes, shoeboxes, Hamlin Fistula, Polio Plus, Rotary Foundation</a:t>
            </a:r>
          </a:p>
          <a:p>
            <a:pPr marL="285750" indent="-285750" fontAlgn="t">
              <a:spcAft>
                <a:spcPts val="1200"/>
              </a:spcAft>
              <a:buFont typeface="Arial" panose="020B0604020202020204" pitchFamily="34" charset="0"/>
              <a:buChar char="•"/>
            </a:pPr>
            <a:r>
              <a:rPr lang="en-GB" dirty="0"/>
              <a:t>National: floods</a:t>
            </a:r>
          </a:p>
          <a:p>
            <a:pPr marL="285750" indent="-285750" fontAlgn="t">
              <a:spcAft>
                <a:spcPts val="1200"/>
              </a:spcAft>
              <a:buFont typeface="Arial" panose="020B0604020202020204" pitchFamily="34" charset="0"/>
              <a:buChar char="•"/>
            </a:pPr>
            <a:r>
              <a:rPr lang="en-GB" dirty="0"/>
              <a:t>Local;- sailing project, Christmas breakfast, D of E, kids out, </a:t>
            </a:r>
            <a:r>
              <a:rPr lang="en-GB" b="1" dirty="0"/>
              <a:t>food bank</a:t>
            </a:r>
            <a:r>
              <a:rPr lang="en-GB" dirty="0"/>
              <a:t>, instrument hire, town Christmas lights, art workshop, defibrillator, link visiting, mosaic, local development trust, museum, toast club</a:t>
            </a:r>
          </a:p>
          <a:p>
            <a:pPr fontAlgn="t">
              <a:spcAft>
                <a:spcPts val="1200"/>
              </a:spcAft>
            </a:pPr>
            <a:r>
              <a:rPr lang="en-GB" dirty="0" smtClean="0"/>
              <a:t>COMMUNITY </a:t>
            </a:r>
            <a:r>
              <a:rPr lang="en-GB" dirty="0"/>
              <a:t>TRUST</a:t>
            </a:r>
          </a:p>
          <a:p>
            <a:pPr marL="285750" indent="-285750" fontAlgn="t">
              <a:spcAft>
                <a:spcPts val="1200"/>
              </a:spcAft>
              <a:buFont typeface="Arial" panose="020B0604020202020204" pitchFamily="34" charset="0"/>
              <a:buChar char="•"/>
            </a:pPr>
            <a:r>
              <a:rPr lang="en-GB" dirty="0"/>
              <a:t>Education and training for young people age 16-24; </a:t>
            </a:r>
            <a:r>
              <a:rPr lang="en-GB" b="1" dirty="0"/>
              <a:t>foodbank</a:t>
            </a:r>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63535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Cross referencing (false negatives)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a:t>Using the </a:t>
            </a:r>
            <a:r>
              <a:rPr lang="en-GB" dirty="0" err="1"/>
              <a:t>Trussell</a:t>
            </a:r>
            <a:r>
              <a:rPr lang="en-GB" dirty="0"/>
              <a:t> Trust and the Independent Food Aid Network websites, attempted to identify all of the food bank charities in Greater Manchester</a:t>
            </a:r>
          </a:p>
          <a:p>
            <a:pPr marL="285750" lvl="0" indent="-285750">
              <a:spcAft>
                <a:spcPts val="1200"/>
              </a:spcAft>
              <a:buFont typeface="Arial" panose="020B0604020202020204" pitchFamily="34" charset="0"/>
              <a:buChar char="•"/>
            </a:pPr>
            <a:r>
              <a:rPr lang="en-GB" dirty="0"/>
              <a:t>Out of 19 </a:t>
            </a:r>
            <a:r>
              <a:rPr lang="en-GB" dirty="0" err="1"/>
              <a:t>Trussell</a:t>
            </a:r>
            <a:r>
              <a:rPr lang="en-GB" dirty="0"/>
              <a:t> Trust Foodbanks, 4 had not been identified by key word searching</a:t>
            </a:r>
          </a:p>
          <a:p>
            <a:pPr marL="285750" lvl="0" indent="-285750">
              <a:spcAft>
                <a:spcPts val="1200"/>
              </a:spcAft>
              <a:buFont typeface="Arial" panose="020B0604020202020204" pitchFamily="34" charset="0"/>
              <a:buChar char="•"/>
            </a:pPr>
            <a:r>
              <a:rPr lang="en-GB" dirty="0"/>
              <a:t>Of those listed on the Independent Food Aid Network site, only one was identified by key word searching</a:t>
            </a:r>
          </a:p>
          <a:p>
            <a:pPr marL="285750" lvl="0" indent="-285750">
              <a:spcAft>
                <a:spcPts val="1200"/>
              </a:spcAft>
              <a:buFont typeface="Arial" panose="020B0604020202020204" pitchFamily="34" charset="0"/>
              <a:buChar char="•"/>
            </a:pPr>
            <a:r>
              <a:rPr lang="en-GB" dirty="0"/>
              <a:t>Their activities tended to be written in quite general terms, without outlining what they actually did to help their community or beneficiaries</a:t>
            </a:r>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127743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Introduction</a:t>
            </a:r>
            <a:endParaRPr lang="en-GB" b="1" dirty="0"/>
          </a:p>
        </p:txBody>
      </p:sp>
      <p:sp>
        <p:nvSpPr>
          <p:cNvPr id="3" name="Content Placeholder 2"/>
          <p:cNvSpPr>
            <a:spLocks noGrp="1"/>
          </p:cNvSpPr>
          <p:nvPr>
            <p:ph idx="1"/>
          </p:nvPr>
        </p:nvSpPr>
        <p:spPr>
          <a:xfrm>
            <a:off x="1807425" y="2420888"/>
            <a:ext cx="6480000" cy="3816424"/>
          </a:xfrm>
        </p:spPr>
        <p:txBody>
          <a:bodyPr/>
          <a:lstStyle/>
          <a:p>
            <a:pPr>
              <a:spcAft>
                <a:spcPts val="1200"/>
              </a:spcAft>
            </a:pPr>
            <a:r>
              <a:rPr lang="en-GB" dirty="0" smtClean="0"/>
              <a:t>1. Academic and research context - 'mapping' work and field theory</a:t>
            </a:r>
          </a:p>
          <a:p>
            <a:pPr>
              <a:spcAft>
                <a:spcPts val="1200"/>
              </a:spcAft>
            </a:pPr>
            <a:r>
              <a:rPr lang="en-GB" dirty="0" smtClean="0"/>
              <a:t>2. Review of current approaches used to classify service areas and industries - their pros and cons</a:t>
            </a:r>
          </a:p>
          <a:p>
            <a:pPr>
              <a:spcAft>
                <a:spcPts val="1200"/>
              </a:spcAft>
            </a:pPr>
            <a:r>
              <a:rPr lang="en-GB" dirty="0" smtClean="0"/>
              <a:t>3. Outline of alternative approach using key word searching and 'new' activities data, acquired via data scraping</a:t>
            </a:r>
          </a:p>
          <a:p>
            <a:pPr>
              <a:spcAft>
                <a:spcPts val="1200"/>
              </a:spcAft>
            </a:pPr>
            <a:r>
              <a:rPr lang="en-GB" dirty="0" smtClean="0"/>
              <a:t>4. Conclusions and next steps</a:t>
            </a:r>
            <a:endParaRPr lang="en-GB" dirty="0"/>
          </a:p>
        </p:txBody>
      </p:sp>
    </p:spTree>
    <p:extLst>
      <p:ext uri="{BB962C8B-B14F-4D97-AF65-F5344CB8AC3E}">
        <p14:creationId xmlns:p14="http://schemas.microsoft.com/office/powerpoint/2010/main" val="12369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Concluding points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smtClean="0"/>
              <a:t>Bespoke key </a:t>
            </a:r>
            <a:r>
              <a:rPr lang="en-GB" dirty="0"/>
              <a:t>word </a:t>
            </a:r>
            <a:r>
              <a:rPr lang="en-GB" dirty="0" smtClean="0"/>
              <a:t>searching provides a more flexible way of identifying services areas and moving towards a mixed methods, field based approach</a:t>
            </a:r>
          </a:p>
          <a:p>
            <a:pPr marL="285750" indent="-285750">
              <a:spcAft>
                <a:spcPts val="1200"/>
              </a:spcAft>
              <a:buFont typeface="Arial" panose="020B0604020202020204" pitchFamily="34" charset="0"/>
              <a:buChar char="•"/>
            </a:pPr>
            <a:r>
              <a:rPr lang="en-GB" dirty="0"/>
              <a:t>Possible to improve the underlying data due to data scraping</a:t>
            </a:r>
          </a:p>
          <a:p>
            <a:pPr marL="285750" lvl="0" indent="-285750">
              <a:spcAft>
                <a:spcPts val="1200"/>
              </a:spcAft>
              <a:buFont typeface="Arial" panose="020B0604020202020204" pitchFamily="34" charset="0"/>
              <a:buChar char="•"/>
            </a:pPr>
            <a:r>
              <a:rPr lang="en-GB" dirty="0" smtClean="0"/>
              <a:t>The results seem </a:t>
            </a:r>
            <a:r>
              <a:rPr lang="en-GB" dirty="0"/>
              <a:t>relatively reliable but not </a:t>
            </a:r>
            <a:r>
              <a:rPr lang="en-GB" dirty="0" smtClean="0"/>
              <a:t>comprehensive</a:t>
            </a:r>
          </a:p>
          <a:p>
            <a:pPr marL="285750" indent="-285750">
              <a:spcAft>
                <a:spcPts val="1200"/>
              </a:spcAft>
              <a:buFont typeface="Arial" panose="020B0604020202020204" pitchFamily="34" charset="0"/>
              <a:buChar char="•"/>
            </a:pPr>
            <a:r>
              <a:rPr lang="en-GB" dirty="0"/>
              <a:t>Worth supplementing with additional lists and registers if possible</a:t>
            </a:r>
          </a:p>
          <a:p>
            <a:pPr marL="285750" lvl="0" indent="-285750">
              <a:spcAft>
                <a:spcPts val="1200"/>
              </a:spcAft>
              <a:buFont typeface="Arial" panose="020B0604020202020204" pitchFamily="34" charset="0"/>
              <a:buChar char="•"/>
            </a:pPr>
            <a:r>
              <a:rPr lang="en-GB" dirty="0" smtClean="0"/>
              <a:t>Does </a:t>
            </a:r>
            <a:r>
              <a:rPr lang="en-GB" dirty="0"/>
              <a:t>provide a foundation for a wide range of </a:t>
            </a:r>
            <a:r>
              <a:rPr lang="en-GB" dirty="0" smtClean="0"/>
              <a:t>research applications in </a:t>
            </a:r>
            <a:r>
              <a:rPr lang="en-GB" dirty="0"/>
              <a:t>modelling, sampling and </a:t>
            </a:r>
            <a:r>
              <a:rPr lang="en-GB" dirty="0" smtClean="0"/>
              <a:t>mapping</a:t>
            </a:r>
          </a:p>
          <a:p>
            <a:pPr marL="285750" lvl="0" indent="-285750">
              <a:spcAft>
                <a:spcPts val="1200"/>
              </a:spcAft>
              <a:buFont typeface="Arial" panose="020B0604020202020204" pitchFamily="34" charset="0"/>
              <a:buChar char="•"/>
            </a:pPr>
            <a:r>
              <a:rPr lang="en-GB" dirty="0" smtClean="0"/>
              <a:t>I've had a lot of interest from colleagues in coming up with lists of charities operating in different service areas</a:t>
            </a:r>
          </a:p>
          <a:p>
            <a:pPr marL="285750" lvl="0" indent="-285750">
              <a:spcAft>
                <a:spcPts val="1200"/>
              </a:spcAft>
              <a:buFont typeface="Arial" panose="020B0604020202020204" pitchFamily="34" charset="0"/>
              <a:buChar char="•"/>
            </a:pPr>
            <a:endParaRPr lang="en-GB" dirty="0"/>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146755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Concluding points - next steps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a:t>How to make the data and the techniques available to a wider audience? - most people can't code, or even access the charity register in its current form</a:t>
            </a:r>
          </a:p>
          <a:p>
            <a:pPr marL="285750" lvl="0" indent="-285750">
              <a:spcAft>
                <a:spcPts val="1200"/>
              </a:spcAft>
              <a:buFont typeface="Arial" panose="020B0604020202020204" pitchFamily="34" charset="0"/>
              <a:buChar char="•"/>
            </a:pPr>
            <a:r>
              <a:rPr lang="en-GB" dirty="0"/>
              <a:t>It may be possible to create an online tool using Shiny (a way of making web apps in R), which would provide a list of charity numbers in response to key words </a:t>
            </a:r>
          </a:p>
          <a:p>
            <a:pPr marL="285750" lvl="0" indent="-285750">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320841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25" y="1772816"/>
            <a:ext cx="7506204"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20425" y="6021288"/>
            <a:ext cx="4572000" cy="646331"/>
          </a:xfrm>
          <a:prstGeom prst="rect">
            <a:avLst/>
          </a:prstGeom>
        </p:spPr>
        <p:txBody>
          <a:bodyPr>
            <a:spAutoFit/>
          </a:bodyPr>
          <a:lstStyle/>
          <a:p>
            <a:r>
              <a:rPr lang="en-GB" dirty="0"/>
              <a:t>https://shiny.rstudio.com/gallery/kmeans-example.html</a:t>
            </a:r>
          </a:p>
        </p:txBody>
      </p:sp>
    </p:spTree>
    <p:extLst>
      <p:ext uri="{BB962C8B-B14F-4D97-AF65-F5344CB8AC3E}">
        <p14:creationId xmlns:p14="http://schemas.microsoft.com/office/powerpoint/2010/main" val="2746823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pPr marL="285750" indent="-285750">
              <a:spcAft>
                <a:spcPts val="1200"/>
              </a:spcAft>
            </a:pPr>
            <a:r>
              <a:rPr lang="en-GB" b="1" dirty="0" smtClean="0"/>
              <a:t>Concluding points - open data?</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a:t>Also still the problem of easier access to charity register data - time for an open charity data campaign</a:t>
            </a:r>
            <a:r>
              <a:rPr lang="en-GB" dirty="0" smtClean="0"/>
              <a:t>?</a:t>
            </a:r>
          </a:p>
          <a:p>
            <a:pPr marL="285750" lvl="0" indent="-285750">
              <a:spcAft>
                <a:spcPts val="1200"/>
              </a:spcAft>
              <a:buFont typeface="Arial" panose="020B0604020202020204" pitchFamily="34" charset="0"/>
              <a:buChar char="•"/>
            </a:pPr>
            <a:r>
              <a:rPr lang="en-GB" dirty="0" smtClean="0"/>
              <a:t>Charities receive public subsidy, and the charity commission is currently state funded, shouldn't access be completely open?</a:t>
            </a:r>
            <a:endParaRPr lang="en-GB" dirty="0"/>
          </a:p>
        </p:txBody>
      </p:sp>
    </p:spTree>
    <p:extLst>
      <p:ext uri="{BB962C8B-B14F-4D97-AF65-F5344CB8AC3E}">
        <p14:creationId xmlns:p14="http://schemas.microsoft.com/office/powerpoint/2010/main" val="92059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Mapping and classification of charities</a:t>
            </a:r>
            <a:endParaRPr lang="en-GB" b="1" dirty="0"/>
          </a:p>
        </p:txBody>
      </p:sp>
      <p:sp>
        <p:nvSpPr>
          <p:cNvPr id="3" name="Content Placeholder 2"/>
          <p:cNvSpPr>
            <a:spLocks noGrp="1"/>
          </p:cNvSpPr>
          <p:nvPr>
            <p:ph idx="1"/>
          </p:nvPr>
        </p:nvSpPr>
        <p:spPr>
          <a:xfrm>
            <a:off x="1807425" y="2420888"/>
            <a:ext cx="6480000" cy="3816424"/>
          </a:xfrm>
        </p:spPr>
        <p:txBody>
          <a:bodyPr/>
          <a:lstStyle/>
          <a:p>
            <a:pPr marL="285750" indent="-285750">
              <a:spcAft>
                <a:spcPts val="1200"/>
              </a:spcAft>
              <a:buFont typeface="Arial" panose="020B0604020202020204" pitchFamily="34" charset="0"/>
              <a:buChar char="•"/>
            </a:pPr>
            <a:r>
              <a:rPr lang="en-GB" dirty="0"/>
              <a:t>Extensive </a:t>
            </a:r>
            <a:r>
              <a:rPr lang="en-GB" dirty="0" smtClean="0"/>
              <a:t>research efforts </a:t>
            </a:r>
            <a:r>
              <a:rPr lang="en-GB" dirty="0"/>
              <a:t>to 'map' the </a:t>
            </a:r>
            <a:r>
              <a:rPr lang="en-GB" dirty="0" smtClean="0"/>
              <a:t>voluntary sector</a:t>
            </a:r>
          </a:p>
          <a:p>
            <a:pPr marL="285750" indent="-285750">
              <a:spcAft>
                <a:spcPts val="1200"/>
              </a:spcAft>
              <a:buFont typeface="Arial" panose="020B0604020202020204" pitchFamily="34" charset="0"/>
              <a:buChar char="•"/>
            </a:pPr>
            <a:r>
              <a:rPr lang="en-GB" dirty="0" smtClean="0"/>
              <a:t>This means cataloguing </a:t>
            </a:r>
            <a:r>
              <a:rPr lang="en-GB" dirty="0"/>
              <a:t>the number of relevant organisations </a:t>
            </a:r>
            <a:r>
              <a:rPr lang="en-GB" dirty="0" smtClean="0"/>
              <a:t>(usually charities) and </a:t>
            </a:r>
            <a:r>
              <a:rPr lang="en-GB" dirty="0"/>
              <a:t>their aggregate </a:t>
            </a:r>
            <a:r>
              <a:rPr lang="en-GB" dirty="0" smtClean="0"/>
              <a:t>characteristics (income, assets, etc.)</a:t>
            </a:r>
            <a:endParaRPr lang="en-GB" dirty="0"/>
          </a:p>
          <a:p>
            <a:pPr marL="285750" indent="-285750">
              <a:spcAft>
                <a:spcPts val="1200"/>
              </a:spcAft>
              <a:buFont typeface="Arial" panose="020B0604020202020204" pitchFamily="34" charset="0"/>
              <a:buChar char="•"/>
            </a:pPr>
            <a:r>
              <a:rPr lang="en-GB" dirty="0"/>
              <a:t>Sometimes at the sector level, </a:t>
            </a:r>
            <a:r>
              <a:rPr lang="en-GB" dirty="0" smtClean="0"/>
              <a:t>(e.g</a:t>
            </a:r>
            <a:r>
              <a:rPr lang="en-GB" dirty="0"/>
              <a:t>. </a:t>
            </a:r>
            <a:r>
              <a:rPr lang="en-GB" dirty="0" smtClean="0"/>
              <a:t>NCVO Almanac)</a:t>
            </a:r>
          </a:p>
          <a:p>
            <a:pPr marL="285750" indent="-285750">
              <a:spcAft>
                <a:spcPts val="1200"/>
              </a:spcAft>
              <a:buFont typeface="Arial" panose="020B0604020202020204" pitchFamily="34" charset="0"/>
              <a:buChar char="•"/>
            </a:pPr>
            <a:r>
              <a:rPr lang="en-GB" dirty="0" smtClean="0"/>
              <a:t>Or </a:t>
            </a:r>
            <a:r>
              <a:rPr lang="en-GB" dirty="0"/>
              <a:t>comparing internationally </a:t>
            </a:r>
            <a:r>
              <a:rPr lang="en-GB" dirty="0" smtClean="0"/>
              <a:t>(e.g</a:t>
            </a:r>
            <a:r>
              <a:rPr lang="en-GB" dirty="0" smtClean="0"/>
              <a:t>. </a:t>
            </a:r>
            <a:r>
              <a:rPr lang="en-GB" dirty="0" smtClean="0"/>
              <a:t>John </a:t>
            </a:r>
            <a:r>
              <a:rPr lang="en-GB" dirty="0"/>
              <a:t>Hopkins Comparative </a:t>
            </a:r>
            <a:r>
              <a:rPr lang="en-GB" dirty="0" err="1"/>
              <a:t>Nonprofit</a:t>
            </a:r>
            <a:r>
              <a:rPr lang="en-GB" dirty="0"/>
              <a:t> Sector Project)</a:t>
            </a:r>
          </a:p>
          <a:p>
            <a:pPr marL="285750" indent="-285750">
              <a:spcAft>
                <a:spcPts val="1200"/>
              </a:spcAft>
              <a:buFont typeface="Arial" panose="020B0604020202020204" pitchFamily="34" charset="0"/>
              <a:buChar char="•"/>
            </a:pPr>
            <a:r>
              <a:rPr lang="en-GB" dirty="0"/>
              <a:t>But very often focussed on a particular sub-section of the voluntary sector, such as a particular </a:t>
            </a:r>
            <a:r>
              <a:rPr lang="en-GB" dirty="0" smtClean="0"/>
              <a:t>geography </a:t>
            </a:r>
            <a:r>
              <a:rPr lang="en-GB" dirty="0"/>
              <a:t>or service </a:t>
            </a:r>
            <a:r>
              <a:rPr lang="en-GB" dirty="0" smtClean="0"/>
              <a:t>area</a:t>
            </a:r>
          </a:p>
          <a:p>
            <a:pPr marL="285750" indent="-285750">
              <a:spcAft>
                <a:spcPts val="1200"/>
              </a:spcAft>
              <a:buFont typeface="Arial" panose="020B0604020202020204" pitchFamily="34" charset="0"/>
              <a:buChar char="•"/>
            </a:pPr>
            <a:r>
              <a:rPr lang="en-GB" dirty="0" smtClean="0"/>
              <a:t>Usually undertaken or commissioned by academics</a:t>
            </a:r>
            <a:r>
              <a:rPr lang="en-GB" dirty="0"/>
              <a:t>, government, </a:t>
            </a:r>
            <a:r>
              <a:rPr lang="en-GB" dirty="0" smtClean="0"/>
              <a:t>and umbrella </a:t>
            </a:r>
            <a:r>
              <a:rPr lang="en-GB" dirty="0"/>
              <a:t>/ infrastructure </a:t>
            </a:r>
            <a:r>
              <a:rPr lang="en-GB" dirty="0" smtClean="0"/>
              <a:t>bodies</a:t>
            </a:r>
            <a:endParaRPr lang="en-GB" dirty="0"/>
          </a:p>
          <a:p>
            <a:endParaRPr lang="en-GB" dirty="0"/>
          </a:p>
        </p:txBody>
      </p:sp>
    </p:spTree>
    <p:extLst>
      <p:ext uri="{BB962C8B-B14F-4D97-AF65-F5344CB8AC3E}">
        <p14:creationId xmlns:p14="http://schemas.microsoft.com/office/powerpoint/2010/main" val="225307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Reasons for mapping / classifying</a:t>
            </a:r>
            <a:endParaRPr lang="en-GB" b="1" dirty="0"/>
          </a:p>
        </p:txBody>
      </p:sp>
      <p:sp>
        <p:nvSpPr>
          <p:cNvPr id="3" name="Content Placeholder 2"/>
          <p:cNvSpPr>
            <a:spLocks noGrp="1"/>
          </p:cNvSpPr>
          <p:nvPr>
            <p:ph idx="1"/>
          </p:nvPr>
        </p:nvSpPr>
        <p:spPr>
          <a:xfrm>
            <a:off x="1807425" y="2420888"/>
            <a:ext cx="6480000" cy="3816424"/>
          </a:xfrm>
        </p:spPr>
        <p:txBody>
          <a:bodyPr/>
          <a:lstStyle/>
          <a:p>
            <a:pPr marL="285750" indent="-285750">
              <a:spcAft>
                <a:spcPts val="1200"/>
              </a:spcAft>
              <a:buFont typeface="Arial" panose="020B0604020202020204" pitchFamily="34" charset="0"/>
              <a:buChar char="•"/>
            </a:pPr>
            <a:r>
              <a:rPr lang="en-GB" dirty="0" smtClean="0"/>
              <a:t>Highlight </a:t>
            </a:r>
            <a:r>
              <a:rPr lang="en-GB" dirty="0"/>
              <a:t>scale and importance, as well as threat and </a:t>
            </a:r>
            <a:r>
              <a:rPr lang="en-GB" dirty="0" smtClean="0"/>
              <a:t>vulnerability (especially when by umbrella bodies)</a:t>
            </a:r>
            <a:endParaRPr lang="en-GB" dirty="0"/>
          </a:p>
          <a:p>
            <a:pPr marL="285750" indent="-285750">
              <a:spcAft>
                <a:spcPts val="1200"/>
              </a:spcAft>
              <a:buFont typeface="Arial" panose="020B0604020202020204" pitchFamily="34" charset="0"/>
              <a:buChar char="•"/>
            </a:pPr>
            <a:r>
              <a:rPr lang="en-GB" dirty="0" smtClean="0"/>
              <a:t>Explain </a:t>
            </a:r>
            <a:r>
              <a:rPr lang="en-GB" dirty="0"/>
              <a:t>variation in the voluntary sector, as well as its impact on other </a:t>
            </a:r>
            <a:r>
              <a:rPr lang="en-GB" dirty="0" smtClean="0"/>
              <a:t>factors</a:t>
            </a:r>
          </a:p>
          <a:p>
            <a:pPr marL="285750" indent="-285750">
              <a:spcAft>
                <a:spcPts val="1200"/>
              </a:spcAft>
              <a:buFont typeface="Arial" panose="020B0604020202020204" pitchFamily="34" charset="0"/>
              <a:buChar char="•"/>
            </a:pPr>
            <a:r>
              <a:rPr lang="en-GB" dirty="0"/>
              <a:t>To understand the voluntary sector and how it operates</a:t>
            </a:r>
          </a:p>
          <a:p>
            <a:pPr marL="285750" indent="-285750">
              <a:spcAft>
                <a:spcPts val="1200"/>
              </a:spcAft>
              <a:buFont typeface="Arial" panose="020B0604020202020204" pitchFamily="34" charset="0"/>
              <a:buChar char="•"/>
            </a:pPr>
            <a:r>
              <a:rPr lang="en-GB" dirty="0" smtClean="0"/>
              <a:t>Help </a:t>
            </a:r>
            <a:r>
              <a:rPr lang="en-GB" dirty="0"/>
              <a:t>to target resources and </a:t>
            </a:r>
            <a:r>
              <a:rPr lang="en-GB" dirty="0" smtClean="0"/>
              <a:t>interventions</a:t>
            </a:r>
          </a:p>
          <a:p>
            <a:pPr marL="285750" indent="-285750">
              <a:spcAft>
                <a:spcPts val="1200"/>
              </a:spcAft>
              <a:buFont typeface="Arial" panose="020B0604020202020204" pitchFamily="34" charset="0"/>
              <a:buChar char="•"/>
            </a:pPr>
            <a:r>
              <a:rPr lang="en-GB" dirty="0" smtClean="0"/>
              <a:t>Final point is controversial - claims of statecraft and domination by powerful actors (Nickel and Eikenberry, 2016)</a:t>
            </a:r>
          </a:p>
          <a:p>
            <a:pPr marL="285750" indent="-285750">
              <a:spcAft>
                <a:spcPts val="1200"/>
              </a:spcAft>
              <a:buFont typeface="Arial" panose="020B0604020202020204" pitchFamily="34" charset="0"/>
              <a:buChar char="•"/>
            </a:pPr>
            <a:r>
              <a:rPr lang="en-GB" dirty="0" smtClean="0"/>
              <a:t>Key point is: in who's interest is to conduct this type of activity?</a:t>
            </a:r>
          </a:p>
          <a:p>
            <a:pPr>
              <a:spcAft>
                <a:spcPts val="1200"/>
              </a:spcAft>
            </a:pPr>
            <a:endParaRPr lang="en-GB" dirty="0"/>
          </a:p>
          <a:p>
            <a:pPr>
              <a:spcAft>
                <a:spcPts val="1200"/>
              </a:spcAft>
            </a:pPr>
            <a:endParaRPr lang="en-GB" dirty="0"/>
          </a:p>
        </p:txBody>
      </p:sp>
    </p:spTree>
    <p:extLst>
      <p:ext uri="{BB962C8B-B14F-4D97-AF65-F5344CB8AC3E}">
        <p14:creationId xmlns:p14="http://schemas.microsoft.com/office/powerpoint/2010/main" val="46668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Field theory - an academic rationale for mapping VS subfields</a:t>
            </a:r>
            <a:endParaRPr lang="en-GB" b="1" dirty="0"/>
          </a:p>
        </p:txBody>
      </p:sp>
      <p:sp>
        <p:nvSpPr>
          <p:cNvPr id="3" name="Content Placeholder 2"/>
          <p:cNvSpPr>
            <a:spLocks noGrp="1"/>
          </p:cNvSpPr>
          <p:nvPr>
            <p:ph idx="1"/>
          </p:nvPr>
        </p:nvSpPr>
        <p:spPr>
          <a:xfrm>
            <a:off x="1807425" y="2420888"/>
            <a:ext cx="6480000" cy="3816424"/>
          </a:xfrm>
        </p:spPr>
        <p:txBody>
          <a:bodyPr/>
          <a:lstStyle/>
          <a:p>
            <a:pPr marL="285750" indent="-285750">
              <a:spcAft>
                <a:spcPts val="1200"/>
              </a:spcAft>
              <a:buFont typeface="Arial" panose="020B0604020202020204" pitchFamily="34" charset="0"/>
              <a:buChar char="•"/>
            </a:pPr>
            <a:r>
              <a:rPr lang="en-GB" dirty="0"/>
              <a:t>Strands within new institutionalism (DiMaggio and Powell, 1983), Bourdieu (Bourdieu and Wacquant 1992) and Strategic Action Fields (</a:t>
            </a:r>
            <a:r>
              <a:rPr lang="en-GB" dirty="0" err="1"/>
              <a:t>Fligstein</a:t>
            </a:r>
            <a:r>
              <a:rPr lang="en-GB" dirty="0"/>
              <a:t> and McAdam, 2011</a:t>
            </a:r>
            <a:r>
              <a:rPr lang="en-GB" dirty="0" smtClean="0"/>
              <a:t>)</a:t>
            </a:r>
          </a:p>
          <a:p>
            <a:pPr marL="285750" indent="-285750">
              <a:spcAft>
                <a:spcPts val="1200"/>
              </a:spcAft>
              <a:buFont typeface="Arial" panose="020B0604020202020204" pitchFamily="34" charset="0"/>
              <a:buChar char="•"/>
            </a:pPr>
            <a:r>
              <a:rPr lang="en-GB" dirty="0" smtClean="0"/>
              <a:t>On </a:t>
            </a:r>
            <a:r>
              <a:rPr lang="en-GB" dirty="0"/>
              <a:t>the ascendant within voluntary sector research </a:t>
            </a:r>
            <a:r>
              <a:rPr lang="en-GB" dirty="0" smtClean="0"/>
              <a:t>as a way of exploring contextualised agency (Barman</a:t>
            </a:r>
            <a:r>
              <a:rPr lang="en-GB" dirty="0"/>
              <a:t>, 2016)</a:t>
            </a:r>
          </a:p>
          <a:p>
            <a:pPr marL="285750" indent="-285750">
              <a:spcAft>
                <a:spcPts val="1200"/>
              </a:spcAft>
              <a:buFont typeface="Arial" panose="020B0604020202020204" pitchFamily="34" charset="0"/>
              <a:buChar char="•"/>
            </a:pPr>
            <a:r>
              <a:rPr lang="en-GB" dirty="0"/>
              <a:t>"Fields are seen as arenas within which actors convene to advance their interests and purposes amidst evolving rules and understandings about what the field is, how it operates and what is at stake. </a:t>
            </a:r>
          </a:p>
          <a:p>
            <a:pPr marL="285750" indent="-285750">
              <a:spcAft>
                <a:spcPts val="1200"/>
              </a:spcAft>
              <a:buFont typeface="Arial" panose="020B0604020202020204" pitchFamily="34" charset="0"/>
              <a:buChar char="•"/>
            </a:pPr>
            <a:r>
              <a:rPr lang="en-GB" dirty="0"/>
              <a:t>Fields are overlapping and nested; constituted at different levels from the third sector, through vertical policy domains down to individual organisations" (Macmillan et al. 2013). </a:t>
            </a:r>
          </a:p>
          <a:p>
            <a:pPr>
              <a:spcAft>
                <a:spcPts val="1200"/>
              </a:spcAft>
            </a:pPr>
            <a:endParaRPr lang="en-GB" dirty="0"/>
          </a:p>
          <a:p>
            <a:pPr>
              <a:spcAft>
                <a:spcPts val="1200"/>
              </a:spcAft>
            </a:pPr>
            <a:endParaRPr lang="en-GB" dirty="0"/>
          </a:p>
        </p:txBody>
      </p:sp>
    </p:spTree>
    <p:extLst>
      <p:ext uri="{BB962C8B-B14F-4D97-AF65-F5344CB8AC3E}">
        <p14:creationId xmlns:p14="http://schemas.microsoft.com/office/powerpoint/2010/main" val="90553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Mixed method approach needed</a:t>
            </a:r>
            <a:endParaRPr lang="en-GB" b="1" dirty="0"/>
          </a:p>
        </p:txBody>
      </p:sp>
      <p:sp>
        <p:nvSpPr>
          <p:cNvPr id="3" name="Content Placeholder 2"/>
          <p:cNvSpPr>
            <a:spLocks noGrp="1"/>
          </p:cNvSpPr>
          <p:nvPr>
            <p:ph idx="1"/>
          </p:nvPr>
        </p:nvSpPr>
        <p:spPr>
          <a:xfrm>
            <a:off x="1835696" y="2348880"/>
            <a:ext cx="6480000" cy="3816424"/>
          </a:xfrm>
        </p:spPr>
        <p:txBody>
          <a:bodyPr/>
          <a:lstStyle/>
          <a:p>
            <a:pPr marL="285750" indent="-285750">
              <a:spcAft>
                <a:spcPts val="1200"/>
              </a:spcAft>
              <a:buFont typeface="Arial" panose="020B0604020202020204" pitchFamily="34" charset="0"/>
              <a:buChar char="•"/>
            </a:pPr>
            <a:r>
              <a:rPr lang="en-US" dirty="0"/>
              <a:t>Most aspects of fields are </a:t>
            </a:r>
            <a:r>
              <a:rPr lang="en-US" dirty="0" smtClean="0"/>
              <a:t>qualitative (norms</a:t>
            </a:r>
            <a:r>
              <a:rPr lang="en-US" dirty="0"/>
              <a:t>, perceptions and shared </a:t>
            </a:r>
            <a:r>
              <a:rPr lang="en-US" dirty="0" smtClean="0"/>
              <a:t>understandings)</a:t>
            </a:r>
            <a:endParaRPr lang="en-GB" dirty="0"/>
          </a:p>
          <a:p>
            <a:pPr marL="285750" indent="-285750">
              <a:spcAft>
                <a:spcPts val="1200"/>
              </a:spcAft>
              <a:buFont typeface="Arial" panose="020B0604020202020204" pitchFamily="34" charset="0"/>
              <a:buChar char="•"/>
            </a:pPr>
            <a:r>
              <a:rPr lang="en-US" dirty="0"/>
              <a:t>But there is also an important role for quantitative </a:t>
            </a:r>
            <a:r>
              <a:rPr lang="en-US" dirty="0" smtClean="0"/>
              <a:t>work, starting with identifying field participants</a:t>
            </a:r>
          </a:p>
          <a:p>
            <a:pPr marL="285750" indent="-285750">
              <a:spcAft>
                <a:spcPts val="1200"/>
              </a:spcAft>
              <a:buFont typeface="Arial" panose="020B0604020202020204" pitchFamily="34" charset="0"/>
              <a:buChar char="•"/>
            </a:pPr>
            <a:r>
              <a:rPr lang="en-US" dirty="0" smtClean="0"/>
              <a:t>Classification by features such </a:t>
            </a:r>
            <a:r>
              <a:rPr lang="en-US" dirty="0"/>
              <a:t>as size, geography and service type (or industry</a:t>
            </a:r>
            <a:r>
              <a:rPr lang="en-US" dirty="0" smtClean="0"/>
              <a:t>) is a first step to looking at fields quantitatively</a:t>
            </a:r>
          </a:p>
          <a:p>
            <a:pPr marL="285750" indent="-285750">
              <a:spcAft>
                <a:spcPts val="1200"/>
              </a:spcAft>
              <a:buFont typeface="Arial" panose="020B0604020202020204" pitchFamily="34" charset="0"/>
              <a:buChar char="•"/>
            </a:pPr>
            <a:r>
              <a:rPr lang="en-US" dirty="0" smtClean="0"/>
              <a:t>But limited number of quantitative VS specialists in the UK </a:t>
            </a:r>
            <a:endParaRPr lang="en-GB" dirty="0"/>
          </a:p>
          <a:p>
            <a:pPr marL="285750" indent="-285750">
              <a:spcAft>
                <a:spcPts val="1200"/>
              </a:spcAft>
              <a:buFont typeface="Arial" panose="020B0604020202020204" pitchFamily="34" charset="0"/>
              <a:buChar char="•"/>
            </a:pPr>
            <a:r>
              <a:rPr lang="en-US" dirty="0" smtClean="0"/>
              <a:t>Important </a:t>
            </a:r>
            <a:r>
              <a:rPr lang="en-US" dirty="0"/>
              <a:t>to make it easier for </a:t>
            </a:r>
            <a:r>
              <a:rPr lang="en-US" dirty="0" smtClean="0"/>
              <a:t>researchers to use quantitative data in this way - one means is sharing knowledge</a:t>
            </a:r>
            <a:endParaRPr lang="en-GB" dirty="0"/>
          </a:p>
          <a:p>
            <a:pPr>
              <a:spcAft>
                <a:spcPts val="1200"/>
              </a:spcAft>
            </a:pPr>
            <a:endParaRPr lang="en-GB" dirty="0"/>
          </a:p>
          <a:p>
            <a:pPr>
              <a:spcAft>
                <a:spcPts val="1200"/>
              </a:spcAft>
            </a:pPr>
            <a:endParaRPr lang="en-GB" dirty="0"/>
          </a:p>
        </p:txBody>
      </p:sp>
    </p:spTree>
    <p:extLst>
      <p:ext uri="{BB962C8B-B14F-4D97-AF65-F5344CB8AC3E}">
        <p14:creationId xmlns:p14="http://schemas.microsoft.com/office/powerpoint/2010/main" val="172121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Service areas / industries / policy fields</a:t>
            </a:r>
            <a:endParaRPr lang="en-GB" b="1" dirty="0"/>
          </a:p>
        </p:txBody>
      </p:sp>
      <p:sp>
        <p:nvSpPr>
          <p:cNvPr id="3" name="Content Placeholder 2"/>
          <p:cNvSpPr>
            <a:spLocks noGrp="1"/>
          </p:cNvSpPr>
          <p:nvPr>
            <p:ph idx="1"/>
          </p:nvPr>
        </p:nvSpPr>
        <p:spPr>
          <a:xfrm>
            <a:off x="1835696" y="2348880"/>
            <a:ext cx="6480000" cy="3816424"/>
          </a:xfrm>
        </p:spPr>
        <p:txBody>
          <a:bodyPr/>
          <a:lstStyle/>
          <a:p>
            <a:pPr marL="285750" indent="-285750">
              <a:spcAft>
                <a:spcPts val="1200"/>
              </a:spcAft>
              <a:buFont typeface="Arial" panose="020B0604020202020204" pitchFamily="34" charset="0"/>
              <a:buChar char="•"/>
            </a:pPr>
            <a:r>
              <a:rPr lang="en-US" dirty="0"/>
              <a:t>Focus </a:t>
            </a:r>
            <a:r>
              <a:rPr lang="en-US" dirty="0" smtClean="0"/>
              <a:t>here is </a:t>
            </a:r>
            <a:r>
              <a:rPr lang="en-US" dirty="0"/>
              <a:t>specifically on industries and service areas, though these shouldn't be </a:t>
            </a:r>
            <a:r>
              <a:rPr lang="en-US" dirty="0" smtClean="0"/>
              <a:t>seen as </a:t>
            </a:r>
            <a:r>
              <a:rPr lang="en-US" dirty="0"/>
              <a:t>synonymous with fields</a:t>
            </a:r>
            <a:endParaRPr lang="en-GB" dirty="0"/>
          </a:p>
          <a:p>
            <a:pPr marL="285750" indent="-285750">
              <a:spcAft>
                <a:spcPts val="1200"/>
              </a:spcAft>
              <a:buFont typeface="Arial" panose="020B0604020202020204" pitchFamily="34" charset="0"/>
              <a:buChar char="•"/>
            </a:pPr>
            <a:r>
              <a:rPr lang="en-GB" dirty="0" smtClean="0"/>
              <a:t>Service areas conceptualise a </a:t>
            </a:r>
            <a:r>
              <a:rPr lang="en-GB" dirty="0"/>
              <a:t>common service type or activity, often aimed towards a </a:t>
            </a:r>
            <a:r>
              <a:rPr lang="en-GB" dirty="0" smtClean="0"/>
              <a:t>particular type of need</a:t>
            </a:r>
            <a:endParaRPr lang="en-GB" dirty="0"/>
          </a:p>
          <a:p>
            <a:pPr marL="285750" indent="-285750">
              <a:spcAft>
                <a:spcPts val="1200"/>
              </a:spcAft>
              <a:buFont typeface="Arial" panose="020B0604020202020204" pitchFamily="34" charset="0"/>
              <a:buChar char="•"/>
            </a:pPr>
            <a:r>
              <a:rPr lang="en-GB" dirty="0"/>
              <a:t>Sometimes referred to as 'vertical' fields, in contrast to the 'horizontal' field of the voluntary sector (Kendall 2003</a:t>
            </a:r>
            <a:r>
              <a:rPr lang="en-GB" dirty="0" smtClean="0"/>
              <a:t>)</a:t>
            </a:r>
          </a:p>
          <a:p>
            <a:pPr marL="285750" indent="-285750">
              <a:spcAft>
                <a:spcPts val="1200"/>
              </a:spcAft>
              <a:buFont typeface="Arial" panose="020B0604020202020204" pitchFamily="34" charset="0"/>
              <a:buChar char="•"/>
            </a:pPr>
            <a:r>
              <a:rPr lang="en-GB" dirty="0" smtClean="0"/>
              <a:t>One of the most important aspects of a charities' environment - accounts for most policy / regulation</a:t>
            </a:r>
            <a:endParaRPr lang="en-GB" dirty="0"/>
          </a:p>
          <a:p>
            <a:pPr marL="285750" indent="-285750">
              <a:spcAft>
                <a:spcPts val="1200"/>
              </a:spcAft>
              <a:buFont typeface="Arial" panose="020B0604020202020204" pitchFamily="34" charset="0"/>
              <a:buChar char="•"/>
            </a:pPr>
            <a:r>
              <a:rPr lang="en-US" dirty="0"/>
              <a:t>Examples include areas such as domestic abuse, learning disabilities, mental health, homelessness, asylum </a:t>
            </a:r>
            <a:r>
              <a:rPr lang="en-US" dirty="0" smtClean="0"/>
              <a:t>seekers (some of Lloyds </a:t>
            </a:r>
            <a:r>
              <a:rPr lang="en-US" dirty="0"/>
              <a:t>Bank Foundation priority areas). </a:t>
            </a:r>
            <a:endParaRPr lang="en-GB" dirty="0"/>
          </a:p>
          <a:p>
            <a:pPr>
              <a:spcAft>
                <a:spcPts val="1200"/>
              </a:spcAft>
            </a:pPr>
            <a:endParaRPr lang="en-GB" dirty="0"/>
          </a:p>
        </p:txBody>
      </p:sp>
    </p:spTree>
    <p:extLst>
      <p:ext uri="{BB962C8B-B14F-4D97-AF65-F5344CB8AC3E}">
        <p14:creationId xmlns:p14="http://schemas.microsoft.com/office/powerpoint/2010/main" val="231338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484784"/>
            <a:ext cx="6471678" cy="720080"/>
          </a:xfrm>
        </p:spPr>
        <p:txBody>
          <a:bodyPr/>
          <a:lstStyle/>
          <a:p>
            <a:r>
              <a:rPr lang="en-US" b="1" dirty="0"/>
              <a:t>Current classification methods - </a:t>
            </a:r>
            <a:r>
              <a:rPr lang="en-US" b="1" dirty="0" smtClean="0"/>
              <a:t>the charity </a:t>
            </a:r>
            <a:r>
              <a:rPr lang="en-US" b="1" dirty="0"/>
              <a:t>register</a:t>
            </a:r>
            <a:endParaRPr lang="en-GB" b="1" dirty="0"/>
          </a:p>
        </p:txBody>
      </p:sp>
      <p:sp>
        <p:nvSpPr>
          <p:cNvPr id="3" name="Content Placeholder 2"/>
          <p:cNvSpPr>
            <a:spLocks noGrp="1"/>
          </p:cNvSpPr>
          <p:nvPr>
            <p:ph idx="1"/>
          </p:nvPr>
        </p:nvSpPr>
        <p:spPr>
          <a:xfrm>
            <a:off x="1259632" y="2348880"/>
            <a:ext cx="6480000" cy="3816424"/>
          </a:xfrm>
        </p:spPr>
        <p:txBody>
          <a:bodyPr/>
          <a:lstStyle/>
          <a:p>
            <a:pPr>
              <a:spcAft>
                <a:spcPts val="1200"/>
              </a:spcAft>
            </a:pPr>
            <a:r>
              <a:rPr lang="en-US" dirty="0"/>
              <a:t>Classification system in the annual returns asks 'what does your charity do'?</a:t>
            </a:r>
            <a:endParaRPr lang="en-GB" dirty="0"/>
          </a:p>
          <a:p>
            <a:pPr>
              <a:spcAft>
                <a:spcPts val="1200"/>
              </a:spcAft>
            </a:pP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230454459"/>
              </p:ext>
            </p:extLst>
          </p:nvPr>
        </p:nvGraphicFramePr>
        <p:xfrm>
          <a:off x="611560" y="3140969"/>
          <a:ext cx="8136905" cy="3522156"/>
        </p:xfrm>
        <a:graphic>
          <a:graphicData uri="http://schemas.openxmlformats.org/drawingml/2006/table">
            <a:tbl>
              <a:tblPr firstRow="1" firstCol="1" bandRow="1">
                <a:tableStyleId>{BC89EF96-8CEA-46FF-86C4-4CE0E7609802}</a:tableStyleId>
              </a:tblPr>
              <a:tblGrid>
                <a:gridCol w="2591096"/>
                <a:gridCol w="2371870"/>
                <a:gridCol w="3173939"/>
              </a:tblGrid>
              <a:tr h="620067">
                <a:tc>
                  <a:txBody>
                    <a:bodyPr/>
                    <a:lstStyle/>
                    <a:p>
                      <a:pPr>
                        <a:lnSpc>
                          <a:spcPct val="115000"/>
                        </a:lnSpc>
                        <a:spcAft>
                          <a:spcPts val="0"/>
                        </a:spcAft>
                      </a:pPr>
                      <a:r>
                        <a:rPr lang="en-US" sz="1600" b="0" dirty="0">
                          <a:effectLst/>
                        </a:rPr>
                        <a:t>1. General charitable purposes</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600" b="0" dirty="0">
                          <a:effectLst/>
                        </a:rPr>
                        <a:t>7. Accommodation / housing</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600" b="0" dirty="0">
                          <a:effectLst/>
                        </a:rPr>
                        <a:t>13. Economic / community development / employment</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0067">
                <a:tc>
                  <a:txBody>
                    <a:bodyPr/>
                    <a:lstStyle/>
                    <a:p>
                      <a:pPr>
                        <a:lnSpc>
                          <a:spcPct val="115000"/>
                        </a:lnSpc>
                        <a:spcAft>
                          <a:spcPts val="0"/>
                        </a:spcAft>
                      </a:pPr>
                      <a:r>
                        <a:rPr lang="en-US" sz="1600" b="0" dirty="0">
                          <a:effectLst/>
                        </a:rPr>
                        <a:t>2. Education / training</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dirty="0">
                          <a:effectLst/>
                        </a:rPr>
                        <a:t>8. Religious activities</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a:effectLst/>
                        </a:rPr>
                        <a:t>14. Armed forces / emergency services efficiency</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67">
                <a:tc>
                  <a:txBody>
                    <a:bodyPr/>
                    <a:lstStyle/>
                    <a:p>
                      <a:pPr>
                        <a:lnSpc>
                          <a:spcPct val="115000"/>
                        </a:lnSpc>
                        <a:spcAft>
                          <a:spcPts val="0"/>
                        </a:spcAft>
                      </a:pPr>
                      <a:r>
                        <a:rPr lang="en-US" sz="1600" b="0">
                          <a:effectLst/>
                        </a:rPr>
                        <a:t>3. The advancement of health and saving of lives</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dirty="0">
                          <a:effectLst/>
                        </a:rPr>
                        <a:t>9. Arts / culture / heritage / science</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dirty="0">
                          <a:effectLst/>
                        </a:rPr>
                        <a:t>15. Human rights / religious or racial harmony / equality or diversity</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046">
                <a:tc>
                  <a:txBody>
                    <a:bodyPr/>
                    <a:lstStyle/>
                    <a:p>
                      <a:pPr>
                        <a:lnSpc>
                          <a:spcPct val="115000"/>
                        </a:lnSpc>
                        <a:spcAft>
                          <a:spcPts val="0"/>
                        </a:spcAft>
                      </a:pPr>
                      <a:r>
                        <a:rPr lang="en-US" sz="1600" b="0">
                          <a:effectLst/>
                        </a:rPr>
                        <a:t>4. Disability</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a:effectLst/>
                        </a:rPr>
                        <a:t>10. Amateur sport</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dirty="0">
                          <a:effectLst/>
                        </a:rPr>
                        <a:t>16. Recreation</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67">
                <a:tc>
                  <a:txBody>
                    <a:bodyPr/>
                    <a:lstStyle/>
                    <a:p>
                      <a:pPr>
                        <a:lnSpc>
                          <a:spcPct val="115000"/>
                        </a:lnSpc>
                        <a:spcAft>
                          <a:spcPts val="0"/>
                        </a:spcAft>
                      </a:pPr>
                      <a:r>
                        <a:rPr lang="en-US" sz="1600" b="0">
                          <a:effectLst/>
                        </a:rPr>
                        <a:t>5. The prevention or relief of poverty</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a:effectLst/>
                        </a:rPr>
                        <a:t>11. Animals</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dirty="0">
                          <a:effectLst/>
                        </a:rPr>
                        <a:t>17. Other charitable purposes</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67">
                <a:tc>
                  <a:txBody>
                    <a:bodyPr/>
                    <a:lstStyle/>
                    <a:p>
                      <a:pPr>
                        <a:lnSpc>
                          <a:spcPct val="115000"/>
                        </a:lnSpc>
                        <a:spcAft>
                          <a:spcPts val="0"/>
                        </a:spcAft>
                      </a:pPr>
                      <a:r>
                        <a:rPr lang="en-US" sz="1600" b="0">
                          <a:effectLst/>
                        </a:rPr>
                        <a:t>6. Overseas aid / famine relief</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a:effectLst/>
                        </a:rPr>
                        <a:t>12. Environment / conservation / heritage</a:t>
                      </a:r>
                      <a:endParaRPr lang="en-GB" sz="1600" b="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b="0" dirty="0">
                          <a:effectLst/>
                        </a:rPr>
                        <a:t> </a:t>
                      </a:r>
                      <a:endParaRPr lang="en-GB" sz="1600" b="0" dirty="0">
                        <a:solidFill>
                          <a:srgbClr val="4F81BD"/>
                        </a:solidFill>
                        <a:effectLst/>
                        <a:latin typeface="Arial"/>
                        <a:ea typeface="Calibri"/>
                      </a:endParaRPr>
                    </a:p>
                  </a:txBody>
                  <a:tcPr marL="68580" marR="68580" marT="36195" marB="361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063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38" y="1484784"/>
            <a:ext cx="6471678" cy="720080"/>
          </a:xfrm>
        </p:spPr>
        <p:txBody>
          <a:bodyPr/>
          <a:lstStyle/>
          <a:p>
            <a:r>
              <a:rPr lang="en-GB" b="1" dirty="0" smtClean="0"/>
              <a:t>Issues with charity register measures</a:t>
            </a:r>
            <a:endParaRPr lang="en-GB" b="1" dirty="0"/>
          </a:p>
        </p:txBody>
      </p:sp>
      <p:sp>
        <p:nvSpPr>
          <p:cNvPr id="3" name="Content Placeholder 2"/>
          <p:cNvSpPr>
            <a:spLocks noGrp="1"/>
          </p:cNvSpPr>
          <p:nvPr>
            <p:ph idx="1"/>
          </p:nvPr>
        </p:nvSpPr>
        <p:spPr>
          <a:xfrm>
            <a:off x="1835696" y="2348880"/>
            <a:ext cx="6480000" cy="4032448"/>
          </a:xfrm>
        </p:spPr>
        <p:txBody>
          <a:bodyPr/>
          <a:lstStyle/>
          <a:p>
            <a:pPr marL="285750" lvl="0" indent="-285750">
              <a:spcAft>
                <a:spcPts val="1200"/>
              </a:spcAft>
              <a:buFont typeface="Arial" panose="020B0604020202020204" pitchFamily="34" charset="0"/>
              <a:buChar char="•"/>
            </a:pPr>
            <a:r>
              <a:rPr lang="en-GB" dirty="0" smtClean="0"/>
              <a:t>Overlaps and blurs with a separate beneficiary group question, </a:t>
            </a:r>
            <a:r>
              <a:rPr lang="en-GB" dirty="0"/>
              <a:t>e.g. Disability vs People with disabilities</a:t>
            </a:r>
          </a:p>
          <a:p>
            <a:pPr marL="285750" lvl="0" indent="-285750">
              <a:spcAft>
                <a:spcPts val="1200"/>
              </a:spcAft>
              <a:buFont typeface="Arial" panose="020B0604020202020204" pitchFamily="34" charset="0"/>
              <a:buChar char="•"/>
            </a:pPr>
            <a:r>
              <a:rPr lang="en-GB" dirty="0"/>
              <a:t>Some of the categories are extremely broad or 'catch all' </a:t>
            </a:r>
            <a:r>
              <a:rPr lang="en-GB" dirty="0" smtClean="0"/>
              <a:t>categories - "</a:t>
            </a:r>
            <a:r>
              <a:rPr lang="en-US" dirty="0"/>
              <a:t>General charitable </a:t>
            </a:r>
            <a:r>
              <a:rPr lang="en-US" dirty="0" smtClean="0"/>
              <a:t>purposes"</a:t>
            </a:r>
            <a:endParaRPr lang="en-GB" dirty="0"/>
          </a:p>
          <a:p>
            <a:pPr marL="285750" lvl="0" indent="-285750">
              <a:spcAft>
                <a:spcPts val="1200"/>
              </a:spcAft>
              <a:buFont typeface="Arial" panose="020B0604020202020204" pitchFamily="34" charset="0"/>
              <a:buChar char="•"/>
            </a:pPr>
            <a:r>
              <a:rPr lang="en-GB" dirty="0"/>
              <a:t>The level of specificity is not enough to capture Lloyds funding categories, e.g. asylum seekers</a:t>
            </a:r>
          </a:p>
          <a:p>
            <a:pPr marL="285750" lvl="0" indent="-285750">
              <a:spcAft>
                <a:spcPts val="1200"/>
              </a:spcAft>
              <a:buFont typeface="Arial" panose="020B0604020202020204" pitchFamily="34" charset="0"/>
              <a:buChar char="•"/>
            </a:pPr>
            <a:r>
              <a:rPr lang="en-GB" dirty="0"/>
              <a:t>Charities can tick all that apply, and sometimes do so </a:t>
            </a:r>
            <a:r>
              <a:rPr lang="en-GB" dirty="0" smtClean="0"/>
              <a:t>generously</a:t>
            </a:r>
            <a:r>
              <a:rPr lang="en-GB" dirty="0"/>
              <a:t>!</a:t>
            </a:r>
            <a:endParaRPr lang="en-GB" dirty="0" smtClean="0"/>
          </a:p>
          <a:p>
            <a:pPr marL="285750" lvl="0" indent="-285750">
              <a:spcAft>
                <a:spcPts val="1200"/>
              </a:spcAft>
              <a:buFont typeface="Arial" panose="020B0604020202020204" pitchFamily="34" charset="0"/>
              <a:buChar char="•"/>
            </a:pPr>
            <a:r>
              <a:rPr lang="en-GB" dirty="0" smtClean="0"/>
              <a:t>This means there's </a:t>
            </a:r>
            <a:r>
              <a:rPr lang="en-GB" dirty="0"/>
              <a:t>no indication of what their main area </a:t>
            </a:r>
            <a:r>
              <a:rPr lang="en-GB" dirty="0" smtClean="0"/>
              <a:t>is</a:t>
            </a:r>
          </a:p>
          <a:p>
            <a:pPr marL="285750" lvl="0" indent="-285750">
              <a:spcAft>
                <a:spcPts val="1200"/>
              </a:spcAft>
              <a:buFont typeface="Arial" panose="020B0604020202020204" pitchFamily="34" charset="0"/>
              <a:buChar char="•"/>
            </a:pPr>
            <a:r>
              <a:rPr lang="en-GB" dirty="0" smtClean="0"/>
              <a:t>So OK, but only if you're lucky with your service area and want to err on the side of inclusivity </a:t>
            </a:r>
            <a:endParaRPr lang="en-GB" dirty="0"/>
          </a:p>
        </p:txBody>
      </p:sp>
    </p:spTree>
    <p:extLst>
      <p:ext uri="{BB962C8B-B14F-4D97-AF65-F5344CB8AC3E}">
        <p14:creationId xmlns:p14="http://schemas.microsoft.com/office/powerpoint/2010/main" val="3952799323"/>
      </p:ext>
    </p:extLst>
  </p:cSld>
  <p:clrMapOvr>
    <a:masterClrMapping/>
  </p:clrMapOvr>
</p:sld>
</file>

<file path=ppt/theme/theme1.xml><?xml version="1.0" encoding="utf-8"?>
<a:theme xmlns:a="http://schemas.openxmlformats.org/drawingml/2006/main" name="General - Pp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General - Ppt Presentation</Template>
  <TotalTime>443</TotalTime>
  <Words>1723</Words>
  <Application>Microsoft Office PowerPoint</Application>
  <PresentationFormat>On-screen Show (4:3)</PresentationFormat>
  <Paragraphs>143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General - Ppt Presentation</vt:lpstr>
      <vt:lpstr>Identifying fields and service areas using UK charity data</vt:lpstr>
      <vt:lpstr>Introduction</vt:lpstr>
      <vt:lpstr>Mapping and classification of charities</vt:lpstr>
      <vt:lpstr>Reasons for mapping / classifying</vt:lpstr>
      <vt:lpstr>Field theory - an academic rationale for mapping VS subfields</vt:lpstr>
      <vt:lpstr>Mixed method approach needed</vt:lpstr>
      <vt:lpstr>Service areas / industries / policy fields</vt:lpstr>
      <vt:lpstr>Current classification methods - the charity register</vt:lpstr>
      <vt:lpstr>Issues with charity register measures</vt:lpstr>
      <vt:lpstr>ICNPO categories</vt:lpstr>
      <vt:lpstr>A sample of the ICNPO categories</vt:lpstr>
      <vt:lpstr>ICNPO categories - advantages</vt:lpstr>
      <vt:lpstr>ICNPO categories - disadvantages</vt:lpstr>
      <vt:lpstr>Bespoke keyword searches</vt:lpstr>
      <vt:lpstr>An alternative - activities data</vt:lpstr>
      <vt:lpstr>PowerPoint Presentation</vt:lpstr>
      <vt:lpstr>An example - foodbanks</vt:lpstr>
      <vt:lpstr>Two examples:</vt:lpstr>
      <vt:lpstr>Cross referencing (false negatives)</vt:lpstr>
      <vt:lpstr>Concluding points</vt:lpstr>
      <vt:lpstr>Concluding points - next steps</vt:lpstr>
      <vt:lpstr>PowerPoint Presentation</vt:lpstr>
      <vt:lpstr>Concluding points - open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fields and service areas using UK charity data</dc:title>
  <dc:creator>Christopher Damm</dc:creator>
  <cp:lastModifiedBy>Christopher Damm</cp:lastModifiedBy>
  <cp:revision>21</cp:revision>
  <cp:lastPrinted>2012-03-05T14:56:53Z</cp:lastPrinted>
  <dcterms:created xsi:type="dcterms:W3CDTF">2018-12-11T16:27:06Z</dcterms:created>
  <dcterms:modified xsi:type="dcterms:W3CDTF">2018-12-13T17:06:57Z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ies>
</file>