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3"/>
  </p:notesMasterIdLst>
  <p:sldIdLst>
    <p:sldId id="292" r:id="rId2"/>
    <p:sldId id="257" r:id="rId3"/>
    <p:sldId id="258" r:id="rId4"/>
    <p:sldId id="293" r:id="rId5"/>
    <p:sldId id="294" r:id="rId6"/>
    <p:sldId id="295" r:id="rId7"/>
    <p:sldId id="296" r:id="rId8"/>
    <p:sldId id="297" r:id="rId9"/>
    <p:sldId id="298" r:id="rId10"/>
    <p:sldId id="300" r:id="rId11"/>
    <p:sldId id="301" r:id="rId12"/>
    <p:sldId id="622" r:id="rId13"/>
    <p:sldId id="623" r:id="rId14"/>
    <p:sldId id="624" r:id="rId15"/>
    <p:sldId id="625" r:id="rId16"/>
    <p:sldId id="641" r:id="rId17"/>
    <p:sldId id="639" r:id="rId18"/>
    <p:sldId id="628" r:id="rId19"/>
    <p:sldId id="629" r:id="rId20"/>
    <p:sldId id="630" r:id="rId21"/>
    <p:sldId id="631" r:id="rId22"/>
    <p:sldId id="632" r:id="rId23"/>
    <p:sldId id="633" r:id="rId24"/>
    <p:sldId id="634" r:id="rId25"/>
    <p:sldId id="635" r:id="rId26"/>
    <p:sldId id="626" r:id="rId27"/>
    <p:sldId id="638" r:id="rId28"/>
    <p:sldId id="627" r:id="rId29"/>
    <p:sldId id="636" r:id="rId30"/>
    <p:sldId id="273" r:id="rId31"/>
    <p:sldId id="637"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orben" panose="020B0604020202020204" charset="0"/>
      <p:regular r:id="rId38"/>
      <p:bold r:id="rId39"/>
    </p:embeddedFont>
    <p:embeddedFont>
      <p:font typeface="Open Sans" panose="020B06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C5853-E745-4E7A-8378-3E7AFEAB4666}">
  <a:tblStyle styleId="{210C5853-E745-4E7A-8378-3E7AFEAB46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79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50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15e4c914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15e4c914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55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9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21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17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2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97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00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a:off x="0" y="0"/>
            <a:ext cx="16608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878200" y="2731500"/>
            <a:ext cx="5545800" cy="1872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0000" y="540000"/>
            <a:ext cx="1980000" cy="2031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2878200" y="540000"/>
            <a:ext cx="5545800" cy="20319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1"/>
        <p:cNvGrpSpPr/>
        <p:nvPr/>
      </p:nvGrpSpPr>
      <p:grpSpPr>
        <a:xfrm>
          <a:off x="0" y="0"/>
          <a:ext cx="0" cy="0"/>
          <a:chOff x="0" y="0"/>
          <a:chExt cx="0" cy="0"/>
        </a:xfrm>
      </p:grpSpPr>
      <p:sp>
        <p:nvSpPr>
          <p:cNvPr id="102" name="Google Shape;102;p20"/>
          <p:cNvSpPr/>
          <p:nvPr/>
        </p:nvSpPr>
        <p:spPr>
          <a:xfrm>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a:off x="359989"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372963" y="2952750"/>
            <a:ext cx="27432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a:off x="5027838" y="2952750"/>
            <a:ext cx="27432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title"/>
          </p:nvPr>
        </p:nvSpPr>
        <p:spPr>
          <a:xfrm>
            <a:off x="720000" y="7888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title" idx="3"/>
          </p:nvPr>
        </p:nvSpPr>
        <p:spPr>
          <a:xfrm>
            <a:off x="1372963"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 name="Google Shape;27;p5"/>
          <p:cNvSpPr txBox="1">
            <a:spLocks noGrp="1"/>
          </p:cNvSpPr>
          <p:nvPr>
            <p:ph type="title" idx="4"/>
          </p:nvPr>
        </p:nvSpPr>
        <p:spPr>
          <a:xfrm>
            <a:off x="5027838"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 name="Google Shape;28;p5"/>
          <p:cNvSpPr/>
          <p:nvPr/>
        </p:nvSpPr>
        <p:spPr>
          <a:xfrm>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359989"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20000" y="859500"/>
            <a:ext cx="7704000" cy="90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p:nvPr/>
        </p:nvSpPr>
        <p:spPr>
          <a:xfrm>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359989"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20000" y="1192500"/>
            <a:ext cx="4114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7"/>
          <p:cNvSpPr txBox="1">
            <a:spLocks noGrp="1"/>
          </p:cNvSpPr>
          <p:nvPr>
            <p:ph type="body" idx="1"/>
          </p:nvPr>
        </p:nvSpPr>
        <p:spPr>
          <a:xfrm>
            <a:off x="720000" y="1665000"/>
            <a:ext cx="4114800" cy="2286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999999"/>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
        <p:nvSpPr>
          <p:cNvPr id="37" name="Google Shape;37;p7"/>
          <p:cNvSpPr/>
          <p:nvPr/>
        </p:nvSpPr>
        <p:spPr>
          <a:xfrm>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359989"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20000" y="1240500"/>
            <a:ext cx="2952000" cy="2031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4246200" y="1240500"/>
            <a:ext cx="4177800" cy="324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45" name="Google Shape;45;p9"/>
          <p:cNvSpPr/>
          <p:nvPr/>
        </p:nvSpPr>
        <p:spPr>
          <a:xfrm>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a:off x="359989"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720000" y="860755"/>
            <a:ext cx="7704000" cy="54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3"/>
          <p:cNvSpPr txBox="1">
            <a:spLocks noGrp="1"/>
          </p:cNvSpPr>
          <p:nvPr>
            <p:ph type="body" idx="1"/>
          </p:nvPr>
        </p:nvSpPr>
        <p:spPr>
          <a:xfrm>
            <a:off x="720000" y="1714800"/>
            <a:ext cx="7704000" cy="2888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AutoNum type="arabicPeriod"/>
              <a:defRPr/>
            </a:lvl1pPr>
            <a:lvl2pPr marL="914400" lvl="1" indent="-317500" rtl="0">
              <a:lnSpc>
                <a:spcPct val="115000"/>
              </a:lnSpc>
              <a:spcBef>
                <a:spcPts val="0"/>
              </a:spcBef>
              <a:spcAft>
                <a:spcPts val="0"/>
              </a:spcAft>
              <a:buClr>
                <a:srgbClr val="000000"/>
              </a:buClr>
              <a:buSzPts val="1400"/>
              <a:buFont typeface="Arial"/>
              <a:buAutoNum type="alphaLcPeriod"/>
              <a:defRPr/>
            </a:lvl2pPr>
            <a:lvl3pPr marL="1371600" lvl="2" indent="-317500" rtl="0">
              <a:lnSpc>
                <a:spcPct val="115000"/>
              </a:lnSpc>
              <a:spcBef>
                <a:spcPts val="0"/>
              </a:spcBef>
              <a:spcAft>
                <a:spcPts val="0"/>
              </a:spcAft>
              <a:buClr>
                <a:srgbClr val="000000"/>
              </a:buClr>
              <a:buSzPts val="1400"/>
              <a:buFont typeface="Arial"/>
              <a:buAutoNum type="romanLcPeriod"/>
              <a:defRPr/>
            </a:lvl3pPr>
            <a:lvl4pPr marL="1828800" lvl="3" indent="-317500" rtl="0">
              <a:lnSpc>
                <a:spcPct val="115000"/>
              </a:lnSpc>
              <a:spcBef>
                <a:spcPts val="0"/>
              </a:spcBef>
              <a:spcAft>
                <a:spcPts val="0"/>
              </a:spcAft>
              <a:buClr>
                <a:srgbClr val="000000"/>
              </a:buClr>
              <a:buSzPts val="1400"/>
              <a:buFont typeface="Arial"/>
              <a:buAutoNum type="arabicPeriod"/>
              <a:defRPr/>
            </a:lvl4pPr>
            <a:lvl5pPr marL="2286000" lvl="4" indent="-317500" rtl="0">
              <a:lnSpc>
                <a:spcPct val="115000"/>
              </a:lnSpc>
              <a:spcBef>
                <a:spcPts val="0"/>
              </a:spcBef>
              <a:spcAft>
                <a:spcPts val="0"/>
              </a:spcAft>
              <a:buClr>
                <a:srgbClr val="000000"/>
              </a:buClr>
              <a:buSzPts val="1400"/>
              <a:buFont typeface="Arial"/>
              <a:buAutoNum type="alphaLcPeriod"/>
              <a:defRPr/>
            </a:lvl5pPr>
            <a:lvl6pPr marL="2743200" lvl="5" indent="-317500" rtl="0">
              <a:lnSpc>
                <a:spcPct val="115000"/>
              </a:lnSpc>
              <a:spcBef>
                <a:spcPts val="0"/>
              </a:spcBef>
              <a:spcAft>
                <a:spcPts val="0"/>
              </a:spcAft>
              <a:buClr>
                <a:srgbClr val="000000"/>
              </a:buClr>
              <a:buSzPts val="1400"/>
              <a:buFont typeface="Arial"/>
              <a:buAutoNum type="romanLcPeriod"/>
              <a:defRPr/>
            </a:lvl6pPr>
            <a:lvl7pPr marL="3200400" lvl="6" indent="-317500" rtl="0">
              <a:lnSpc>
                <a:spcPct val="115000"/>
              </a:lnSpc>
              <a:spcBef>
                <a:spcPts val="0"/>
              </a:spcBef>
              <a:spcAft>
                <a:spcPts val="0"/>
              </a:spcAft>
              <a:buClr>
                <a:srgbClr val="000000"/>
              </a:buClr>
              <a:buSzPts val="1400"/>
              <a:buFont typeface="Arial"/>
              <a:buAutoNum type="arabicPeriod"/>
              <a:defRPr/>
            </a:lvl7pPr>
            <a:lvl8pPr marL="3657600" lvl="7" indent="-317500" rtl="0">
              <a:lnSpc>
                <a:spcPct val="115000"/>
              </a:lnSpc>
              <a:spcBef>
                <a:spcPts val="0"/>
              </a:spcBef>
              <a:spcAft>
                <a:spcPts val="0"/>
              </a:spcAft>
              <a:buClr>
                <a:srgbClr val="000000"/>
              </a:buClr>
              <a:buSzPts val="1400"/>
              <a:buFont typeface="Arial"/>
              <a:buAutoNum type="alphaLcPeriod"/>
              <a:defRPr/>
            </a:lvl8pPr>
            <a:lvl9pPr marL="4114800" lvl="8" indent="-317500" rtl="0">
              <a:lnSpc>
                <a:spcPct val="115000"/>
              </a:lnSpc>
              <a:spcBef>
                <a:spcPts val="0"/>
              </a:spcBef>
              <a:spcAft>
                <a:spcPts val="0"/>
              </a:spcAft>
              <a:buClr>
                <a:srgbClr val="000000"/>
              </a:buClr>
              <a:buSzPts val="1400"/>
              <a:buFont typeface="Arial"/>
              <a:buAutoNum type="romanLcPeriod"/>
              <a:defRPr/>
            </a:lvl9pPr>
          </a:lstStyle>
          <a:p>
            <a:endParaRPr/>
          </a:p>
        </p:txBody>
      </p:sp>
      <p:sp>
        <p:nvSpPr>
          <p:cNvPr id="58" name="Google Shape;58;p13"/>
          <p:cNvSpPr/>
          <p:nvPr/>
        </p:nvSpPr>
        <p:spPr>
          <a:xfrm flipH="1">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flipH="1">
            <a:off x="360011"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859500"/>
            <a:ext cx="7704000" cy="90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4"/>
          <p:cNvSpPr/>
          <p:nvPr/>
        </p:nvSpPr>
        <p:spPr>
          <a:xfrm flipH="1">
            <a:off x="0" y="0"/>
            <a:ext cx="9144000" cy="540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flipH="1">
            <a:off x="8064011" y="180000"/>
            <a:ext cx="720000" cy="72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620005" y="1453143"/>
            <a:ext cx="468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7"/>
          <p:cNvSpPr txBox="1">
            <a:spLocks noGrp="1"/>
          </p:cNvSpPr>
          <p:nvPr>
            <p:ph type="title" idx="2" hasCustomPrompt="1"/>
          </p:nvPr>
        </p:nvSpPr>
        <p:spPr>
          <a:xfrm>
            <a:off x="719998" y="1453143"/>
            <a:ext cx="90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7"/>
          <p:cNvSpPr txBox="1">
            <a:spLocks noGrp="1"/>
          </p:cNvSpPr>
          <p:nvPr>
            <p:ph type="title" idx="3"/>
          </p:nvPr>
        </p:nvSpPr>
        <p:spPr>
          <a:xfrm>
            <a:off x="1619999" y="2287266"/>
            <a:ext cx="468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7"/>
          <p:cNvSpPr txBox="1">
            <a:spLocks noGrp="1"/>
          </p:cNvSpPr>
          <p:nvPr>
            <p:ph type="title" idx="4" hasCustomPrompt="1"/>
          </p:nvPr>
        </p:nvSpPr>
        <p:spPr>
          <a:xfrm>
            <a:off x="719996" y="2287266"/>
            <a:ext cx="90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7"/>
          <p:cNvSpPr txBox="1">
            <a:spLocks noGrp="1"/>
          </p:cNvSpPr>
          <p:nvPr>
            <p:ph type="title" idx="5"/>
          </p:nvPr>
        </p:nvSpPr>
        <p:spPr>
          <a:xfrm>
            <a:off x="1620005" y="3121388"/>
            <a:ext cx="468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7"/>
          <p:cNvSpPr txBox="1">
            <a:spLocks noGrp="1"/>
          </p:cNvSpPr>
          <p:nvPr>
            <p:ph type="title" idx="6" hasCustomPrompt="1"/>
          </p:nvPr>
        </p:nvSpPr>
        <p:spPr>
          <a:xfrm>
            <a:off x="719998" y="3121388"/>
            <a:ext cx="90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7"/>
          <p:cNvSpPr txBox="1">
            <a:spLocks noGrp="1"/>
          </p:cNvSpPr>
          <p:nvPr>
            <p:ph type="title" idx="7"/>
          </p:nvPr>
        </p:nvSpPr>
        <p:spPr>
          <a:xfrm>
            <a:off x="1619999" y="3955511"/>
            <a:ext cx="468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7"/>
          <p:cNvSpPr txBox="1">
            <a:spLocks noGrp="1"/>
          </p:cNvSpPr>
          <p:nvPr>
            <p:ph type="title" idx="8" hasCustomPrompt="1"/>
          </p:nvPr>
        </p:nvSpPr>
        <p:spPr>
          <a:xfrm>
            <a:off x="719996" y="3955511"/>
            <a:ext cx="900000" cy="64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7"/>
          <p:cNvSpPr txBox="1">
            <a:spLocks noGrp="1"/>
          </p:cNvSpPr>
          <p:nvPr>
            <p:ph type="title" idx="9"/>
          </p:nvPr>
        </p:nvSpPr>
        <p:spPr>
          <a:xfrm>
            <a:off x="720000" y="540010"/>
            <a:ext cx="5580000" cy="54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7"/>
          <p:cNvSpPr/>
          <p:nvPr/>
        </p:nvSpPr>
        <p:spPr>
          <a:xfrm>
            <a:off x="7704000" y="0"/>
            <a:ext cx="1440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7170353" y="1135141"/>
            <a:ext cx="1080000" cy="1080000"/>
          </a:xfrm>
          <a:prstGeom prst="mathMultiply">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8" r:id="rId6"/>
    <p:sldLayoutId id="2147483659" r:id="rId7"/>
    <p:sldLayoutId id="2147483660" r:id="rId8"/>
    <p:sldLayoutId id="2147483663"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8A9F85-147F-4FC8-3ABF-64C0C8B17714}"/>
              </a:ext>
            </a:extLst>
          </p:cNvPr>
          <p:cNvSpPr txBox="1"/>
          <p:nvPr/>
        </p:nvSpPr>
        <p:spPr>
          <a:xfrm>
            <a:off x="-120096" y="1461790"/>
            <a:ext cx="9243855" cy="523220"/>
          </a:xfrm>
          <a:prstGeom prst="rect">
            <a:avLst/>
          </a:prstGeom>
          <a:noFill/>
        </p:spPr>
        <p:txBody>
          <a:bodyPr wrap="square">
            <a:spAutoFit/>
          </a:bodyPr>
          <a:lstStyle/>
          <a:p>
            <a:pPr algn="ctr">
              <a:spcBef>
                <a:spcPts val="900"/>
              </a:spcBef>
            </a:pPr>
            <a:r>
              <a:rPr lang="en-US" sz="2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Automatic Risk Assessment of School Violence</a:t>
            </a:r>
          </a:p>
        </p:txBody>
      </p:sp>
      <p:sp>
        <p:nvSpPr>
          <p:cNvPr id="7" name="Rectangle 1">
            <a:extLst>
              <a:ext uri="{FF2B5EF4-FFF2-40B4-BE49-F238E27FC236}">
                <a16:creationId xmlns:a16="http://schemas.microsoft.com/office/drawing/2014/main" id="{0C8350B9-D6AA-B98E-DA80-EDBF0AC909CA}"/>
              </a:ext>
            </a:extLst>
          </p:cNvPr>
          <p:cNvSpPr>
            <a:spLocks noChangeArrowheads="1"/>
          </p:cNvSpPr>
          <p:nvPr/>
        </p:nvSpPr>
        <p:spPr bwMode="auto">
          <a:xfrm>
            <a:off x="3876296" y="4419242"/>
            <a:ext cx="1391407" cy="58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7113" rIns="0" bIns="0" numCol="1" anchor="ctr" anchorCtr="0" compatLnSpc="1">
            <a:prstTxWarp prst="textNoShape">
              <a:avLst/>
            </a:prstTxWarp>
            <a:spAutoFit/>
          </a:bodyPr>
          <a:lstStyle/>
          <a:p>
            <a:pPr algn="ctr" defTabSz="685800" eaLnBrk="0" fontAlgn="base" hangingPunct="0">
              <a:spcBef>
                <a:spcPct val="0"/>
              </a:spcBef>
              <a:spcAft>
                <a:spcPct val="0"/>
              </a:spcAft>
            </a:pPr>
            <a:r>
              <a:rPr lang="en-US" altLang="en-US" b="1" dirty="0" bmk="_Toc115505585">
                <a:latin typeface="Open Sans" panose="020B0606030504020204" pitchFamily="34" charset="0"/>
                <a:ea typeface="Open Sans" panose="020B0606030504020204" pitchFamily="34" charset="0"/>
                <a:cs typeface="Open Sans" panose="020B0606030504020204" pitchFamily="34" charset="0"/>
              </a:rPr>
              <a:t>Supervised by:</a:t>
            </a:r>
            <a:endParaRPr lang="en-US" altLang="en-US" b="1" dirty="0">
              <a:latin typeface="Open Sans" panose="020B0606030504020204" pitchFamily="34" charset="0"/>
              <a:ea typeface="Open Sans" panose="020B0606030504020204" pitchFamily="34" charset="0"/>
              <a:cs typeface="Open Sans" panose="020B0606030504020204" pitchFamily="34" charset="0"/>
            </a:endParaRPr>
          </a:p>
          <a:p>
            <a:pPr algn="ctr" defTabSz="685800" eaLnBrk="0" fontAlgn="base" hangingPunct="0">
              <a:spcBef>
                <a:spcPct val="0"/>
              </a:spcBef>
              <a:spcAft>
                <a:spcPct val="0"/>
              </a:spcAft>
            </a:pPr>
            <a:r>
              <a:rPr lang="en-US" altLang="en-US" b="1" dirty="0">
                <a:latin typeface="Open Sans" panose="020B0606030504020204" pitchFamily="34" charset="0"/>
                <a:ea typeface="Open Sans" panose="020B0606030504020204" pitchFamily="34" charset="0"/>
                <a:cs typeface="Open Sans" panose="020B0606030504020204" pitchFamily="34" charset="0"/>
              </a:rPr>
              <a:t>Dr.</a:t>
            </a:r>
            <a:r>
              <a:rPr lang="en-US" altLang="en-US" dirty="0">
                <a:latin typeface="Open Sans" panose="020B0606030504020204" pitchFamily="34" charset="0"/>
                <a:ea typeface="Open Sans" panose="020B0606030504020204" pitchFamily="34" charset="0"/>
                <a:cs typeface="Open Sans" panose="020B0606030504020204" pitchFamily="34" charset="0"/>
              </a:rPr>
              <a:t> Naglaa Fathy</a:t>
            </a:r>
          </a:p>
        </p:txBody>
      </p:sp>
      <p:sp>
        <p:nvSpPr>
          <p:cNvPr id="9" name="TextBox 8">
            <a:extLst>
              <a:ext uri="{FF2B5EF4-FFF2-40B4-BE49-F238E27FC236}">
                <a16:creationId xmlns:a16="http://schemas.microsoft.com/office/drawing/2014/main" id="{0D3C9EC8-785E-4C2A-D3CB-420BEBF5F593}"/>
              </a:ext>
            </a:extLst>
          </p:cNvPr>
          <p:cNvSpPr txBox="1"/>
          <p:nvPr/>
        </p:nvSpPr>
        <p:spPr>
          <a:xfrm>
            <a:off x="2215832" y="1892138"/>
            <a:ext cx="4572000" cy="577081"/>
          </a:xfrm>
          <a:prstGeom prst="rect">
            <a:avLst/>
          </a:prstGeom>
          <a:noFill/>
        </p:spPr>
        <p:txBody>
          <a:bodyPr wrap="square">
            <a:spAutoFit/>
          </a:bodyPr>
          <a:lstStyle/>
          <a:p>
            <a:pPr defTabSz="685800" eaLnBrk="0" fontAlgn="base" hangingPunct="0">
              <a:spcBef>
                <a:spcPct val="0"/>
              </a:spcBef>
              <a:spcAft>
                <a:spcPct val="0"/>
              </a:spcAft>
            </a:pPr>
            <a:endParaRPr lang="en-US" altLang="en-US" sz="1350" b="1" dirty="0">
              <a:latin typeface="Calibri" panose="020F0502020204030204" pitchFamily="34" charset="0"/>
              <a:ea typeface="Times New Roman" panose="02020603050405020304" pitchFamily="18" charset="0"/>
              <a:cs typeface="Calibri" panose="020F0502020204030204" pitchFamily="34" charset="0"/>
            </a:endParaRPr>
          </a:p>
          <a:p>
            <a:pPr algn="ctr" defTabSz="685800" eaLnBrk="0" fontAlgn="base" hangingPunct="0">
              <a:spcBef>
                <a:spcPct val="0"/>
              </a:spcBef>
              <a:spcAft>
                <a:spcPct val="0"/>
              </a:spcAft>
            </a:pPr>
            <a:r>
              <a:rPr lang="en-US" altLang="en-US" sz="1800" b="1" dirty="0">
                <a:latin typeface="Open Sans" panose="020B0606030504020204" pitchFamily="34" charset="0"/>
                <a:ea typeface="Open Sans" panose="020B0606030504020204" pitchFamily="34" charset="0"/>
                <a:cs typeface="Open Sans" panose="020B0606030504020204" pitchFamily="34" charset="0"/>
              </a:rPr>
              <a:t>By:</a:t>
            </a:r>
            <a:endParaRPr lang="en-US" alt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907C8ED9-5420-978A-ABFC-078B42D1A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7832" y="93911"/>
            <a:ext cx="2298065" cy="1203960"/>
          </a:xfrm>
          <a:prstGeom prst="rect">
            <a:avLst/>
          </a:prstGeom>
        </p:spPr>
      </p:pic>
      <p:pic>
        <p:nvPicPr>
          <p:cNvPr id="4" name="Picture 3" descr="A picture containing cartoon, clipart, logo, design&#10;&#10;Description automatically generated">
            <a:extLst>
              <a:ext uri="{FF2B5EF4-FFF2-40B4-BE49-F238E27FC236}">
                <a16:creationId xmlns:a16="http://schemas.microsoft.com/office/drawing/2014/main" id="{A84E30DF-5CF1-D0F2-9442-87A9E1CBD2FC}"/>
              </a:ext>
            </a:extLst>
          </p:cNvPr>
          <p:cNvPicPr>
            <a:picLocks noChangeAspect="1"/>
          </p:cNvPicPr>
          <p:nvPr/>
        </p:nvPicPr>
        <p:blipFill>
          <a:blip r:embed="rId3"/>
          <a:stretch>
            <a:fillRect/>
          </a:stretch>
        </p:blipFill>
        <p:spPr>
          <a:xfrm>
            <a:off x="152400" y="69801"/>
            <a:ext cx="1283017" cy="1220076"/>
          </a:xfrm>
          <a:prstGeom prst="rect">
            <a:avLst/>
          </a:prstGeom>
        </p:spPr>
      </p:pic>
      <p:graphicFrame>
        <p:nvGraphicFramePr>
          <p:cNvPr id="6" name="Table 7">
            <a:extLst>
              <a:ext uri="{FF2B5EF4-FFF2-40B4-BE49-F238E27FC236}">
                <a16:creationId xmlns:a16="http://schemas.microsoft.com/office/drawing/2014/main" id="{2A4FF4A9-4DA3-3CE5-2BD6-C1FB9E560E67}"/>
              </a:ext>
            </a:extLst>
          </p:cNvPr>
          <p:cNvGraphicFramePr>
            <a:graphicFrameLocks noGrp="1"/>
          </p:cNvGraphicFramePr>
          <p:nvPr>
            <p:extLst>
              <p:ext uri="{D42A27DB-BD31-4B8C-83A1-F6EECF244321}">
                <p14:modId xmlns:p14="http://schemas.microsoft.com/office/powerpoint/2010/main" val="3385223909"/>
              </p:ext>
            </p:extLst>
          </p:nvPr>
        </p:nvGraphicFramePr>
        <p:xfrm>
          <a:off x="1000348" y="2617515"/>
          <a:ext cx="7002966" cy="1758756"/>
        </p:xfrm>
        <a:graphic>
          <a:graphicData uri="http://schemas.openxmlformats.org/drawingml/2006/table">
            <a:tbl>
              <a:tblPr firstRow="1" bandRow="1">
                <a:tableStyleId>{210C5853-E745-4E7A-8378-3E7AFEAB4666}</a:tableStyleId>
              </a:tblPr>
              <a:tblGrid>
                <a:gridCol w="3501483">
                  <a:extLst>
                    <a:ext uri="{9D8B030D-6E8A-4147-A177-3AD203B41FA5}">
                      <a16:colId xmlns:a16="http://schemas.microsoft.com/office/drawing/2014/main" val="1778368396"/>
                    </a:ext>
                  </a:extLst>
                </a:gridCol>
                <a:gridCol w="3501483">
                  <a:extLst>
                    <a:ext uri="{9D8B030D-6E8A-4147-A177-3AD203B41FA5}">
                      <a16:colId xmlns:a16="http://schemas.microsoft.com/office/drawing/2014/main" val="3250892986"/>
                    </a:ext>
                  </a:extLst>
                </a:gridCol>
              </a:tblGrid>
              <a:tr h="293126">
                <a:tc>
                  <a:txBody>
                    <a:bodyPr/>
                    <a:lstStyle/>
                    <a:p>
                      <a:pPr marL="67945" marR="0" algn="l">
                        <a:lnSpc>
                          <a:spcPct val="107000"/>
                        </a:lnSpc>
                        <a:spcBef>
                          <a:spcPts val="0"/>
                        </a:spcBef>
                        <a:spcAft>
                          <a:spcPts val="0"/>
                        </a:spcAft>
                      </a:pPr>
                      <a:r>
                        <a:rPr lang="en-US" sz="1200" b="1" dirty="0">
                          <a:effectLst/>
                          <a:latin typeface="Open Sans" panose="020B0606030504020204" pitchFamily="34" charset="0"/>
                          <a:ea typeface="Open Sans" panose="020B0606030504020204" pitchFamily="34" charset="0"/>
                          <a:cs typeface="Open Sans" panose="020B0606030504020204" pitchFamily="34" charset="0"/>
                        </a:rPr>
                        <a:t>                                 NAME</a:t>
                      </a:r>
                    </a:p>
                  </a:txBody>
                  <a:tcPr marL="0" marR="0" marT="0" marB="0">
                    <a:cell3D prstMaterial="dkEdge">
                      <a:bevel prst="cross"/>
                      <a:lightRig rig="flood" dir="t"/>
                    </a:cell3D>
                  </a:tcPr>
                </a:tc>
                <a:tc>
                  <a:txBody>
                    <a:bodyPr/>
                    <a:lstStyle/>
                    <a:p>
                      <a:pPr marL="1123315" marR="0" algn="l">
                        <a:lnSpc>
                          <a:spcPct val="107000"/>
                        </a:lnSpc>
                        <a:spcBef>
                          <a:spcPts val="0"/>
                        </a:spcBef>
                        <a:spcAft>
                          <a:spcPts val="0"/>
                        </a:spcAft>
                      </a:pPr>
                      <a:r>
                        <a:rPr lang="en-US" sz="1200" b="1" dirty="0">
                          <a:effectLst/>
                          <a:latin typeface="Open Sans" panose="020B0606030504020204" pitchFamily="34" charset="0"/>
                          <a:ea typeface="Open Sans" panose="020B0606030504020204" pitchFamily="34" charset="0"/>
                          <a:cs typeface="Open Sans" panose="020B0606030504020204" pitchFamily="34" charset="0"/>
                        </a:rPr>
                        <a:t>               ID</a:t>
                      </a:r>
                    </a:p>
                  </a:txBody>
                  <a:tcPr marL="0" marR="0" marT="0" marB="0">
                    <a:cell3D prstMaterial="dkEdge">
                      <a:bevel prst="cross"/>
                      <a:lightRig rig="flood" dir="t"/>
                    </a:cell3D>
                  </a:tcPr>
                </a:tc>
                <a:extLst>
                  <a:ext uri="{0D108BD9-81ED-4DB2-BD59-A6C34878D82A}">
                    <a16:rowId xmlns:a16="http://schemas.microsoft.com/office/drawing/2014/main" val="1505538528"/>
                  </a:ext>
                </a:extLst>
              </a:tr>
              <a:tr h="293126">
                <a:tc>
                  <a:txBody>
                    <a:bodyPr/>
                    <a:lstStyle/>
                    <a:p>
                      <a:pPr marL="67945" marR="0">
                        <a:lnSpc>
                          <a:spcPct val="107000"/>
                        </a:lnSpc>
                        <a:spcBef>
                          <a:spcPts val="10"/>
                        </a:spcBef>
                        <a:spcAft>
                          <a:spcPts val="0"/>
                        </a:spcAft>
                      </a:pP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Mohammed Mostafa </a:t>
                      </a:r>
                      <a:r>
                        <a:rPr lang="en-US" sz="12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Refaat</a:t>
                      </a: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Abd </a:t>
                      </a:r>
                      <a:r>
                        <a:rPr lang="en-US" sz="12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Elhamed</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tc>
                  <a:txBody>
                    <a:bodyPr/>
                    <a:lstStyle/>
                    <a:p>
                      <a:pPr marL="1123315" marR="0" algn="l">
                        <a:lnSpc>
                          <a:spcPct val="107000"/>
                        </a:lnSpc>
                        <a:spcBef>
                          <a:spcPts val="10"/>
                        </a:spcBef>
                        <a:spcAft>
                          <a:spcPts val="0"/>
                        </a:spcAft>
                      </a:pPr>
                      <a:r>
                        <a:rPr lang="en-US"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20191700576</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extLst>
                  <a:ext uri="{0D108BD9-81ED-4DB2-BD59-A6C34878D82A}">
                    <a16:rowId xmlns:a16="http://schemas.microsoft.com/office/drawing/2014/main" val="310685386"/>
                  </a:ext>
                </a:extLst>
              </a:tr>
              <a:tr h="293126">
                <a:tc>
                  <a:txBody>
                    <a:bodyPr/>
                    <a:lstStyle/>
                    <a:p>
                      <a:pPr marL="67945" marR="0">
                        <a:lnSpc>
                          <a:spcPct val="107000"/>
                        </a:lnSpc>
                        <a:spcBef>
                          <a:spcPts val="0"/>
                        </a:spcBef>
                        <a:spcAft>
                          <a:spcPts val="0"/>
                        </a:spcAft>
                      </a:pPr>
                      <a:r>
                        <a:rPr lang="en-US" sz="1200" dirty="0">
                          <a:effectLst/>
                          <a:latin typeface="Open Sans" panose="020B0606030504020204" pitchFamily="34" charset="0"/>
                          <a:ea typeface="Open Sans" panose="020B0606030504020204" pitchFamily="34" charset="0"/>
                          <a:cs typeface="Open Sans" panose="020B0606030504020204" pitchFamily="34" charset="0"/>
                        </a:rPr>
                        <a:t>Abdelrahman Hassan Mohamed Mahmoud</a:t>
                      </a:r>
                    </a:p>
                  </a:txBody>
                  <a:tcPr marL="0" marR="0" marT="0" marB="0"/>
                </a:tc>
                <a:tc>
                  <a:txBody>
                    <a:bodyPr/>
                    <a:lstStyle/>
                    <a:p>
                      <a:pPr marL="1123315" marR="0" algn="l">
                        <a:lnSpc>
                          <a:spcPct val="107000"/>
                        </a:lnSpc>
                        <a:spcBef>
                          <a:spcPts val="0"/>
                        </a:spcBef>
                        <a:spcAft>
                          <a:spcPts val="0"/>
                        </a:spcAft>
                      </a:pPr>
                      <a:r>
                        <a:rPr lang="en-US" sz="1200" b="1" dirty="0">
                          <a:effectLst/>
                          <a:latin typeface="Open Sans" panose="020B0606030504020204" pitchFamily="34" charset="0"/>
                          <a:ea typeface="Open Sans" panose="020B0606030504020204" pitchFamily="34" charset="0"/>
                          <a:cs typeface="Open Sans" panose="020B0606030504020204" pitchFamily="34" charset="0"/>
                        </a:rPr>
                        <a:t>20191700360</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extLst>
                  <a:ext uri="{0D108BD9-81ED-4DB2-BD59-A6C34878D82A}">
                    <a16:rowId xmlns:a16="http://schemas.microsoft.com/office/drawing/2014/main" val="299558769"/>
                  </a:ext>
                </a:extLst>
              </a:tr>
              <a:tr h="293126">
                <a:tc>
                  <a:txBody>
                    <a:bodyPr/>
                    <a:lstStyle/>
                    <a:p>
                      <a:pPr marL="67945" marR="0">
                        <a:lnSpc>
                          <a:spcPct val="107000"/>
                        </a:lnSpc>
                        <a:spcBef>
                          <a:spcPts val="10"/>
                        </a:spcBef>
                        <a:spcAft>
                          <a:spcPts val="0"/>
                        </a:spcAft>
                      </a:pP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Abdelrahman </a:t>
                      </a:r>
                      <a:r>
                        <a:rPr lang="en-US" sz="12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Rezk</a:t>
                      </a: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Ibrahim </a:t>
                      </a:r>
                      <a:r>
                        <a:rPr lang="en-US" sz="12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Eldosoki</a:t>
                      </a: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tc>
                  <a:txBody>
                    <a:bodyPr/>
                    <a:lstStyle/>
                    <a:p>
                      <a:pPr marL="1123315" marR="0" algn="l">
                        <a:lnSpc>
                          <a:spcPct val="107000"/>
                        </a:lnSpc>
                        <a:spcBef>
                          <a:spcPts val="10"/>
                        </a:spcBef>
                        <a:spcAft>
                          <a:spcPts val="0"/>
                        </a:spcAft>
                      </a:pPr>
                      <a:r>
                        <a:rPr lang="en-US"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20191700337</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extLst>
                  <a:ext uri="{0D108BD9-81ED-4DB2-BD59-A6C34878D82A}">
                    <a16:rowId xmlns:a16="http://schemas.microsoft.com/office/drawing/2014/main" val="3344156901"/>
                  </a:ext>
                </a:extLst>
              </a:tr>
              <a:tr h="293126">
                <a:tc>
                  <a:txBody>
                    <a:bodyPr/>
                    <a:lstStyle/>
                    <a:p>
                      <a:pPr marL="67945" marR="0">
                        <a:lnSpc>
                          <a:spcPct val="107000"/>
                        </a:lnSpc>
                        <a:spcBef>
                          <a:spcPts val="10"/>
                        </a:spcBef>
                        <a:spcAft>
                          <a:spcPts val="0"/>
                        </a:spcAft>
                      </a:pPr>
                      <a:r>
                        <a:rPr lang="en-US" sz="1200" dirty="0">
                          <a:effectLst/>
                          <a:latin typeface="Open Sans" panose="020B0606030504020204" pitchFamily="34" charset="0"/>
                          <a:ea typeface="Open Sans" panose="020B0606030504020204" pitchFamily="34" charset="0"/>
                          <a:cs typeface="Open Sans" panose="020B0606030504020204" pitchFamily="34" charset="0"/>
                        </a:rPr>
                        <a:t>Raouf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Fayek</a:t>
                      </a:r>
                      <a:r>
                        <a:rPr lang="en-US" sz="1200" dirty="0">
                          <a:effectLst/>
                          <a:latin typeface="Open Sans" panose="020B0606030504020204" pitchFamily="34" charset="0"/>
                          <a:ea typeface="Open Sans" panose="020B0606030504020204" pitchFamily="34" charset="0"/>
                          <a:cs typeface="Open Sans" panose="020B0606030504020204" pitchFamily="34" charset="0"/>
                        </a:rPr>
                        <a:t> Attia Abdullah</a:t>
                      </a:r>
                    </a:p>
                  </a:txBody>
                  <a:tcPr marL="0" marR="0" marT="0" marB="0"/>
                </a:tc>
                <a:tc>
                  <a:txBody>
                    <a:bodyPr/>
                    <a:lstStyle/>
                    <a:p>
                      <a:pPr marL="1123315" marR="0" algn="l">
                        <a:lnSpc>
                          <a:spcPct val="107000"/>
                        </a:lnSpc>
                        <a:spcBef>
                          <a:spcPts val="10"/>
                        </a:spcBef>
                        <a:spcAft>
                          <a:spcPts val="0"/>
                        </a:spcAft>
                      </a:pPr>
                      <a:r>
                        <a:rPr lang="en-US"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2016170571</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extLst>
                  <a:ext uri="{0D108BD9-81ED-4DB2-BD59-A6C34878D82A}">
                    <a16:rowId xmlns:a16="http://schemas.microsoft.com/office/drawing/2014/main" val="57643655"/>
                  </a:ext>
                </a:extLst>
              </a:tr>
              <a:tr h="293126">
                <a:tc>
                  <a:txBody>
                    <a:bodyPr/>
                    <a:lstStyle/>
                    <a:p>
                      <a:pPr marL="67945" marR="0">
                        <a:lnSpc>
                          <a:spcPct val="107000"/>
                        </a:lnSpc>
                        <a:spcBef>
                          <a:spcPts val="10"/>
                        </a:spcBef>
                        <a:spcAft>
                          <a:spcPts val="0"/>
                        </a:spcAft>
                      </a:pPr>
                      <a:r>
                        <a:rPr lang="en-US" sz="1200" dirty="0" err="1">
                          <a:effectLst/>
                          <a:latin typeface="Open Sans" panose="020B0606030504020204" pitchFamily="34" charset="0"/>
                          <a:ea typeface="Open Sans" panose="020B0606030504020204" pitchFamily="34" charset="0"/>
                          <a:cs typeface="Open Sans" panose="020B0606030504020204" pitchFamily="34" charset="0"/>
                        </a:rPr>
                        <a:t>Sherif</a:t>
                      </a:r>
                      <a:r>
                        <a:rPr lang="en-US" sz="1200" dirty="0">
                          <a:effectLst/>
                          <a:latin typeface="Open Sans" panose="020B0606030504020204" pitchFamily="34" charset="0"/>
                          <a:ea typeface="Open Sans" panose="020B0606030504020204" pitchFamily="34" charset="0"/>
                          <a:cs typeface="Open Sans" panose="020B0606030504020204" pitchFamily="34" charset="0"/>
                        </a:rPr>
                        <a:t> Ahmed El-Sayed Ahmed</a:t>
                      </a:r>
                    </a:p>
                  </a:txBody>
                  <a:tcPr marL="0" marR="0" marT="0" marB="0"/>
                </a:tc>
                <a:tc>
                  <a:txBody>
                    <a:bodyPr/>
                    <a:lstStyle/>
                    <a:p>
                      <a:pPr marL="1123315" marR="0" algn="l">
                        <a:lnSpc>
                          <a:spcPct val="107000"/>
                        </a:lnSpc>
                        <a:spcBef>
                          <a:spcPts val="10"/>
                        </a:spcBef>
                        <a:spcAft>
                          <a:spcPts val="0"/>
                        </a:spcAft>
                      </a:pPr>
                      <a:r>
                        <a:rPr lang="en-US"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2016170219</a:t>
                      </a:r>
                      <a:endParaRPr lang="en-US" sz="1200" dirty="0">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tc>
                <a:extLst>
                  <a:ext uri="{0D108BD9-81ED-4DB2-BD59-A6C34878D82A}">
                    <a16:rowId xmlns:a16="http://schemas.microsoft.com/office/drawing/2014/main" val="4261796202"/>
                  </a:ext>
                </a:extLst>
              </a:tr>
            </a:tbl>
          </a:graphicData>
        </a:graphic>
      </p:graphicFrame>
      <p:sp>
        <p:nvSpPr>
          <p:cNvPr id="3" name="Flowchart: Connector 2">
            <a:extLst>
              <a:ext uri="{FF2B5EF4-FFF2-40B4-BE49-F238E27FC236}">
                <a16:creationId xmlns:a16="http://schemas.microsoft.com/office/drawing/2014/main" id="{A1FBA5E4-37A8-473C-D2BE-7A34E62A0828}"/>
              </a:ext>
            </a:extLst>
          </p:cNvPr>
          <p:cNvSpPr/>
          <p:nvPr/>
        </p:nvSpPr>
        <p:spPr>
          <a:xfrm>
            <a:off x="152400" y="4770738"/>
            <a:ext cx="301083" cy="302961"/>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p:txBody>
      </p:sp>
    </p:spTree>
    <p:extLst>
      <p:ext uri="{BB962C8B-B14F-4D97-AF65-F5344CB8AC3E}">
        <p14:creationId xmlns:p14="http://schemas.microsoft.com/office/powerpoint/2010/main" val="228146350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5FCC6B-9050-16BF-8F6F-980F5AC6F1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1909" y="228287"/>
            <a:ext cx="5607527" cy="4389559"/>
          </a:xfrm>
          <a:prstGeom prst="rect">
            <a:avLst/>
          </a:prstGeom>
        </p:spPr>
      </p:pic>
      <p:sp>
        <p:nvSpPr>
          <p:cNvPr id="3" name="Oval 2">
            <a:extLst>
              <a:ext uri="{FF2B5EF4-FFF2-40B4-BE49-F238E27FC236}">
                <a16:creationId xmlns:a16="http://schemas.microsoft.com/office/drawing/2014/main" id="{3207F914-A9C3-10AF-BEC9-D7584B4E8C16}"/>
              </a:ext>
            </a:extLst>
          </p:cNvPr>
          <p:cNvSpPr/>
          <p:nvPr/>
        </p:nvSpPr>
        <p:spPr>
          <a:xfrm>
            <a:off x="117987" y="1861556"/>
            <a:ext cx="2736725" cy="1420387"/>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Architecture</a:t>
            </a:r>
          </a:p>
        </p:txBody>
      </p:sp>
      <p:sp>
        <p:nvSpPr>
          <p:cNvPr id="4" name="Flowchart: Connector 3">
            <a:extLst>
              <a:ext uri="{FF2B5EF4-FFF2-40B4-BE49-F238E27FC236}">
                <a16:creationId xmlns:a16="http://schemas.microsoft.com/office/drawing/2014/main" id="{BB536B8F-60E9-D2AB-242A-80BF15318AE8}"/>
              </a:ext>
            </a:extLst>
          </p:cNvPr>
          <p:cNvSpPr/>
          <p:nvPr/>
        </p:nvSpPr>
        <p:spPr>
          <a:xfrm>
            <a:off x="94463" y="4617846"/>
            <a:ext cx="513915" cy="422505"/>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p:txBody>
      </p:sp>
    </p:spTree>
    <p:extLst>
      <p:ext uri="{BB962C8B-B14F-4D97-AF65-F5344CB8AC3E}">
        <p14:creationId xmlns:p14="http://schemas.microsoft.com/office/powerpoint/2010/main" val="110137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FUNCTIONALITIES</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7" name="Picture Placeholder 6">
            <a:extLst>
              <a:ext uri="{FF2B5EF4-FFF2-40B4-BE49-F238E27FC236}">
                <a16:creationId xmlns:a16="http://schemas.microsoft.com/office/drawing/2014/main" id="{9AE2EB8F-6775-E1B7-3852-A195C99610A8}"/>
              </a:ext>
            </a:extLst>
          </p:cNvPr>
          <p:cNvPicPr>
            <a:picLocks noGrp="1" noChangeAspect="1"/>
          </p:cNvPicPr>
          <p:nvPr>
            <p:ph type="pic" idx="3"/>
          </p:nvPr>
        </p:nvPicPr>
        <p:blipFill>
          <a:blip r:embed="rId3"/>
          <a:srcRect l="1690" r="1690"/>
          <a:stretch/>
        </p:blipFill>
        <p:spPr>
          <a:xfrm>
            <a:off x="2878138" y="539750"/>
            <a:ext cx="5545137" cy="3028950"/>
          </a:xfrm>
        </p:spPr>
      </p:pic>
      <p:sp>
        <p:nvSpPr>
          <p:cNvPr id="2" name="Flowchart: Connector 1">
            <a:extLst>
              <a:ext uri="{FF2B5EF4-FFF2-40B4-BE49-F238E27FC236}">
                <a16:creationId xmlns:a16="http://schemas.microsoft.com/office/drawing/2014/main" id="{E1476ACA-9425-633B-3C66-2F0AE4109116}"/>
              </a:ext>
            </a:extLst>
          </p:cNvPr>
          <p:cNvSpPr/>
          <p:nvPr/>
        </p:nvSpPr>
        <p:spPr>
          <a:xfrm>
            <a:off x="117987" y="4689612"/>
            <a:ext cx="506481" cy="407637"/>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p>
        </p:txBody>
      </p:sp>
    </p:spTree>
    <p:extLst>
      <p:ext uri="{BB962C8B-B14F-4D97-AF65-F5344CB8AC3E}">
        <p14:creationId xmlns:p14="http://schemas.microsoft.com/office/powerpoint/2010/main" val="371359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Users">
            <a:extLst>
              <a:ext uri="{FF2B5EF4-FFF2-40B4-BE49-F238E27FC236}">
                <a16:creationId xmlns:a16="http://schemas.microsoft.com/office/drawing/2014/main" id="{EA6ABA3D-6596-61B7-32B0-D51CE9AB7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4419" y="1723130"/>
            <a:ext cx="2180230" cy="2180230"/>
          </a:xfrm>
          <a:prstGeom prst="rect">
            <a:avLst/>
          </a:prstGeom>
        </p:spPr>
      </p:pic>
      <p:sp>
        <p:nvSpPr>
          <p:cNvPr id="5" name="Google Shape;12024;p40">
            <a:extLst>
              <a:ext uri="{FF2B5EF4-FFF2-40B4-BE49-F238E27FC236}">
                <a16:creationId xmlns:a16="http://schemas.microsoft.com/office/drawing/2014/main" id="{9D7A06B3-E55D-4499-47B8-F5B5F79F66C3}"/>
              </a:ext>
            </a:extLst>
          </p:cNvPr>
          <p:cNvSpPr txBox="1">
            <a:spLocks/>
          </p:cNvSpPr>
          <p:nvPr/>
        </p:nvSpPr>
        <p:spPr>
          <a:xfrm>
            <a:off x="727434" y="557296"/>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tx1"/>
                </a:solidFill>
                <a:latin typeface="Corben" panose="020B0604020202020204" charset="0"/>
              </a:rPr>
              <a:t>Functionalities</a:t>
            </a:r>
          </a:p>
        </p:txBody>
      </p:sp>
      <p:sp>
        <p:nvSpPr>
          <p:cNvPr id="6" name="TextBox 5">
            <a:extLst>
              <a:ext uri="{FF2B5EF4-FFF2-40B4-BE49-F238E27FC236}">
                <a16:creationId xmlns:a16="http://schemas.microsoft.com/office/drawing/2014/main" id="{4B7BD8C2-95F3-CB1D-80F4-CDC522B6BEBF}"/>
              </a:ext>
            </a:extLst>
          </p:cNvPr>
          <p:cNvSpPr txBox="1"/>
          <p:nvPr/>
        </p:nvSpPr>
        <p:spPr>
          <a:xfrm>
            <a:off x="593619" y="1811021"/>
            <a:ext cx="5014625" cy="3497923"/>
          </a:xfrm>
          <a:prstGeom prst="rect">
            <a:avLst/>
          </a:prstGeom>
        </p:spPr>
        <p:txBody>
          <a:bodyPr vert="horz" lIns="91440" tIns="45720" rIns="91440" bIns="45720" rtlCol="0">
            <a:normAutofit/>
          </a:bodyPr>
          <a:lstStyle/>
          <a:p>
            <a:pPr algn="just">
              <a:lnSpc>
                <a:spcPct val="150000"/>
              </a:lnSpc>
              <a:spcAft>
                <a:spcPts val="450"/>
              </a:spcAft>
              <a:buClr>
                <a:schemeClr val="accent1"/>
              </a:buClr>
            </a:pPr>
            <a:r>
              <a:rPr lang="en-US" b="1" dirty="0">
                <a:latin typeface="Open Sans" panose="020B0606030504020204" pitchFamily="34" charset="0"/>
                <a:ea typeface="Open Sans" panose="020B0606030504020204" pitchFamily="34" charset="0"/>
                <a:cs typeface="Open Sans" panose="020B0606030504020204" pitchFamily="34" charset="0"/>
              </a:rPr>
              <a:t>1</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  Child Functionality:</a:t>
            </a:r>
          </a:p>
          <a:p>
            <a:pPr marL="285750" lvl="6" indent="-285750" algn="just">
              <a:lnSpc>
                <a:spcPct val="150000"/>
              </a:lnSpc>
              <a:spcAft>
                <a:spcPts val="450"/>
              </a:spcAft>
              <a:buClrTx/>
              <a:buFont typeface="Arial" panose="020B0604020202020204" pitchFamily="34" charset="0"/>
              <a:buChar char="•"/>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The child must be able to register on the website.</a:t>
            </a:r>
          </a:p>
          <a:p>
            <a:pPr marL="285750" lvl="6" indent="-285750" algn="just">
              <a:lnSpc>
                <a:spcPct val="150000"/>
              </a:lnSpc>
              <a:spcAft>
                <a:spcPts val="450"/>
              </a:spcAft>
              <a:buClrTx/>
              <a:buFont typeface="Arial" panose="020B0604020202020204" pitchFamily="34" charset="0"/>
              <a:buChar char="•"/>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The child must be able to log in and log out of the website.</a:t>
            </a:r>
          </a:p>
          <a:p>
            <a:pPr marL="285750" lvl="6" indent="-285750" algn="just">
              <a:lnSpc>
                <a:spcPct val="150000"/>
              </a:lnSpc>
              <a:spcAft>
                <a:spcPts val="450"/>
              </a:spcAft>
              <a:buClrTx/>
              <a:buFont typeface="Arial" panose="020B0604020202020204" pitchFamily="34" charset="0"/>
              <a:buChar char="•"/>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The child must be able to fill out the questionnaire.</a:t>
            </a:r>
          </a:p>
        </p:txBody>
      </p:sp>
      <p:sp>
        <p:nvSpPr>
          <p:cNvPr id="2" name="Rectangle 1">
            <a:extLst>
              <a:ext uri="{FF2B5EF4-FFF2-40B4-BE49-F238E27FC236}">
                <a16:creationId xmlns:a16="http://schemas.microsoft.com/office/drawing/2014/main" id="{A3B3CCCB-BB97-FC95-F770-754F8A8BCB3F}"/>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D9281963-D800-D81C-1A26-3CC1F354E369}"/>
              </a:ext>
            </a:extLst>
          </p:cNvPr>
          <p:cNvSpPr/>
          <p:nvPr/>
        </p:nvSpPr>
        <p:spPr>
          <a:xfrm>
            <a:off x="117988" y="4617846"/>
            <a:ext cx="543652" cy="437374"/>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p>
        </p:txBody>
      </p:sp>
    </p:spTree>
    <p:extLst>
      <p:ext uri="{BB962C8B-B14F-4D97-AF65-F5344CB8AC3E}">
        <p14:creationId xmlns:p14="http://schemas.microsoft.com/office/powerpoint/2010/main" val="260723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Users">
            <a:extLst>
              <a:ext uri="{FF2B5EF4-FFF2-40B4-BE49-F238E27FC236}">
                <a16:creationId xmlns:a16="http://schemas.microsoft.com/office/drawing/2014/main" id="{EA6ABA3D-6596-61B7-32B0-D51CE9AB7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6170" y="1782603"/>
            <a:ext cx="2180230" cy="2180230"/>
          </a:xfrm>
          <a:prstGeom prst="rect">
            <a:avLst/>
          </a:prstGeom>
        </p:spPr>
      </p:pic>
      <p:sp>
        <p:nvSpPr>
          <p:cNvPr id="5" name="Google Shape;12024;p40">
            <a:extLst>
              <a:ext uri="{FF2B5EF4-FFF2-40B4-BE49-F238E27FC236}">
                <a16:creationId xmlns:a16="http://schemas.microsoft.com/office/drawing/2014/main" id="{9D7A06B3-E55D-4499-47B8-F5B5F79F66C3}"/>
              </a:ext>
            </a:extLst>
          </p:cNvPr>
          <p:cNvSpPr txBox="1">
            <a:spLocks/>
          </p:cNvSpPr>
          <p:nvPr/>
        </p:nvSpPr>
        <p:spPr>
          <a:xfrm>
            <a:off x="727434" y="557296"/>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tx1"/>
                </a:solidFill>
                <a:latin typeface="Corben" panose="020B0604020202020204" charset="0"/>
              </a:rPr>
              <a:t>Functionalities(cont.)</a:t>
            </a:r>
          </a:p>
        </p:txBody>
      </p:sp>
      <p:sp>
        <p:nvSpPr>
          <p:cNvPr id="6" name="TextBox 5">
            <a:extLst>
              <a:ext uri="{FF2B5EF4-FFF2-40B4-BE49-F238E27FC236}">
                <a16:creationId xmlns:a16="http://schemas.microsoft.com/office/drawing/2014/main" id="{4B7BD8C2-95F3-CB1D-80F4-CDC522B6BEBF}"/>
              </a:ext>
            </a:extLst>
          </p:cNvPr>
          <p:cNvSpPr txBox="1"/>
          <p:nvPr/>
        </p:nvSpPr>
        <p:spPr>
          <a:xfrm>
            <a:off x="794342" y="1424445"/>
            <a:ext cx="5807181" cy="3497923"/>
          </a:xfrm>
          <a:prstGeom prst="rect">
            <a:avLst/>
          </a:prstGeom>
        </p:spPr>
        <p:txBody>
          <a:bodyPr vert="horz" lIns="91440" tIns="45720" rIns="91440" bIns="45720" rtlCol="0">
            <a:noAutofit/>
          </a:bodyPr>
          <a:lstStyle/>
          <a:p>
            <a:pPr marR="0" lvl="0" algn="just" rtl="0">
              <a:lnSpc>
                <a:spcPct val="150000"/>
              </a:lnSpc>
              <a:spcBef>
                <a:spcPts val="600"/>
              </a:spcBef>
              <a:spcAft>
                <a:spcPts val="0"/>
              </a:spcAft>
            </a:pPr>
            <a:r>
              <a:rPr lang="en-GB"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 The parent or Social Advisor Functionality:</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GB"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parent or social advisor must be able to register on the website.</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GB"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parent or social advisor must be able to log in and log out of the website.</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GB"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parent or social advisor must be able to receive notifications about the risk level of violence for their children. </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GB"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parent or social advisor must be able to view the dashboard of risk assessment of school violence</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GB"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parent or social advisor must be able to display tips to avoid the high risk of violence</a:t>
            </a:r>
            <a:endParaRPr lang="en-US"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A0783CAB-6F16-0593-271E-F5EB589C85A5}"/>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350388A7-DDCB-B027-F238-58C08362955C}"/>
              </a:ext>
            </a:extLst>
          </p:cNvPr>
          <p:cNvSpPr/>
          <p:nvPr/>
        </p:nvSpPr>
        <p:spPr>
          <a:xfrm>
            <a:off x="117987" y="4617846"/>
            <a:ext cx="506481" cy="444808"/>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p>
        </p:txBody>
      </p:sp>
    </p:spTree>
    <p:extLst>
      <p:ext uri="{BB962C8B-B14F-4D97-AF65-F5344CB8AC3E}">
        <p14:creationId xmlns:p14="http://schemas.microsoft.com/office/powerpoint/2010/main" val="383471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Users">
            <a:extLst>
              <a:ext uri="{FF2B5EF4-FFF2-40B4-BE49-F238E27FC236}">
                <a16:creationId xmlns:a16="http://schemas.microsoft.com/office/drawing/2014/main" id="{EA6ABA3D-6596-61B7-32B0-D51CE9AB78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4419" y="1723130"/>
            <a:ext cx="2180230" cy="2180230"/>
          </a:xfrm>
          <a:prstGeom prst="rect">
            <a:avLst/>
          </a:prstGeom>
        </p:spPr>
      </p:pic>
      <p:sp>
        <p:nvSpPr>
          <p:cNvPr id="5" name="Google Shape;12024;p40">
            <a:extLst>
              <a:ext uri="{FF2B5EF4-FFF2-40B4-BE49-F238E27FC236}">
                <a16:creationId xmlns:a16="http://schemas.microsoft.com/office/drawing/2014/main" id="{9D7A06B3-E55D-4499-47B8-F5B5F79F66C3}"/>
              </a:ext>
            </a:extLst>
          </p:cNvPr>
          <p:cNvSpPr txBox="1">
            <a:spLocks/>
          </p:cNvSpPr>
          <p:nvPr/>
        </p:nvSpPr>
        <p:spPr>
          <a:xfrm>
            <a:off x="727434" y="557296"/>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tx1"/>
                </a:solidFill>
                <a:latin typeface="Corben" panose="020B0604020202020204" charset="0"/>
              </a:rPr>
              <a:t>Functionalities(cont..)</a:t>
            </a:r>
          </a:p>
        </p:txBody>
      </p:sp>
      <p:sp>
        <p:nvSpPr>
          <p:cNvPr id="6" name="TextBox 5">
            <a:extLst>
              <a:ext uri="{FF2B5EF4-FFF2-40B4-BE49-F238E27FC236}">
                <a16:creationId xmlns:a16="http://schemas.microsoft.com/office/drawing/2014/main" id="{4B7BD8C2-95F3-CB1D-80F4-CDC522B6BEBF}"/>
              </a:ext>
            </a:extLst>
          </p:cNvPr>
          <p:cNvSpPr txBox="1"/>
          <p:nvPr/>
        </p:nvSpPr>
        <p:spPr>
          <a:xfrm>
            <a:off x="541580" y="1129996"/>
            <a:ext cx="5014625" cy="3497923"/>
          </a:xfrm>
          <a:prstGeom prst="rect">
            <a:avLst/>
          </a:prstGeom>
        </p:spPr>
        <p:txBody>
          <a:bodyPr vert="horz" lIns="91440" tIns="45720" rIns="91440" bIns="45720" rtlCol="0">
            <a:normAutofit/>
          </a:bodyPr>
          <a:lstStyle/>
          <a:p>
            <a:pPr marR="0" lvl="0" algn="just">
              <a:lnSpc>
                <a:spcPct val="150000"/>
              </a:lnSpc>
              <a:spcBef>
                <a:spcPts val="0"/>
              </a:spcBef>
              <a:spcAft>
                <a:spcPts val="0"/>
              </a:spcAft>
            </a:pPr>
            <a:endParaRPr lang="en-GB" b="1" dirty="0">
              <a:latin typeface="Open Sans" panose="020B0606030504020204" pitchFamily="34" charset="0"/>
              <a:ea typeface="Open Sans" panose="020B0606030504020204" pitchFamily="34" charset="0"/>
              <a:cs typeface="Open Sans" panose="020B0606030504020204" pitchFamily="34" charset="0"/>
            </a:endParaRPr>
          </a:p>
          <a:p>
            <a:pPr marR="0" lvl="0" algn="just">
              <a:lnSpc>
                <a:spcPct val="150000"/>
              </a:lnSpc>
              <a:spcBef>
                <a:spcPts val="0"/>
              </a:spcBef>
              <a:spcAft>
                <a:spcPts val="0"/>
              </a:spcAft>
            </a:pPr>
            <a:endParaRPr lang="en-GB" b="1" dirty="0">
              <a:latin typeface="Open Sans" panose="020B0606030504020204" pitchFamily="34" charset="0"/>
              <a:ea typeface="Open Sans" panose="020B0606030504020204" pitchFamily="34" charset="0"/>
              <a:cs typeface="Open Sans" panose="020B0606030504020204" pitchFamily="34" charset="0"/>
            </a:endParaRPr>
          </a:p>
          <a:p>
            <a:pPr marR="0" lvl="0" algn="just">
              <a:lnSpc>
                <a:spcPct val="150000"/>
              </a:lnSpc>
              <a:spcBef>
                <a:spcPts val="0"/>
              </a:spcBef>
              <a:spcAft>
                <a:spcPts val="0"/>
              </a:spcAft>
            </a:pPr>
            <a:endParaRPr lang="en-GB" b="1" dirty="0">
              <a:latin typeface="Open Sans" panose="020B0606030504020204" pitchFamily="34" charset="0"/>
              <a:ea typeface="Open Sans" panose="020B0606030504020204" pitchFamily="34" charset="0"/>
              <a:cs typeface="Open Sans" panose="020B0606030504020204" pitchFamily="34" charset="0"/>
            </a:endParaRPr>
          </a:p>
          <a:p>
            <a:pPr marR="0" lvl="0" algn="just">
              <a:lnSpc>
                <a:spcPct val="150000"/>
              </a:lnSpc>
              <a:spcBef>
                <a:spcPts val="0"/>
              </a:spcBef>
              <a:spcAft>
                <a:spcPts val="0"/>
              </a:spcAft>
            </a:pPr>
            <a:endParaRPr lang="en-GB" b="1" dirty="0">
              <a:latin typeface="Open Sans" panose="020B0606030504020204" pitchFamily="34" charset="0"/>
              <a:ea typeface="Open Sans" panose="020B0606030504020204" pitchFamily="34" charset="0"/>
              <a:cs typeface="Open Sans" panose="020B0606030504020204" pitchFamily="34" charset="0"/>
            </a:endParaRPr>
          </a:p>
          <a:p>
            <a:pPr marR="0" lvl="0" algn="just">
              <a:lnSpc>
                <a:spcPct val="150000"/>
              </a:lnSpc>
              <a:spcBef>
                <a:spcPts val="0"/>
              </a:spcBef>
              <a:spcAft>
                <a:spcPts val="0"/>
              </a:spcAft>
            </a:pPr>
            <a:r>
              <a:rPr lang="en-GB" b="1" dirty="0">
                <a:latin typeface="Open Sans" panose="020B0606030504020204" pitchFamily="34" charset="0"/>
                <a:ea typeface="Open Sans" panose="020B0606030504020204" pitchFamily="34" charset="0"/>
                <a:cs typeface="Open Sans" panose="020B0606030504020204" pitchFamily="34" charset="0"/>
              </a:rPr>
              <a:t>3) </a:t>
            </a:r>
            <a:r>
              <a:rPr lang="en-GB"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AI Model Functionality: </a:t>
            </a:r>
            <a:endParaRPr lang="en-US"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R="0" lvl="0" algn="just">
              <a:lnSpc>
                <a:spcPct val="150000"/>
              </a:lnSpc>
              <a:spcBef>
                <a:spcPts val="0"/>
              </a:spcBef>
              <a:spcAft>
                <a:spcPts val="600"/>
              </a:spcAft>
            </a:pPr>
            <a:r>
              <a:rPr lang="en-GB"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system shall allow the AI system to detect the risk level of violence.</a:t>
            </a:r>
            <a:endParaRPr lang="en-US"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Aft>
                <a:spcPts val="450"/>
              </a:spcAft>
              <a:buClr>
                <a:schemeClr val="accent1"/>
              </a:buClr>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36E457E0-0B15-95FC-59FF-49C0BC5C1C68}"/>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5C2E1AA7-D8C3-03A6-25D7-BFF687642DC5}"/>
              </a:ext>
            </a:extLst>
          </p:cNvPr>
          <p:cNvSpPr/>
          <p:nvPr/>
        </p:nvSpPr>
        <p:spPr>
          <a:xfrm>
            <a:off x="117987" y="4617846"/>
            <a:ext cx="513915" cy="429939"/>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p>
        </p:txBody>
      </p:sp>
    </p:spTree>
    <p:extLst>
      <p:ext uri="{BB962C8B-B14F-4D97-AF65-F5344CB8AC3E}">
        <p14:creationId xmlns:p14="http://schemas.microsoft.com/office/powerpoint/2010/main" val="343682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ALGORITHMS AND TECHNIQUES</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 name="Flowchart: Connector 1">
            <a:extLst>
              <a:ext uri="{FF2B5EF4-FFF2-40B4-BE49-F238E27FC236}">
                <a16:creationId xmlns:a16="http://schemas.microsoft.com/office/drawing/2014/main" id="{BAB99871-7971-96BF-7C58-EE58B0DFEBB4}"/>
              </a:ext>
            </a:extLst>
          </p:cNvPr>
          <p:cNvSpPr/>
          <p:nvPr/>
        </p:nvSpPr>
        <p:spPr>
          <a:xfrm>
            <a:off x="117987" y="4617846"/>
            <a:ext cx="513915" cy="452242"/>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p:txBody>
      </p:sp>
      <p:pic>
        <p:nvPicPr>
          <p:cNvPr id="6" name="Picture 5" descr="A machine learning logo with a brain and circuit board&#10;&#10;Description automatically generated">
            <a:extLst>
              <a:ext uri="{FF2B5EF4-FFF2-40B4-BE49-F238E27FC236}">
                <a16:creationId xmlns:a16="http://schemas.microsoft.com/office/drawing/2014/main" id="{E369FE40-E0E3-3119-7E7D-ED8E62553D5E}"/>
              </a:ext>
            </a:extLst>
          </p:cNvPr>
          <p:cNvPicPr>
            <a:picLocks noChangeAspect="1"/>
          </p:cNvPicPr>
          <p:nvPr/>
        </p:nvPicPr>
        <p:blipFill>
          <a:blip r:embed="rId3"/>
          <a:stretch>
            <a:fillRect/>
          </a:stretch>
        </p:blipFill>
        <p:spPr>
          <a:xfrm>
            <a:off x="2878199" y="185853"/>
            <a:ext cx="5545800" cy="3466125"/>
          </a:xfrm>
          <a:prstGeom prst="rect">
            <a:avLst/>
          </a:prstGeom>
        </p:spPr>
      </p:pic>
    </p:spTree>
    <p:extLst>
      <p:ext uri="{BB962C8B-B14F-4D97-AF65-F5344CB8AC3E}">
        <p14:creationId xmlns:p14="http://schemas.microsoft.com/office/powerpoint/2010/main" val="179790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D2CBE-8D1D-DAAE-FA2B-899BAA2CEFC9}"/>
              </a:ext>
            </a:extLst>
          </p:cNvPr>
          <p:cNvSpPr txBox="1"/>
          <p:nvPr/>
        </p:nvSpPr>
        <p:spPr>
          <a:xfrm>
            <a:off x="666316" y="956406"/>
            <a:ext cx="8359697" cy="4401205"/>
          </a:xfrm>
          <a:prstGeom prst="rect">
            <a:avLst/>
          </a:prstGeom>
          <a:noFill/>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 employed three algorithms, namely logistic regression, random forest, and support vector machine, to forecast the risk level of violence. </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1. Logistic Regression: </a:t>
            </a:r>
            <a:r>
              <a:rPr lang="en-US" dirty="0">
                <a:latin typeface="Open Sans" panose="020B0606030504020204" pitchFamily="34" charset="0"/>
                <a:ea typeface="Open Sans" panose="020B0606030504020204" pitchFamily="34" charset="0"/>
                <a:cs typeface="Open Sans" panose="020B0606030504020204" pitchFamily="34" charset="0"/>
              </a:rPr>
              <a:t>Logistic regression is a statistical model used for binary classification tasks. analyzes the relationship between the input variables and the probability of an individual being at a certain risk level of violence.</a:t>
            </a:r>
          </a:p>
          <a:p>
            <a:pPr algn="just">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2. Random Forest: </a:t>
            </a:r>
            <a:r>
              <a:rPr lang="en-US" dirty="0">
                <a:latin typeface="Open Sans" panose="020B0606030504020204" pitchFamily="34" charset="0"/>
                <a:ea typeface="Open Sans" panose="020B0606030504020204" pitchFamily="34" charset="0"/>
                <a:cs typeface="Open Sans" panose="020B0606030504020204" pitchFamily="34" charset="0"/>
              </a:rPr>
              <a:t>In the case of predicting violence risk, random forest creates a collection of decision trees, each trained on a different subset of the data with random feature selection. It then aggregates the predictions of all the trees to determine the risk level of violence for an individual. </a:t>
            </a:r>
          </a:p>
          <a:p>
            <a:pPr algn="just">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3. Support Vector Machine (SVM): </a:t>
            </a:r>
            <a:r>
              <a:rPr lang="en-US" dirty="0">
                <a:latin typeface="Open Sans" panose="020B0606030504020204" pitchFamily="34" charset="0"/>
                <a:ea typeface="Open Sans" panose="020B0606030504020204" pitchFamily="34" charset="0"/>
                <a:cs typeface="Open Sans" panose="020B0606030504020204" pitchFamily="34" charset="0"/>
              </a:rPr>
              <a:t>SVM can be used for both classification and regression tasks. In the context of violence risk prediction, SVM analyzes the input features to create a decision boundary that maximally separates different risk levels of violence. </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69E3702E-02F7-5117-06DE-0C54172BACF4}"/>
              </a:ext>
            </a:extLst>
          </p:cNvPr>
          <p:cNvSpPr txBox="1"/>
          <p:nvPr/>
        </p:nvSpPr>
        <p:spPr>
          <a:xfrm>
            <a:off x="2286000" y="124260"/>
            <a:ext cx="4572000" cy="707886"/>
          </a:xfrm>
          <a:prstGeom prst="rect">
            <a:avLst/>
          </a:prstGeom>
          <a:noFill/>
        </p:spPr>
        <p:txBody>
          <a:bodyPr wrap="square">
            <a:spAutoFit/>
          </a:bodyPr>
          <a:lstStyle/>
          <a:p>
            <a:pPr algn="ctr"/>
            <a:br>
              <a:rPr lang="en-US" sz="2000" b="1" dirty="0">
                <a:latin typeface="Open Sans" panose="020B0606030504020204" pitchFamily="34" charset="0"/>
                <a:ea typeface="Open Sans" panose="020B0606030504020204" pitchFamily="34" charset="0"/>
                <a:cs typeface="Open Sans" panose="020B0606030504020204" pitchFamily="34" charset="0"/>
              </a:rPr>
            </a:br>
            <a:r>
              <a:rPr lang="en-US" sz="2000" b="1" dirty="0">
                <a:latin typeface="Open Sans" panose="020B0606030504020204" pitchFamily="34" charset="0"/>
                <a:ea typeface="Open Sans" panose="020B0606030504020204" pitchFamily="34" charset="0"/>
                <a:cs typeface="Open Sans" panose="020B0606030504020204" pitchFamily="34" charset="0"/>
              </a:rPr>
              <a:t>Algorithms and Techniques</a:t>
            </a:r>
          </a:p>
        </p:txBody>
      </p:sp>
      <p:sp>
        <p:nvSpPr>
          <p:cNvPr id="7" name="Rectangle 6">
            <a:extLst>
              <a:ext uri="{FF2B5EF4-FFF2-40B4-BE49-F238E27FC236}">
                <a16:creationId xmlns:a16="http://schemas.microsoft.com/office/drawing/2014/main" id="{24E6BF04-3C02-897D-4327-50A4F5E3B547}"/>
              </a:ext>
            </a:extLst>
          </p:cNvPr>
          <p:cNvSpPr/>
          <p:nvPr/>
        </p:nvSpPr>
        <p:spPr>
          <a:xfrm>
            <a:off x="0" y="0"/>
            <a:ext cx="9144000" cy="3256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6D7339EA-BC35-8B5E-4D78-EA2D46AC6F27}"/>
              </a:ext>
            </a:extLst>
          </p:cNvPr>
          <p:cNvSpPr/>
          <p:nvPr/>
        </p:nvSpPr>
        <p:spPr>
          <a:xfrm>
            <a:off x="75301" y="4647582"/>
            <a:ext cx="511997" cy="437374"/>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16</a:t>
            </a:r>
          </a:p>
        </p:txBody>
      </p:sp>
    </p:spTree>
    <p:extLst>
      <p:ext uri="{BB962C8B-B14F-4D97-AF65-F5344CB8AC3E}">
        <p14:creationId xmlns:p14="http://schemas.microsoft.com/office/powerpoint/2010/main" val="376137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DATASET AND RESULTS</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7" name="Picture Placeholder 6">
            <a:extLst>
              <a:ext uri="{FF2B5EF4-FFF2-40B4-BE49-F238E27FC236}">
                <a16:creationId xmlns:a16="http://schemas.microsoft.com/office/drawing/2014/main" id="{9AE2EB8F-6775-E1B7-3852-A195C99610A8}"/>
              </a:ext>
            </a:extLst>
          </p:cNvPr>
          <p:cNvPicPr>
            <a:picLocks noGrp="1" noChangeAspect="1"/>
          </p:cNvPicPr>
          <p:nvPr>
            <p:ph type="pic" idx="3"/>
          </p:nvPr>
        </p:nvPicPr>
        <p:blipFill>
          <a:blip r:embed="rId3"/>
          <a:srcRect t="9018" b="9018"/>
          <a:stretch/>
        </p:blipFill>
        <p:spPr>
          <a:xfrm>
            <a:off x="2878138" y="539750"/>
            <a:ext cx="5545137" cy="3028950"/>
          </a:xfrm>
        </p:spPr>
      </p:pic>
      <p:sp>
        <p:nvSpPr>
          <p:cNvPr id="2" name="Flowchart: Connector 1">
            <a:extLst>
              <a:ext uri="{FF2B5EF4-FFF2-40B4-BE49-F238E27FC236}">
                <a16:creationId xmlns:a16="http://schemas.microsoft.com/office/drawing/2014/main" id="{BAB99871-7971-96BF-7C58-EE58B0DFEBB4}"/>
              </a:ext>
            </a:extLst>
          </p:cNvPr>
          <p:cNvSpPr/>
          <p:nvPr/>
        </p:nvSpPr>
        <p:spPr>
          <a:xfrm>
            <a:off x="117987" y="4617846"/>
            <a:ext cx="513915" cy="429939"/>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17</a:t>
            </a:r>
          </a:p>
        </p:txBody>
      </p:sp>
    </p:spTree>
    <p:extLst>
      <p:ext uri="{BB962C8B-B14F-4D97-AF65-F5344CB8AC3E}">
        <p14:creationId xmlns:p14="http://schemas.microsoft.com/office/powerpoint/2010/main" val="263271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CD4-D9B2-A2C6-2CE8-C56365513D66}"/>
              </a:ext>
            </a:extLst>
          </p:cNvPr>
          <p:cNvSpPr>
            <a:spLocks noGrp="1"/>
          </p:cNvSpPr>
          <p:nvPr>
            <p:ph type="title"/>
          </p:nvPr>
        </p:nvSpPr>
        <p:spPr>
          <a:xfrm>
            <a:off x="720000" y="621607"/>
            <a:ext cx="7704000" cy="590159"/>
          </a:xfrm>
        </p:spPr>
        <p:txBody>
          <a:bodyPr/>
          <a:lstStyle/>
          <a:p>
            <a:pPr algn="ctr"/>
            <a:r>
              <a:rPr lang="en-US" dirty="0"/>
              <a:t>Dataset</a:t>
            </a:r>
          </a:p>
        </p:txBody>
      </p:sp>
      <p:sp>
        <p:nvSpPr>
          <p:cNvPr id="4" name="TextBox 3">
            <a:extLst>
              <a:ext uri="{FF2B5EF4-FFF2-40B4-BE49-F238E27FC236}">
                <a16:creationId xmlns:a16="http://schemas.microsoft.com/office/drawing/2014/main" id="{AB1F9E81-C241-1317-6DAB-DE30607DD566}"/>
              </a:ext>
            </a:extLst>
          </p:cNvPr>
          <p:cNvSpPr txBox="1"/>
          <p:nvPr/>
        </p:nvSpPr>
        <p:spPr>
          <a:xfrm>
            <a:off x="263912" y="1474191"/>
            <a:ext cx="4572000" cy="307777"/>
          </a:xfrm>
          <a:prstGeom prst="rect">
            <a:avLst/>
          </a:prstGeom>
          <a:noFill/>
        </p:spPr>
        <p:txBody>
          <a:bodyPr wrap="square">
            <a:spAutoFit/>
          </a:bodyPr>
          <a:lstStyle/>
          <a:p>
            <a:pPr marL="342900" indent="-342900">
              <a:buFont typeface="+mj-lt"/>
              <a:buAutoNum type="arabicParenR"/>
            </a:pPr>
            <a:r>
              <a:rPr lang="en-US" b="1" dirty="0">
                <a:latin typeface="Open Sans" panose="020B0606030504020204" pitchFamily="34" charset="0"/>
                <a:ea typeface="Open Sans" panose="020B0606030504020204" pitchFamily="34" charset="0"/>
                <a:cs typeface="Open Sans" panose="020B0606030504020204" pitchFamily="34" charset="0"/>
              </a:rPr>
              <a:t>Data Preparation </a:t>
            </a:r>
          </a:p>
        </p:txBody>
      </p:sp>
      <p:sp>
        <p:nvSpPr>
          <p:cNvPr id="6" name="TextBox 5">
            <a:extLst>
              <a:ext uri="{FF2B5EF4-FFF2-40B4-BE49-F238E27FC236}">
                <a16:creationId xmlns:a16="http://schemas.microsoft.com/office/drawing/2014/main" id="{D8284F4F-C12A-06AB-42F5-846961530784}"/>
              </a:ext>
            </a:extLst>
          </p:cNvPr>
          <p:cNvSpPr txBox="1"/>
          <p:nvPr/>
        </p:nvSpPr>
        <p:spPr>
          <a:xfrm>
            <a:off x="719999" y="1913537"/>
            <a:ext cx="7546771" cy="296087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To assess the risks of violence in adolescents, a comprehensive questionnaire was designed, incorporating the identified risk factors from the study titled "Assessing the Risks of Violence in Adolescents in the Pediatric Emergency Department". </a:t>
            </a:r>
          </a:p>
          <a:p>
            <a:pPr algn="just">
              <a:lnSpc>
                <a:spcPct val="150000"/>
              </a:lnSpc>
            </a:pPr>
            <a:endParaRPr lang="en-US" dirty="0"/>
          </a:p>
          <a:p>
            <a:pPr marL="285750" indent="-285750" algn="just">
              <a:lnSpc>
                <a:spcPct val="150000"/>
              </a:lnSpc>
              <a:buFont typeface="Arial" panose="020B0604020202020204" pitchFamily="34" charset="0"/>
              <a:buChar char="•"/>
            </a:pPr>
            <a:r>
              <a:rPr lang="en-US" dirty="0"/>
              <a:t>To ensure the validity and relevance of the included risk factors, an interview was conducted with </a:t>
            </a:r>
            <a:r>
              <a:rPr lang="en-US" b="1" dirty="0">
                <a:solidFill>
                  <a:schemeClr val="tx1"/>
                </a:solidFill>
              </a:rPr>
              <a:t>Dr. Tariq Muhammad Al-Sahrawi, Professor of Psychiatry, Ain Shams College of Medicine, Deputy Director of Prof. Dr. Ahmed </a:t>
            </a:r>
            <a:r>
              <a:rPr lang="en-US" b="1" dirty="0" err="1">
                <a:solidFill>
                  <a:schemeClr val="tx1"/>
                </a:solidFill>
              </a:rPr>
              <a:t>Okasha</a:t>
            </a:r>
            <a:r>
              <a:rPr lang="en-US" b="1" dirty="0">
                <a:solidFill>
                  <a:schemeClr val="tx1"/>
                </a:solidFill>
              </a:rPr>
              <a:t> Center for Psychiatry</a:t>
            </a:r>
            <a:r>
              <a:rPr lang="en-US" dirty="0">
                <a:solidFill>
                  <a:schemeClr val="tx1"/>
                </a:solidFill>
              </a:rPr>
              <a:t>. </a:t>
            </a:r>
            <a:r>
              <a:rPr lang="en-US" dirty="0"/>
              <a:t>During the interview, specific attention was given to assigning appropriate weights to each question in the questionnaire. </a:t>
            </a:r>
          </a:p>
        </p:txBody>
      </p:sp>
      <p:sp>
        <p:nvSpPr>
          <p:cNvPr id="3" name="Rectangle 2">
            <a:extLst>
              <a:ext uri="{FF2B5EF4-FFF2-40B4-BE49-F238E27FC236}">
                <a16:creationId xmlns:a16="http://schemas.microsoft.com/office/drawing/2014/main" id="{1D66C875-9725-BF64-321C-7DA01D188F5F}"/>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CC4BFB05-0390-9578-338B-361B2E09095F}"/>
              </a:ext>
            </a:extLst>
          </p:cNvPr>
          <p:cNvSpPr/>
          <p:nvPr/>
        </p:nvSpPr>
        <p:spPr>
          <a:xfrm>
            <a:off x="117988" y="4617846"/>
            <a:ext cx="521350" cy="444808"/>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p:txBody>
      </p:sp>
    </p:spTree>
    <p:extLst>
      <p:ext uri="{BB962C8B-B14F-4D97-AF65-F5344CB8AC3E}">
        <p14:creationId xmlns:p14="http://schemas.microsoft.com/office/powerpoint/2010/main" val="13263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D67025-EFF8-62FB-EAA5-802C0BD99AC7}"/>
              </a:ext>
            </a:extLst>
          </p:cNvPr>
          <p:cNvSpPr txBox="1"/>
          <p:nvPr/>
        </p:nvSpPr>
        <p:spPr>
          <a:xfrm>
            <a:off x="286215" y="1109917"/>
            <a:ext cx="4572000"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Sample 1 From Created Questionnaire</a:t>
            </a:r>
          </a:p>
        </p:txBody>
      </p:sp>
      <p:pic>
        <p:nvPicPr>
          <p:cNvPr id="5" name="Picture 4" descr="Graphical user interface, text, application, email&#10;&#10;Description automatically generated">
            <a:extLst>
              <a:ext uri="{FF2B5EF4-FFF2-40B4-BE49-F238E27FC236}">
                <a16:creationId xmlns:a16="http://schemas.microsoft.com/office/drawing/2014/main" id="{8C7EF85E-DBC6-7E30-A270-8644EABC5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235" y="1527586"/>
            <a:ext cx="6529530" cy="3383558"/>
          </a:xfrm>
          <a:prstGeom prst="rect">
            <a:avLst/>
          </a:prstGeom>
        </p:spPr>
      </p:pic>
      <p:sp>
        <p:nvSpPr>
          <p:cNvPr id="2" name="Rectangle 1">
            <a:extLst>
              <a:ext uri="{FF2B5EF4-FFF2-40B4-BE49-F238E27FC236}">
                <a16:creationId xmlns:a16="http://schemas.microsoft.com/office/drawing/2014/main" id="{DE9EECC4-AE1F-1DCB-0D98-E7FB7031CC8F}"/>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9B5D1CBF-FF9C-0590-DB07-1060949324FB}"/>
              </a:ext>
            </a:extLst>
          </p:cNvPr>
          <p:cNvSpPr/>
          <p:nvPr/>
        </p:nvSpPr>
        <p:spPr>
          <a:xfrm>
            <a:off x="117987" y="4617846"/>
            <a:ext cx="506481" cy="422505"/>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19</a:t>
            </a:r>
          </a:p>
        </p:txBody>
      </p:sp>
    </p:spTree>
    <p:extLst>
      <p:ext uri="{BB962C8B-B14F-4D97-AF65-F5344CB8AC3E}">
        <p14:creationId xmlns:p14="http://schemas.microsoft.com/office/powerpoint/2010/main" val="343659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1360853" y="1222204"/>
            <a:ext cx="2060527"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25" name="Google Shape;125;p26"/>
          <p:cNvSpPr txBox="1">
            <a:spLocks noGrp="1"/>
          </p:cNvSpPr>
          <p:nvPr>
            <p:ph type="title" idx="2"/>
          </p:nvPr>
        </p:nvSpPr>
        <p:spPr>
          <a:xfrm>
            <a:off x="719996" y="1222204"/>
            <a:ext cx="900000"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27" name="Google Shape;127;p26"/>
          <p:cNvSpPr txBox="1">
            <a:spLocks noGrp="1"/>
          </p:cNvSpPr>
          <p:nvPr>
            <p:ph type="title" idx="4"/>
          </p:nvPr>
        </p:nvSpPr>
        <p:spPr>
          <a:xfrm>
            <a:off x="685675" y="2013498"/>
            <a:ext cx="900000"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29" name="Google Shape;129;p26"/>
          <p:cNvSpPr txBox="1">
            <a:spLocks noGrp="1"/>
          </p:cNvSpPr>
          <p:nvPr>
            <p:ph type="title" idx="6"/>
          </p:nvPr>
        </p:nvSpPr>
        <p:spPr>
          <a:xfrm>
            <a:off x="685675" y="2875558"/>
            <a:ext cx="900000"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31" name="Google Shape;131;p26"/>
          <p:cNvSpPr txBox="1">
            <a:spLocks noGrp="1"/>
          </p:cNvSpPr>
          <p:nvPr>
            <p:ph type="title" idx="8"/>
          </p:nvPr>
        </p:nvSpPr>
        <p:spPr>
          <a:xfrm>
            <a:off x="685675" y="3705932"/>
            <a:ext cx="900000" cy="6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32" name="Google Shape;132;p26"/>
          <p:cNvSpPr txBox="1">
            <a:spLocks noGrp="1"/>
          </p:cNvSpPr>
          <p:nvPr>
            <p:ph type="title" idx="9"/>
          </p:nvPr>
        </p:nvSpPr>
        <p:spPr>
          <a:xfrm>
            <a:off x="720000" y="540010"/>
            <a:ext cx="5580000" cy="5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4" name="Google Shape;131;p26">
            <a:extLst>
              <a:ext uri="{FF2B5EF4-FFF2-40B4-BE49-F238E27FC236}">
                <a16:creationId xmlns:a16="http://schemas.microsoft.com/office/drawing/2014/main" id="{FD74C41A-2C11-F0C5-D31E-63176154502B}"/>
              </a:ext>
            </a:extLst>
          </p:cNvPr>
          <p:cNvSpPr txBox="1">
            <a:spLocks/>
          </p:cNvSpPr>
          <p:nvPr/>
        </p:nvSpPr>
        <p:spPr>
          <a:xfrm>
            <a:off x="659978" y="4519370"/>
            <a:ext cx="9000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40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 dirty="0"/>
              <a:t>05</a:t>
            </a:r>
          </a:p>
        </p:txBody>
      </p:sp>
      <p:sp>
        <p:nvSpPr>
          <p:cNvPr id="5" name="Google Shape;131;p26">
            <a:extLst>
              <a:ext uri="{FF2B5EF4-FFF2-40B4-BE49-F238E27FC236}">
                <a16:creationId xmlns:a16="http://schemas.microsoft.com/office/drawing/2014/main" id="{C1BBFC4E-4801-8E80-BE76-E1B87189B19C}"/>
              </a:ext>
            </a:extLst>
          </p:cNvPr>
          <p:cNvSpPr txBox="1">
            <a:spLocks/>
          </p:cNvSpPr>
          <p:nvPr/>
        </p:nvSpPr>
        <p:spPr>
          <a:xfrm>
            <a:off x="4006464" y="2056021"/>
            <a:ext cx="9000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40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 dirty="0"/>
              <a:t>07</a:t>
            </a:r>
          </a:p>
        </p:txBody>
      </p:sp>
      <p:sp>
        <p:nvSpPr>
          <p:cNvPr id="6" name="Google Shape;131;p26">
            <a:extLst>
              <a:ext uri="{FF2B5EF4-FFF2-40B4-BE49-F238E27FC236}">
                <a16:creationId xmlns:a16="http://schemas.microsoft.com/office/drawing/2014/main" id="{BECF8B08-7005-BC70-BF14-A30AC9273863}"/>
              </a:ext>
            </a:extLst>
          </p:cNvPr>
          <p:cNvSpPr txBox="1">
            <a:spLocks/>
          </p:cNvSpPr>
          <p:nvPr/>
        </p:nvSpPr>
        <p:spPr>
          <a:xfrm>
            <a:off x="3992634" y="2869259"/>
            <a:ext cx="9000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40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 dirty="0"/>
              <a:t>08</a:t>
            </a:r>
          </a:p>
        </p:txBody>
      </p:sp>
      <p:sp>
        <p:nvSpPr>
          <p:cNvPr id="7" name="Google Shape;131;p26">
            <a:extLst>
              <a:ext uri="{FF2B5EF4-FFF2-40B4-BE49-F238E27FC236}">
                <a16:creationId xmlns:a16="http://schemas.microsoft.com/office/drawing/2014/main" id="{312FCF9B-2DBA-8C8C-A9E8-2E6E8AE8049C}"/>
              </a:ext>
            </a:extLst>
          </p:cNvPr>
          <p:cNvSpPr txBox="1">
            <a:spLocks/>
          </p:cNvSpPr>
          <p:nvPr/>
        </p:nvSpPr>
        <p:spPr>
          <a:xfrm>
            <a:off x="3992634" y="3674651"/>
            <a:ext cx="9000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40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 dirty="0"/>
              <a:t>09</a:t>
            </a:r>
          </a:p>
        </p:txBody>
      </p:sp>
      <p:sp>
        <p:nvSpPr>
          <p:cNvPr id="14" name="Google Shape;124;p26">
            <a:extLst>
              <a:ext uri="{FF2B5EF4-FFF2-40B4-BE49-F238E27FC236}">
                <a16:creationId xmlns:a16="http://schemas.microsoft.com/office/drawing/2014/main" id="{526763CD-ABCE-DFD9-2E38-445F47BDF8F0}"/>
              </a:ext>
            </a:extLst>
          </p:cNvPr>
          <p:cNvSpPr txBox="1">
            <a:spLocks/>
          </p:cNvSpPr>
          <p:nvPr/>
        </p:nvSpPr>
        <p:spPr>
          <a:xfrm>
            <a:off x="1360853" y="1981100"/>
            <a:ext cx="1930987"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Objectives</a:t>
            </a:r>
          </a:p>
        </p:txBody>
      </p:sp>
      <p:sp>
        <p:nvSpPr>
          <p:cNvPr id="15" name="Google Shape;124;p26">
            <a:extLst>
              <a:ext uri="{FF2B5EF4-FFF2-40B4-BE49-F238E27FC236}">
                <a16:creationId xmlns:a16="http://schemas.microsoft.com/office/drawing/2014/main" id="{3160859C-9CDD-19D9-C49B-4B5780D908F4}"/>
              </a:ext>
            </a:extLst>
          </p:cNvPr>
          <p:cNvSpPr txBox="1">
            <a:spLocks/>
          </p:cNvSpPr>
          <p:nvPr/>
        </p:nvSpPr>
        <p:spPr>
          <a:xfrm>
            <a:off x="1360853" y="2856092"/>
            <a:ext cx="1930987"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Related work</a:t>
            </a:r>
          </a:p>
        </p:txBody>
      </p:sp>
      <p:sp>
        <p:nvSpPr>
          <p:cNvPr id="16" name="Google Shape;124;p26">
            <a:extLst>
              <a:ext uri="{FF2B5EF4-FFF2-40B4-BE49-F238E27FC236}">
                <a16:creationId xmlns:a16="http://schemas.microsoft.com/office/drawing/2014/main" id="{5A815D52-51C9-08FB-992A-3B6FB801ADFA}"/>
              </a:ext>
            </a:extLst>
          </p:cNvPr>
          <p:cNvSpPr txBox="1">
            <a:spLocks/>
          </p:cNvSpPr>
          <p:nvPr/>
        </p:nvSpPr>
        <p:spPr>
          <a:xfrm>
            <a:off x="1360853" y="3674138"/>
            <a:ext cx="2007187"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Architecture</a:t>
            </a:r>
          </a:p>
        </p:txBody>
      </p:sp>
      <p:sp>
        <p:nvSpPr>
          <p:cNvPr id="17" name="Google Shape;124;p26">
            <a:extLst>
              <a:ext uri="{FF2B5EF4-FFF2-40B4-BE49-F238E27FC236}">
                <a16:creationId xmlns:a16="http://schemas.microsoft.com/office/drawing/2014/main" id="{31A6FDB5-FD1D-25CD-F11F-90EC29BAF704}"/>
              </a:ext>
            </a:extLst>
          </p:cNvPr>
          <p:cNvSpPr txBox="1">
            <a:spLocks/>
          </p:cNvSpPr>
          <p:nvPr/>
        </p:nvSpPr>
        <p:spPr>
          <a:xfrm>
            <a:off x="1417422" y="4519370"/>
            <a:ext cx="234696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Functionalities</a:t>
            </a:r>
          </a:p>
        </p:txBody>
      </p:sp>
      <p:sp>
        <p:nvSpPr>
          <p:cNvPr id="18" name="Google Shape;124;p26">
            <a:extLst>
              <a:ext uri="{FF2B5EF4-FFF2-40B4-BE49-F238E27FC236}">
                <a16:creationId xmlns:a16="http://schemas.microsoft.com/office/drawing/2014/main" id="{16B07832-B402-9DB0-78BE-3EE44170C37E}"/>
              </a:ext>
            </a:extLst>
          </p:cNvPr>
          <p:cNvSpPr txBox="1">
            <a:spLocks/>
          </p:cNvSpPr>
          <p:nvPr/>
        </p:nvSpPr>
        <p:spPr>
          <a:xfrm>
            <a:off x="4794388" y="2013498"/>
            <a:ext cx="2894192"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Dataset and results</a:t>
            </a:r>
          </a:p>
        </p:txBody>
      </p:sp>
      <p:sp>
        <p:nvSpPr>
          <p:cNvPr id="19" name="Google Shape;124;p26">
            <a:extLst>
              <a:ext uri="{FF2B5EF4-FFF2-40B4-BE49-F238E27FC236}">
                <a16:creationId xmlns:a16="http://schemas.microsoft.com/office/drawing/2014/main" id="{549F57DF-2CD9-D542-DECD-748CDB435B61}"/>
              </a:ext>
            </a:extLst>
          </p:cNvPr>
          <p:cNvSpPr txBox="1">
            <a:spLocks/>
          </p:cNvSpPr>
          <p:nvPr/>
        </p:nvSpPr>
        <p:spPr>
          <a:xfrm>
            <a:off x="4779853" y="3627496"/>
            <a:ext cx="18288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Conclusion</a:t>
            </a:r>
          </a:p>
        </p:txBody>
      </p:sp>
      <p:sp>
        <p:nvSpPr>
          <p:cNvPr id="20" name="Google Shape;124;p26">
            <a:extLst>
              <a:ext uri="{FF2B5EF4-FFF2-40B4-BE49-F238E27FC236}">
                <a16:creationId xmlns:a16="http://schemas.microsoft.com/office/drawing/2014/main" id="{0F81D100-CD5A-E3C4-4724-2A919FA49C0A}"/>
              </a:ext>
            </a:extLst>
          </p:cNvPr>
          <p:cNvSpPr txBox="1">
            <a:spLocks/>
          </p:cNvSpPr>
          <p:nvPr/>
        </p:nvSpPr>
        <p:spPr>
          <a:xfrm>
            <a:off x="4794388" y="2869259"/>
            <a:ext cx="2020116"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Demo</a:t>
            </a:r>
          </a:p>
        </p:txBody>
      </p:sp>
      <p:sp>
        <p:nvSpPr>
          <p:cNvPr id="2" name="Rectangle 1">
            <a:extLst>
              <a:ext uri="{FF2B5EF4-FFF2-40B4-BE49-F238E27FC236}">
                <a16:creationId xmlns:a16="http://schemas.microsoft.com/office/drawing/2014/main" id="{4AC689CF-C404-81CF-F0F1-5875BDD89995}"/>
              </a:ext>
            </a:extLst>
          </p:cNvPr>
          <p:cNvSpPr/>
          <p:nvPr/>
        </p:nvSpPr>
        <p:spPr>
          <a:xfrm>
            <a:off x="8423999" y="0"/>
            <a:ext cx="720001" cy="514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784EC2EE-F99A-D639-BBD4-682931482AE0}"/>
              </a:ext>
            </a:extLst>
          </p:cNvPr>
          <p:cNvSpPr/>
          <p:nvPr/>
        </p:nvSpPr>
        <p:spPr>
          <a:xfrm>
            <a:off x="63190" y="4730956"/>
            <a:ext cx="301083" cy="331697"/>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8" name="Google Shape;131;p26">
            <a:extLst>
              <a:ext uri="{FF2B5EF4-FFF2-40B4-BE49-F238E27FC236}">
                <a16:creationId xmlns:a16="http://schemas.microsoft.com/office/drawing/2014/main" id="{DA05D39C-B7DE-61F3-A027-263752977380}"/>
              </a:ext>
            </a:extLst>
          </p:cNvPr>
          <p:cNvSpPr txBox="1">
            <a:spLocks/>
          </p:cNvSpPr>
          <p:nvPr/>
        </p:nvSpPr>
        <p:spPr>
          <a:xfrm>
            <a:off x="3996620" y="1226037"/>
            <a:ext cx="900000"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40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 dirty="0"/>
              <a:t>06</a:t>
            </a:r>
          </a:p>
        </p:txBody>
      </p:sp>
      <p:sp>
        <p:nvSpPr>
          <p:cNvPr id="9" name="Google Shape;124;p26">
            <a:extLst>
              <a:ext uri="{FF2B5EF4-FFF2-40B4-BE49-F238E27FC236}">
                <a16:creationId xmlns:a16="http://schemas.microsoft.com/office/drawing/2014/main" id="{7646D028-36F3-F68B-A487-0568C34E44A5}"/>
              </a:ext>
            </a:extLst>
          </p:cNvPr>
          <p:cNvSpPr txBox="1">
            <a:spLocks/>
          </p:cNvSpPr>
          <p:nvPr/>
        </p:nvSpPr>
        <p:spPr>
          <a:xfrm>
            <a:off x="4779853" y="1228849"/>
            <a:ext cx="3985006" cy="64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pen Sans"/>
              <a:buNone/>
              <a:defRPr sz="2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400"/>
              <a:buFont typeface="Open Sans"/>
              <a:buNone/>
              <a:defRPr sz="2400" b="1" i="0" u="none" strike="noStrike" cap="none">
                <a:solidFill>
                  <a:schemeClr val="dk1"/>
                </a:solidFill>
                <a:latin typeface="Open Sans"/>
                <a:ea typeface="Open Sans"/>
                <a:cs typeface="Open Sans"/>
                <a:sym typeface="Open Sans"/>
              </a:defRPr>
            </a:lvl9pPr>
          </a:lstStyle>
          <a:p>
            <a:r>
              <a:rPr lang="en-US" dirty="0"/>
              <a:t>Algorithms and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932A9368-8BFE-B67C-1E4B-21AE1AE5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270233"/>
            <a:ext cx="5715000" cy="3873267"/>
          </a:xfrm>
          <a:prstGeom prst="rect">
            <a:avLst/>
          </a:prstGeom>
        </p:spPr>
      </p:pic>
      <p:sp>
        <p:nvSpPr>
          <p:cNvPr id="5" name="TextBox 4">
            <a:extLst>
              <a:ext uri="{FF2B5EF4-FFF2-40B4-BE49-F238E27FC236}">
                <a16:creationId xmlns:a16="http://schemas.microsoft.com/office/drawing/2014/main" id="{08DAB903-68AB-16A9-8BF7-CBCF504B1582}"/>
              </a:ext>
            </a:extLst>
          </p:cNvPr>
          <p:cNvSpPr txBox="1"/>
          <p:nvPr/>
        </p:nvSpPr>
        <p:spPr>
          <a:xfrm>
            <a:off x="304800" y="834853"/>
            <a:ext cx="4572000"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Sample 2 From Created Questionnaire</a:t>
            </a:r>
          </a:p>
        </p:txBody>
      </p:sp>
      <p:sp>
        <p:nvSpPr>
          <p:cNvPr id="2" name="Rectangle 1">
            <a:extLst>
              <a:ext uri="{FF2B5EF4-FFF2-40B4-BE49-F238E27FC236}">
                <a16:creationId xmlns:a16="http://schemas.microsoft.com/office/drawing/2014/main" id="{F59E2547-62A0-6CBD-9C54-4511B23B0CC2}"/>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CB74C808-380F-CC22-2DC2-7F4D824BCDB9}"/>
              </a:ext>
            </a:extLst>
          </p:cNvPr>
          <p:cNvSpPr/>
          <p:nvPr/>
        </p:nvSpPr>
        <p:spPr>
          <a:xfrm>
            <a:off x="117987" y="4617846"/>
            <a:ext cx="506481" cy="437374"/>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p:txBody>
      </p:sp>
    </p:spTree>
    <p:extLst>
      <p:ext uri="{BB962C8B-B14F-4D97-AF65-F5344CB8AC3E}">
        <p14:creationId xmlns:p14="http://schemas.microsoft.com/office/powerpoint/2010/main" val="31158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CD4-D9B2-A2C6-2CE8-C56365513D66}"/>
              </a:ext>
            </a:extLst>
          </p:cNvPr>
          <p:cNvSpPr>
            <a:spLocks noGrp="1"/>
          </p:cNvSpPr>
          <p:nvPr>
            <p:ph type="title"/>
          </p:nvPr>
        </p:nvSpPr>
        <p:spPr>
          <a:xfrm>
            <a:off x="720000" y="621607"/>
            <a:ext cx="7704000" cy="590159"/>
          </a:xfrm>
        </p:spPr>
        <p:txBody>
          <a:bodyPr/>
          <a:lstStyle/>
          <a:p>
            <a:pPr algn="ctr"/>
            <a:r>
              <a:rPr lang="en-US" dirty="0"/>
              <a:t>Dataset</a:t>
            </a:r>
          </a:p>
        </p:txBody>
      </p:sp>
      <p:sp>
        <p:nvSpPr>
          <p:cNvPr id="4" name="TextBox 3">
            <a:extLst>
              <a:ext uri="{FF2B5EF4-FFF2-40B4-BE49-F238E27FC236}">
                <a16:creationId xmlns:a16="http://schemas.microsoft.com/office/drawing/2014/main" id="{AB1F9E81-C241-1317-6DAB-DE30607DD566}"/>
              </a:ext>
            </a:extLst>
          </p:cNvPr>
          <p:cNvSpPr txBox="1"/>
          <p:nvPr/>
        </p:nvSpPr>
        <p:spPr>
          <a:xfrm>
            <a:off x="263912" y="1474191"/>
            <a:ext cx="4572000" cy="523220"/>
          </a:xfrm>
          <a:prstGeom prst="rect">
            <a:avLst/>
          </a:prstGeom>
          <a:noFill/>
        </p:spPr>
        <p:txBody>
          <a:bodyPr wrap="square">
            <a:spAutoFit/>
          </a:bodyPr>
          <a:lstStyle/>
          <a:p>
            <a:pPr marL="342900" indent="-342900">
              <a:buFont typeface="+mj-lt"/>
              <a:buAutoNum type="arabicParenR" startAt="2"/>
            </a:pPr>
            <a:r>
              <a:rPr lang="en-US" b="1" dirty="0">
                <a:latin typeface="Open Sans" panose="020B0606030504020204" pitchFamily="34" charset="0"/>
                <a:ea typeface="Open Sans" panose="020B0606030504020204" pitchFamily="34" charset="0"/>
                <a:cs typeface="Open Sans" panose="020B0606030504020204" pitchFamily="34" charset="0"/>
              </a:rPr>
              <a:t>Data Collection</a:t>
            </a:r>
          </a:p>
          <a:p>
            <a:r>
              <a:rPr lang="en-US" b="1" dirty="0">
                <a:latin typeface="Open Sans" panose="020B0606030504020204" pitchFamily="34" charset="0"/>
                <a:ea typeface="Open Sans" panose="020B0606030504020204" pitchFamily="34" charset="0"/>
                <a:cs typeface="Open Sans" panose="020B0606030504020204" pitchFamily="34" charset="0"/>
              </a:rPr>
              <a:t> </a:t>
            </a:r>
          </a:p>
        </p:txBody>
      </p:sp>
      <p:sp>
        <p:nvSpPr>
          <p:cNvPr id="6" name="TextBox 5">
            <a:extLst>
              <a:ext uri="{FF2B5EF4-FFF2-40B4-BE49-F238E27FC236}">
                <a16:creationId xmlns:a16="http://schemas.microsoft.com/office/drawing/2014/main" id="{D8284F4F-C12A-06AB-42F5-846961530784}"/>
              </a:ext>
            </a:extLst>
          </p:cNvPr>
          <p:cNvSpPr txBox="1"/>
          <p:nvPr/>
        </p:nvSpPr>
        <p:spPr>
          <a:xfrm>
            <a:off x="720000" y="2143996"/>
            <a:ext cx="7546771" cy="16682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To gather the dataset, we created a questionnaire and distributed it through multiple channels, including social media platforms and primary and preparatory schools. We received a total of 1400 responses from students. The main objective is to collect data from the students to build the model. An online survey was created using a Google Form, and 1,400 people responded. Below are some of the survey questions and answers.</a:t>
            </a:r>
          </a:p>
        </p:txBody>
      </p:sp>
      <p:sp>
        <p:nvSpPr>
          <p:cNvPr id="3" name="Rectangle 2">
            <a:extLst>
              <a:ext uri="{FF2B5EF4-FFF2-40B4-BE49-F238E27FC236}">
                <a16:creationId xmlns:a16="http://schemas.microsoft.com/office/drawing/2014/main" id="{26CE7F64-D439-9897-C7EA-D933E214045E}"/>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92A0EC1F-3BEC-F9D9-05AC-3C76DA4270BD}"/>
              </a:ext>
            </a:extLst>
          </p:cNvPr>
          <p:cNvSpPr/>
          <p:nvPr/>
        </p:nvSpPr>
        <p:spPr>
          <a:xfrm>
            <a:off x="117987" y="4617846"/>
            <a:ext cx="506481" cy="452242"/>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21</a:t>
            </a:r>
          </a:p>
        </p:txBody>
      </p:sp>
    </p:spTree>
    <p:extLst>
      <p:ext uri="{BB962C8B-B14F-4D97-AF65-F5344CB8AC3E}">
        <p14:creationId xmlns:p14="http://schemas.microsoft.com/office/powerpoint/2010/main" val="365963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2E52BA-2B27-79F7-52B3-EF972B538F07}"/>
              </a:ext>
            </a:extLst>
          </p:cNvPr>
          <p:cNvSpPr txBox="1"/>
          <p:nvPr/>
        </p:nvSpPr>
        <p:spPr>
          <a:xfrm>
            <a:off x="427464" y="931497"/>
            <a:ext cx="4572000"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Sample 1: Students responded</a:t>
            </a:r>
          </a:p>
        </p:txBody>
      </p:sp>
      <p:pic>
        <p:nvPicPr>
          <p:cNvPr id="6" name="Picture 5" descr="A screenshot of a computer screen&#10;&#10;Description automatically generated">
            <a:extLst>
              <a:ext uri="{FF2B5EF4-FFF2-40B4-BE49-F238E27FC236}">
                <a16:creationId xmlns:a16="http://schemas.microsoft.com/office/drawing/2014/main" id="{40B87393-2C91-E750-34FF-E5F6174133B1}"/>
              </a:ext>
            </a:extLst>
          </p:cNvPr>
          <p:cNvPicPr>
            <a:picLocks noChangeAspect="1"/>
          </p:cNvPicPr>
          <p:nvPr/>
        </p:nvPicPr>
        <p:blipFill>
          <a:blip r:embed="rId2"/>
          <a:stretch>
            <a:fillRect/>
          </a:stretch>
        </p:blipFill>
        <p:spPr>
          <a:xfrm>
            <a:off x="2165184" y="1417694"/>
            <a:ext cx="5059738" cy="3540403"/>
          </a:xfrm>
          <a:prstGeom prst="rect">
            <a:avLst/>
          </a:prstGeom>
        </p:spPr>
      </p:pic>
      <p:sp>
        <p:nvSpPr>
          <p:cNvPr id="2" name="Rectangle 1">
            <a:extLst>
              <a:ext uri="{FF2B5EF4-FFF2-40B4-BE49-F238E27FC236}">
                <a16:creationId xmlns:a16="http://schemas.microsoft.com/office/drawing/2014/main" id="{C74242C0-BEDF-6D77-F481-E3B486E312C8}"/>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465500FC-F727-CADE-7E79-139B8D2E7544}"/>
              </a:ext>
            </a:extLst>
          </p:cNvPr>
          <p:cNvSpPr/>
          <p:nvPr/>
        </p:nvSpPr>
        <p:spPr>
          <a:xfrm>
            <a:off x="117987" y="4617846"/>
            <a:ext cx="513915" cy="437374"/>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22</a:t>
            </a:r>
          </a:p>
        </p:txBody>
      </p:sp>
    </p:spTree>
    <p:extLst>
      <p:ext uri="{BB962C8B-B14F-4D97-AF65-F5344CB8AC3E}">
        <p14:creationId xmlns:p14="http://schemas.microsoft.com/office/powerpoint/2010/main" val="244705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2E52BA-2B27-79F7-52B3-EF972B538F07}"/>
              </a:ext>
            </a:extLst>
          </p:cNvPr>
          <p:cNvSpPr txBox="1"/>
          <p:nvPr/>
        </p:nvSpPr>
        <p:spPr>
          <a:xfrm>
            <a:off x="427464" y="931497"/>
            <a:ext cx="4572000"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Sample 2: Students responded</a:t>
            </a:r>
          </a:p>
        </p:txBody>
      </p:sp>
      <p:pic>
        <p:nvPicPr>
          <p:cNvPr id="3" name="Picture 2" descr="A pie chart with numbers and text&#10;&#10;Description automatically generated">
            <a:extLst>
              <a:ext uri="{FF2B5EF4-FFF2-40B4-BE49-F238E27FC236}">
                <a16:creationId xmlns:a16="http://schemas.microsoft.com/office/drawing/2014/main" id="{46B1ECA8-C2D0-130C-C339-B351539A1729}"/>
              </a:ext>
            </a:extLst>
          </p:cNvPr>
          <p:cNvPicPr>
            <a:picLocks noChangeAspect="1"/>
          </p:cNvPicPr>
          <p:nvPr/>
        </p:nvPicPr>
        <p:blipFill>
          <a:blip r:embed="rId2"/>
          <a:stretch>
            <a:fillRect/>
          </a:stretch>
        </p:blipFill>
        <p:spPr>
          <a:xfrm>
            <a:off x="1194916" y="1571176"/>
            <a:ext cx="6754168" cy="3086531"/>
          </a:xfrm>
          <a:prstGeom prst="rect">
            <a:avLst/>
          </a:prstGeom>
        </p:spPr>
      </p:pic>
      <p:sp>
        <p:nvSpPr>
          <p:cNvPr id="2" name="Rectangle 1">
            <a:extLst>
              <a:ext uri="{FF2B5EF4-FFF2-40B4-BE49-F238E27FC236}">
                <a16:creationId xmlns:a16="http://schemas.microsoft.com/office/drawing/2014/main" id="{40F3FECF-BBEB-7412-07C9-47D71976023B}"/>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98314393-634A-ECE9-2B7A-3AE347E7BDC6}"/>
              </a:ext>
            </a:extLst>
          </p:cNvPr>
          <p:cNvSpPr/>
          <p:nvPr/>
        </p:nvSpPr>
        <p:spPr>
          <a:xfrm>
            <a:off x="117988" y="4617846"/>
            <a:ext cx="521350" cy="400203"/>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23</a:t>
            </a:r>
          </a:p>
        </p:txBody>
      </p:sp>
    </p:spTree>
    <p:extLst>
      <p:ext uri="{BB962C8B-B14F-4D97-AF65-F5344CB8AC3E}">
        <p14:creationId xmlns:p14="http://schemas.microsoft.com/office/powerpoint/2010/main" val="33215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CD4-D9B2-A2C6-2CE8-C56365513D66}"/>
              </a:ext>
            </a:extLst>
          </p:cNvPr>
          <p:cNvSpPr>
            <a:spLocks noGrp="1"/>
          </p:cNvSpPr>
          <p:nvPr>
            <p:ph type="title"/>
          </p:nvPr>
        </p:nvSpPr>
        <p:spPr>
          <a:xfrm>
            <a:off x="720000" y="506949"/>
            <a:ext cx="7704000" cy="590159"/>
          </a:xfrm>
        </p:spPr>
        <p:txBody>
          <a:bodyPr/>
          <a:lstStyle/>
          <a:p>
            <a:pPr algn="ctr"/>
            <a:r>
              <a:rPr lang="en-US" dirty="0"/>
              <a:t>Results</a:t>
            </a:r>
          </a:p>
        </p:txBody>
      </p:sp>
      <p:sp>
        <p:nvSpPr>
          <p:cNvPr id="4" name="TextBox 3">
            <a:extLst>
              <a:ext uri="{FF2B5EF4-FFF2-40B4-BE49-F238E27FC236}">
                <a16:creationId xmlns:a16="http://schemas.microsoft.com/office/drawing/2014/main" id="{AB1F9E81-C241-1317-6DAB-DE30607DD566}"/>
              </a:ext>
            </a:extLst>
          </p:cNvPr>
          <p:cNvSpPr txBox="1"/>
          <p:nvPr/>
        </p:nvSpPr>
        <p:spPr>
          <a:xfrm>
            <a:off x="720000" y="1406368"/>
            <a:ext cx="7703999" cy="704232"/>
          </a:xfrm>
          <a:prstGeom prst="rect">
            <a:avLst/>
          </a:prstGeom>
          <a:noFill/>
        </p:spPr>
        <p:txBody>
          <a:bodyPr wrap="square">
            <a:spAutoFit/>
          </a:bodyPr>
          <a:lstStyle/>
          <a:p>
            <a:pPr algn="just">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After splitting the dataset into 70% for training and 30% for testing, Table (1) presents the accuracy results for logistic regression, random forest, and support vector machine.</a:t>
            </a:r>
            <a:r>
              <a:rPr lang="en-US" b="1" dirty="0">
                <a:latin typeface="Open Sans" panose="020B0606030504020204" pitchFamily="34" charset="0"/>
                <a:ea typeface="Open Sans" panose="020B0606030504020204" pitchFamily="34" charset="0"/>
                <a:cs typeface="Open Sans" panose="020B0606030504020204" pitchFamily="34" charset="0"/>
              </a:rPr>
              <a:t> </a:t>
            </a:r>
          </a:p>
        </p:txBody>
      </p:sp>
      <p:graphicFrame>
        <p:nvGraphicFramePr>
          <p:cNvPr id="3" name="Google Shape;150;p29">
            <a:extLst>
              <a:ext uri="{FF2B5EF4-FFF2-40B4-BE49-F238E27FC236}">
                <a16:creationId xmlns:a16="http://schemas.microsoft.com/office/drawing/2014/main" id="{B04E6995-C978-4C12-A361-0968909D1CF6}"/>
              </a:ext>
            </a:extLst>
          </p:cNvPr>
          <p:cNvGraphicFramePr/>
          <p:nvPr>
            <p:extLst>
              <p:ext uri="{D42A27DB-BD31-4B8C-83A1-F6EECF244321}">
                <p14:modId xmlns:p14="http://schemas.microsoft.com/office/powerpoint/2010/main" val="2318220604"/>
              </p:ext>
            </p:extLst>
          </p:nvPr>
        </p:nvGraphicFramePr>
        <p:xfrm>
          <a:off x="794342" y="2259836"/>
          <a:ext cx="7704000" cy="2099115"/>
        </p:xfrm>
        <a:graphic>
          <a:graphicData uri="http://schemas.openxmlformats.org/drawingml/2006/table">
            <a:tbl>
              <a:tblPr>
                <a:noFill/>
                <a:tableStyleId>{210C5853-E745-4E7A-8378-3E7AFEAB4666}</a:tableStyleId>
              </a:tblPr>
              <a:tblGrid>
                <a:gridCol w="593800">
                  <a:extLst>
                    <a:ext uri="{9D8B030D-6E8A-4147-A177-3AD203B41FA5}">
                      <a16:colId xmlns:a16="http://schemas.microsoft.com/office/drawing/2014/main" val="20000"/>
                    </a:ext>
                  </a:extLst>
                </a:gridCol>
                <a:gridCol w="2589775">
                  <a:extLst>
                    <a:ext uri="{9D8B030D-6E8A-4147-A177-3AD203B41FA5}">
                      <a16:colId xmlns:a16="http://schemas.microsoft.com/office/drawing/2014/main" val="20001"/>
                    </a:ext>
                  </a:extLst>
                </a:gridCol>
                <a:gridCol w="4520425">
                  <a:extLst>
                    <a:ext uri="{9D8B030D-6E8A-4147-A177-3AD203B41FA5}">
                      <a16:colId xmlns:a16="http://schemas.microsoft.com/office/drawing/2014/main" val="20002"/>
                    </a:ext>
                  </a:extLst>
                </a:gridCol>
              </a:tblGrid>
              <a:tr h="0">
                <a:tc gridSpan="3">
                  <a:txBody>
                    <a:bodyPr/>
                    <a:lstStyle/>
                    <a:p>
                      <a:pPr marL="0" lvl="0" indent="0" algn="l" rtl="0">
                        <a:spcBef>
                          <a:spcPts val="0"/>
                        </a:spcBef>
                        <a:spcAft>
                          <a:spcPts val="0"/>
                        </a:spcAft>
                        <a:buNone/>
                      </a:pPr>
                      <a:r>
                        <a:rPr lang="en-US" sz="1600" b="1" dirty="0">
                          <a:latin typeface="Open Sans"/>
                          <a:ea typeface="Open Sans"/>
                          <a:cs typeface="Open Sans"/>
                          <a:sym typeface="Open Sans"/>
                        </a:rPr>
                        <a:t>                 Algorithm                                                          Accuracy</a:t>
                      </a:r>
                      <a:endParaRPr sz="1600" b="1" dirty="0">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7125">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1</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Logistic Regression</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97%</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9675">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2</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Random Forest</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92.5%</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600">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3</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Support Vector Machine</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96.6%</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865BD84C-AE06-61D2-EE1C-FC09E9FD5392}"/>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45F60E9D-64EB-7033-DE63-90E9A82C6D4A}"/>
              </a:ext>
            </a:extLst>
          </p:cNvPr>
          <p:cNvSpPr/>
          <p:nvPr/>
        </p:nvSpPr>
        <p:spPr>
          <a:xfrm>
            <a:off x="117987" y="4617846"/>
            <a:ext cx="506481" cy="429939"/>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24</a:t>
            </a:r>
          </a:p>
        </p:txBody>
      </p:sp>
    </p:spTree>
    <p:extLst>
      <p:ext uri="{BB962C8B-B14F-4D97-AF65-F5344CB8AC3E}">
        <p14:creationId xmlns:p14="http://schemas.microsoft.com/office/powerpoint/2010/main" val="85942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CD4-D9B2-A2C6-2CE8-C56365513D66}"/>
              </a:ext>
            </a:extLst>
          </p:cNvPr>
          <p:cNvSpPr>
            <a:spLocks noGrp="1"/>
          </p:cNvSpPr>
          <p:nvPr>
            <p:ph type="title"/>
          </p:nvPr>
        </p:nvSpPr>
        <p:spPr>
          <a:xfrm>
            <a:off x="720000" y="506949"/>
            <a:ext cx="7704000" cy="590159"/>
          </a:xfrm>
        </p:spPr>
        <p:txBody>
          <a:bodyPr/>
          <a:lstStyle/>
          <a:p>
            <a:pPr algn="ctr"/>
            <a:r>
              <a:rPr lang="en-US" dirty="0"/>
              <a:t>Results(cont.)</a:t>
            </a:r>
          </a:p>
        </p:txBody>
      </p:sp>
      <p:sp>
        <p:nvSpPr>
          <p:cNvPr id="4" name="TextBox 3">
            <a:extLst>
              <a:ext uri="{FF2B5EF4-FFF2-40B4-BE49-F238E27FC236}">
                <a16:creationId xmlns:a16="http://schemas.microsoft.com/office/drawing/2014/main" id="{AB1F9E81-C241-1317-6DAB-DE30607DD566}"/>
              </a:ext>
            </a:extLst>
          </p:cNvPr>
          <p:cNvSpPr txBox="1"/>
          <p:nvPr/>
        </p:nvSpPr>
        <p:spPr>
          <a:xfrm>
            <a:off x="720000" y="1406368"/>
            <a:ext cx="7703999" cy="704232"/>
          </a:xfrm>
          <a:prstGeom prst="rect">
            <a:avLst/>
          </a:prstGeom>
          <a:noFill/>
        </p:spPr>
        <p:txBody>
          <a:bodyPr wrap="square">
            <a:spAutoFit/>
          </a:bodyPr>
          <a:lstStyle/>
          <a:p>
            <a:pPr algn="just">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After splitting the dataset into 50% for training and 50% for testing, Table (2) presents the accuracy results for logistic regression, random forest, and support vector machine.</a:t>
            </a:r>
            <a:r>
              <a:rPr lang="en-US" b="1" dirty="0">
                <a:latin typeface="Open Sans" panose="020B0606030504020204" pitchFamily="34" charset="0"/>
                <a:ea typeface="Open Sans" panose="020B0606030504020204" pitchFamily="34" charset="0"/>
                <a:cs typeface="Open Sans" panose="020B0606030504020204" pitchFamily="34" charset="0"/>
              </a:rPr>
              <a:t> </a:t>
            </a:r>
          </a:p>
        </p:txBody>
      </p:sp>
      <p:graphicFrame>
        <p:nvGraphicFramePr>
          <p:cNvPr id="3" name="Google Shape;150;p29">
            <a:extLst>
              <a:ext uri="{FF2B5EF4-FFF2-40B4-BE49-F238E27FC236}">
                <a16:creationId xmlns:a16="http://schemas.microsoft.com/office/drawing/2014/main" id="{B04E6995-C978-4C12-A361-0968909D1CF6}"/>
              </a:ext>
            </a:extLst>
          </p:cNvPr>
          <p:cNvGraphicFramePr/>
          <p:nvPr>
            <p:extLst>
              <p:ext uri="{D42A27DB-BD31-4B8C-83A1-F6EECF244321}">
                <p14:modId xmlns:p14="http://schemas.microsoft.com/office/powerpoint/2010/main" val="114454192"/>
              </p:ext>
            </p:extLst>
          </p:nvPr>
        </p:nvGraphicFramePr>
        <p:xfrm>
          <a:off x="794342" y="2259836"/>
          <a:ext cx="7704000" cy="2099115"/>
        </p:xfrm>
        <a:graphic>
          <a:graphicData uri="http://schemas.openxmlformats.org/drawingml/2006/table">
            <a:tbl>
              <a:tblPr>
                <a:noFill/>
                <a:tableStyleId>{210C5853-E745-4E7A-8378-3E7AFEAB4666}</a:tableStyleId>
              </a:tblPr>
              <a:tblGrid>
                <a:gridCol w="593800">
                  <a:extLst>
                    <a:ext uri="{9D8B030D-6E8A-4147-A177-3AD203B41FA5}">
                      <a16:colId xmlns:a16="http://schemas.microsoft.com/office/drawing/2014/main" val="20000"/>
                    </a:ext>
                  </a:extLst>
                </a:gridCol>
                <a:gridCol w="2589775">
                  <a:extLst>
                    <a:ext uri="{9D8B030D-6E8A-4147-A177-3AD203B41FA5}">
                      <a16:colId xmlns:a16="http://schemas.microsoft.com/office/drawing/2014/main" val="20001"/>
                    </a:ext>
                  </a:extLst>
                </a:gridCol>
                <a:gridCol w="4520425">
                  <a:extLst>
                    <a:ext uri="{9D8B030D-6E8A-4147-A177-3AD203B41FA5}">
                      <a16:colId xmlns:a16="http://schemas.microsoft.com/office/drawing/2014/main" val="20002"/>
                    </a:ext>
                  </a:extLst>
                </a:gridCol>
              </a:tblGrid>
              <a:tr h="0">
                <a:tc gridSpan="3">
                  <a:txBody>
                    <a:bodyPr/>
                    <a:lstStyle/>
                    <a:p>
                      <a:pPr marL="0" lvl="0" indent="0" algn="l" rtl="0">
                        <a:spcBef>
                          <a:spcPts val="0"/>
                        </a:spcBef>
                        <a:spcAft>
                          <a:spcPts val="0"/>
                        </a:spcAft>
                        <a:buNone/>
                      </a:pPr>
                      <a:r>
                        <a:rPr lang="en-US" sz="1600" b="1" dirty="0">
                          <a:latin typeface="Open Sans"/>
                          <a:ea typeface="Open Sans"/>
                          <a:cs typeface="Open Sans"/>
                          <a:sym typeface="Open Sans"/>
                        </a:rPr>
                        <a:t>                 Algorithm                                                          Accuracy</a:t>
                      </a:r>
                      <a:endParaRPr sz="1600" b="1" dirty="0">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7125">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1</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Logistic Regression</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97.5%</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9675">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2</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b="1" dirty="0">
                          <a:solidFill>
                            <a:schemeClr val="dk1"/>
                          </a:solidFill>
                          <a:latin typeface="Open Sans"/>
                          <a:ea typeface="Open Sans"/>
                          <a:cs typeface="Open Sans"/>
                          <a:sym typeface="Open Sans"/>
                        </a:rPr>
                        <a:t>Random Forest</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93.7%</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600">
                <a:tc>
                  <a:txBody>
                    <a:bodyPr/>
                    <a:lstStyle/>
                    <a:p>
                      <a:pPr marL="0" lvl="0" indent="0" algn="ctr" rtl="0">
                        <a:spcBef>
                          <a:spcPts val="0"/>
                        </a:spcBef>
                        <a:spcAft>
                          <a:spcPts val="0"/>
                        </a:spcAft>
                        <a:buNone/>
                      </a:pPr>
                      <a:r>
                        <a:rPr lang="en" sz="2000" b="1">
                          <a:solidFill>
                            <a:schemeClr val="dk1"/>
                          </a:solidFill>
                          <a:latin typeface="Open Sans"/>
                          <a:ea typeface="Open Sans"/>
                          <a:cs typeface="Open Sans"/>
                          <a:sym typeface="Open Sans"/>
                        </a:rPr>
                        <a:t>3</a:t>
                      </a:r>
                      <a:endParaRPr sz="2000" b="1">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dirty="0">
                          <a:solidFill>
                            <a:schemeClr val="dk1"/>
                          </a:solidFill>
                          <a:latin typeface="Open Sans"/>
                          <a:ea typeface="Open Sans"/>
                          <a:cs typeface="Open Sans"/>
                          <a:sym typeface="Open Sans"/>
                        </a:rPr>
                        <a:t>Support Vector Machine</a:t>
                      </a:r>
                      <a:endParaRPr b="1"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dk1"/>
                          </a:solidFill>
                          <a:latin typeface="Open Sans"/>
                          <a:ea typeface="Open Sans"/>
                          <a:cs typeface="Open Sans"/>
                          <a:sym typeface="Open Sans"/>
                        </a:rPr>
                        <a:t>95.5%</a:t>
                      </a:r>
                      <a:endParaRPr dirty="0">
                        <a:solidFill>
                          <a:schemeClr val="dk1"/>
                        </a:solidFill>
                        <a:latin typeface="Open Sans"/>
                        <a:ea typeface="Open Sans"/>
                        <a:cs typeface="Open Sans"/>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21ED6950-CDD0-435E-6D3B-1B6AD7F19CC3}"/>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9B0D14D8-D097-5B7B-9B1F-1A530151248A}"/>
              </a:ext>
            </a:extLst>
          </p:cNvPr>
          <p:cNvSpPr/>
          <p:nvPr/>
        </p:nvSpPr>
        <p:spPr>
          <a:xfrm>
            <a:off x="117988" y="4617846"/>
            <a:ext cx="521350" cy="429939"/>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p:txBody>
      </p:sp>
    </p:spTree>
    <p:extLst>
      <p:ext uri="{BB962C8B-B14F-4D97-AF65-F5344CB8AC3E}">
        <p14:creationId xmlns:p14="http://schemas.microsoft.com/office/powerpoint/2010/main" val="2672170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DEMO</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pic>
        <p:nvPicPr>
          <p:cNvPr id="7" name="Picture Placeholder 6">
            <a:extLst>
              <a:ext uri="{FF2B5EF4-FFF2-40B4-BE49-F238E27FC236}">
                <a16:creationId xmlns:a16="http://schemas.microsoft.com/office/drawing/2014/main" id="{9AE2EB8F-6775-E1B7-3852-A195C99610A8}"/>
              </a:ext>
            </a:extLst>
          </p:cNvPr>
          <p:cNvPicPr>
            <a:picLocks noGrp="1" noChangeAspect="1"/>
          </p:cNvPicPr>
          <p:nvPr>
            <p:ph type="pic" idx="3"/>
          </p:nvPr>
        </p:nvPicPr>
        <p:blipFill>
          <a:blip r:embed="rId3"/>
          <a:srcRect t="7123" b="7123"/>
          <a:stretch/>
        </p:blipFill>
        <p:spPr>
          <a:xfrm>
            <a:off x="2878138" y="539750"/>
            <a:ext cx="5545137" cy="3028950"/>
          </a:xfrm>
        </p:spPr>
      </p:pic>
      <p:sp>
        <p:nvSpPr>
          <p:cNvPr id="2" name="Flowchart: Connector 1">
            <a:extLst>
              <a:ext uri="{FF2B5EF4-FFF2-40B4-BE49-F238E27FC236}">
                <a16:creationId xmlns:a16="http://schemas.microsoft.com/office/drawing/2014/main" id="{7C16CE5A-0CD1-A928-C7A9-70B999486B0E}"/>
              </a:ext>
            </a:extLst>
          </p:cNvPr>
          <p:cNvSpPr/>
          <p:nvPr/>
        </p:nvSpPr>
        <p:spPr>
          <a:xfrm>
            <a:off x="117987" y="4617846"/>
            <a:ext cx="506481" cy="407637"/>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26</a:t>
            </a:r>
          </a:p>
        </p:txBody>
      </p:sp>
    </p:spTree>
    <p:extLst>
      <p:ext uri="{BB962C8B-B14F-4D97-AF65-F5344CB8AC3E}">
        <p14:creationId xmlns:p14="http://schemas.microsoft.com/office/powerpoint/2010/main" val="3038523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CONCLUSION</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pic>
        <p:nvPicPr>
          <p:cNvPr id="7" name="Picture Placeholder 6">
            <a:extLst>
              <a:ext uri="{FF2B5EF4-FFF2-40B4-BE49-F238E27FC236}">
                <a16:creationId xmlns:a16="http://schemas.microsoft.com/office/drawing/2014/main" id="{9AE2EB8F-6775-E1B7-3852-A195C99610A8}"/>
              </a:ext>
            </a:extLst>
          </p:cNvPr>
          <p:cNvPicPr>
            <a:picLocks noGrp="1" noChangeAspect="1"/>
          </p:cNvPicPr>
          <p:nvPr>
            <p:ph type="pic" idx="3"/>
          </p:nvPr>
        </p:nvPicPr>
        <p:blipFill>
          <a:blip r:embed="rId3"/>
          <a:srcRect l="1153" r="1153"/>
          <a:stretch/>
        </p:blipFill>
        <p:spPr>
          <a:xfrm>
            <a:off x="2878138" y="539750"/>
            <a:ext cx="5545137" cy="3028950"/>
          </a:xfrm>
        </p:spPr>
      </p:pic>
      <p:sp>
        <p:nvSpPr>
          <p:cNvPr id="2" name="Flowchart: Connector 1">
            <a:extLst>
              <a:ext uri="{FF2B5EF4-FFF2-40B4-BE49-F238E27FC236}">
                <a16:creationId xmlns:a16="http://schemas.microsoft.com/office/drawing/2014/main" id="{A6893D2F-BFD3-1399-9105-B49E38EC6DB3}"/>
              </a:ext>
            </a:extLst>
          </p:cNvPr>
          <p:cNvSpPr/>
          <p:nvPr/>
        </p:nvSpPr>
        <p:spPr>
          <a:xfrm>
            <a:off x="117987" y="4617846"/>
            <a:ext cx="506481" cy="400203"/>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28</a:t>
            </a:r>
          </a:p>
        </p:txBody>
      </p:sp>
    </p:spTree>
    <p:extLst>
      <p:ext uri="{BB962C8B-B14F-4D97-AF65-F5344CB8AC3E}">
        <p14:creationId xmlns:p14="http://schemas.microsoft.com/office/powerpoint/2010/main" val="45848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238B-2F82-E461-3F2E-4628DA88FCAD}"/>
              </a:ext>
            </a:extLst>
          </p:cNvPr>
          <p:cNvSpPr>
            <a:spLocks noGrp="1"/>
          </p:cNvSpPr>
          <p:nvPr>
            <p:ph type="title"/>
          </p:nvPr>
        </p:nvSpPr>
        <p:spPr>
          <a:xfrm>
            <a:off x="720000" y="480849"/>
            <a:ext cx="7704000" cy="575290"/>
          </a:xfrm>
        </p:spPr>
        <p:txBody>
          <a:bodyPr/>
          <a:lstStyle/>
          <a:p>
            <a:pPr algn="ctr"/>
            <a:r>
              <a:rPr lang="en-US" dirty="0"/>
              <a:t>CONCLUSION</a:t>
            </a:r>
          </a:p>
        </p:txBody>
      </p:sp>
      <p:sp>
        <p:nvSpPr>
          <p:cNvPr id="4" name="TextBox 3">
            <a:extLst>
              <a:ext uri="{FF2B5EF4-FFF2-40B4-BE49-F238E27FC236}">
                <a16:creationId xmlns:a16="http://schemas.microsoft.com/office/drawing/2014/main" id="{0F9103FC-0F78-65A5-323A-90F9CCE0CA06}"/>
              </a:ext>
            </a:extLst>
          </p:cNvPr>
          <p:cNvSpPr txBox="1"/>
          <p:nvPr/>
        </p:nvSpPr>
        <p:spPr>
          <a:xfrm>
            <a:off x="1284249" y="1271729"/>
            <a:ext cx="6575502" cy="3539430"/>
          </a:xfrm>
          <a:prstGeom prst="rect">
            <a:avLst/>
          </a:prstGeom>
          <a:noFill/>
        </p:spPr>
        <p:txBody>
          <a:bodyPr wrap="square">
            <a:spAutoFit/>
          </a:bodyPr>
          <a:lstStyle/>
          <a:p>
            <a:pPr algn="just"/>
            <a:r>
              <a:rPr lang="en-US" dirty="0"/>
              <a:t>In this work, an effective web-based application is developed using machine learning techniques to identify children at risk of exhibiting violent behavior. An online  comprehensive questionnaire was created and submitted to students to be used in assessing risk factors associated with potential violence. Results reveal that Logistic Regression achieved the highest accuracy of 97.5% for automated risk assessment. The reason for having logistic regression with the highest accuracy because the relationship between the features and the outcome is linear. </a:t>
            </a:r>
          </a:p>
          <a:p>
            <a:pPr algn="just"/>
            <a:r>
              <a:rPr lang="en-US" dirty="0"/>
              <a:t>The current system has a few drawbacks that could potentially have fixes in the future:</a:t>
            </a:r>
          </a:p>
          <a:p>
            <a:pPr algn="just"/>
            <a:r>
              <a:rPr lang="en-US" dirty="0"/>
              <a:t>1) Detecting the risks of violence among young people, not only for children.</a:t>
            </a:r>
          </a:p>
          <a:p>
            <a:pPr algn="just"/>
            <a:r>
              <a:rPr lang="en-US" dirty="0"/>
              <a:t>2) Detecting the risks of violence against oneself.</a:t>
            </a:r>
          </a:p>
          <a:p>
            <a:pPr algn="just"/>
            <a:r>
              <a:rPr lang="en-US" dirty="0"/>
              <a:t>3) To improve the interaction and engagement with the child, the system could consider using indirect questions that are more child-friendly. Instead of directly asking about risks of violence, the system can frame questions in a more subtle and playful manner. </a:t>
            </a:r>
          </a:p>
        </p:txBody>
      </p:sp>
      <p:sp>
        <p:nvSpPr>
          <p:cNvPr id="3" name="Rectangle 2">
            <a:extLst>
              <a:ext uri="{FF2B5EF4-FFF2-40B4-BE49-F238E27FC236}">
                <a16:creationId xmlns:a16="http://schemas.microsoft.com/office/drawing/2014/main" id="{841AC623-DFF0-C740-8A8B-3C4AB867C7ED}"/>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9A0BA390-49AD-1EB9-0910-FA8A7D07D445}"/>
              </a:ext>
            </a:extLst>
          </p:cNvPr>
          <p:cNvSpPr/>
          <p:nvPr/>
        </p:nvSpPr>
        <p:spPr>
          <a:xfrm>
            <a:off x="117987" y="4617846"/>
            <a:ext cx="506481" cy="407637"/>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29</a:t>
            </a:r>
          </a:p>
        </p:txBody>
      </p:sp>
    </p:spTree>
    <p:extLst>
      <p:ext uri="{BB962C8B-B14F-4D97-AF65-F5344CB8AC3E}">
        <p14:creationId xmlns:p14="http://schemas.microsoft.com/office/powerpoint/2010/main" val="233925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200" y="2731500"/>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800" dirty="0"/>
            </a:br>
            <a:r>
              <a:rPr lang="en" sz="3800" dirty="0"/>
              <a:t>INTRODUCTION</a:t>
            </a:r>
            <a:endParaRPr sz="3800" dirty="0"/>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139" name="Google Shape;139;p27"/>
          <p:cNvPicPr preferRelativeResize="0">
            <a:picLocks noGrp="1"/>
          </p:cNvPicPr>
          <p:nvPr>
            <p:ph type="pic" idx="3"/>
          </p:nvPr>
        </p:nvPicPr>
        <p:blipFill rotWithShape="1">
          <a:blip r:embed="rId3">
            <a:alphaModFix/>
          </a:blip>
          <a:srcRect t="20459" b="24571"/>
          <a:stretch/>
        </p:blipFill>
        <p:spPr>
          <a:xfrm>
            <a:off x="2878200" y="540000"/>
            <a:ext cx="5545800" cy="2031899"/>
          </a:xfrm>
          <a:prstGeom prst="rect">
            <a:avLst/>
          </a:prstGeom>
        </p:spPr>
      </p:pic>
      <p:sp>
        <p:nvSpPr>
          <p:cNvPr id="2" name="Flowchart: Connector 1">
            <a:extLst>
              <a:ext uri="{FF2B5EF4-FFF2-40B4-BE49-F238E27FC236}">
                <a16:creationId xmlns:a16="http://schemas.microsoft.com/office/drawing/2014/main" id="{68EECAAF-BDBA-402F-D481-0AE9CB5654DA}"/>
              </a:ext>
            </a:extLst>
          </p:cNvPr>
          <p:cNvSpPr/>
          <p:nvPr/>
        </p:nvSpPr>
        <p:spPr>
          <a:xfrm>
            <a:off x="152401" y="4705815"/>
            <a:ext cx="338254" cy="334536"/>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3" name="Google Shape;263;p42"/>
          <p:cNvSpPr txBox="1">
            <a:spLocks noGrp="1"/>
          </p:cNvSpPr>
          <p:nvPr>
            <p:ph type="body" idx="4294967295"/>
          </p:nvPr>
        </p:nvSpPr>
        <p:spPr>
          <a:xfrm>
            <a:off x="720000" y="1449673"/>
            <a:ext cx="7704000" cy="29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800" dirty="0">
              <a:highlight>
                <a:schemeClr val="lt2"/>
              </a:highlight>
            </a:endParaRP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Fast Fact: Preventing School Violence |Violence </a:t>
            </a:r>
            <a:r>
              <a:rPr lang="en-US" sz="800" b="1" dirty="0" err="1">
                <a:solidFill>
                  <a:schemeClr val="hlink"/>
                </a:solidFill>
                <a:uFill>
                  <a:noFill/>
                </a:uFill>
              </a:rPr>
              <a:t>Prevention|Injury</a:t>
            </a:r>
            <a:r>
              <a:rPr lang="en-US" sz="800" b="1" dirty="0">
                <a:solidFill>
                  <a:schemeClr val="hlink"/>
                </a:solidFill>
                <a:uFill>
                  <a:noFill/>
                </a:uFill>
              </a:rPr>
              <a:t> </a:t>
            </a:r>
            <a:r>
              <a:rPr lang="en-US" sz="800" b="1" dirty="0" err="1">
                <a:solidFill>
                  <a:schemeClr val="hlink"/>
                </a:solidFill>
                <a:uFill>
                  <a:noFill/>
                </a:uFill>
              </a:rPr>
              <a:t>Center|CDC</a:t>
            </a:r>
            <a:r>
              <a:rPr lang="en-US" sz="800" b="1" dirty="0">
                <a:solidFill>
                  <a:schemeClr val="hlink"/>
                </a:solidFill>
                <a:uFill>
                  <a:noFill/>
                </a:uFill>
              </a:rPr>
              <a:t>. (n.d.).https://www.cdc.gov/violenceprevention/youthviolence/schoolviolence/fastfact.html</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Press Release - New NCES Data Show Increases in School Shootings and Cyberbullying in K–12 Schools Over the Last Decade - June 28, 2022. (n.d.). https://nces.ed.gov/whatsnew/press_releases/06_28_2022.asp.</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McCoy DC, Roy AL, </a:t>
            </a:r>
            <a:r>
              <a:rPr lang="en-US" sz="800" b="1" dirty="0" err="1">
                <a:solidFill>
                  <a:schemeClr val="hlink"/>
                </a:solidFill>
                <a:uFill>
                  <a:noFill/>
                </a:uFill>
              </a:rPr>
              <a:t>Sirkman</a:t>
            </a:r>
            <a:r>
              <a:rPr lang="en-US" sz="800" b="1" dirty="0">
                <a:solidFill>
                  <a:schemeClr val="hlink"/>
                </a:solidFill>
                <a:uFill>
                  <a:noFill/>
                </a:uFill>
              </a:rPr>
              <a:t> GM. Neighborhood crime and school climate as predictors of elementary school academic quality: a cross-lagged panel analysis. Am J Community Psychol. 2019 Sep;52(1–2):128–40.</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Burdick-Will J. School violent crime and academic achievement in Chicago. </a:t>
            </a:r>
            <a:r>
              <a:rPr lang="en-US" sz="800" b="1" dirty="0" err="1">
                <a:solidFill>
                  <a:schemeClr val="hlink"/>
                </a:solidFill>
                <a:uFill>
                  <a:noFill/>
                </a:uFill>
              </a:rPr>
              <a:t>Sociol</a:t>
            </a:r>
            <a:r>
              <a:rPr lang="en-US" sz="800" b="1" dirty="0">
                <a:solidFill>
                  <a:schemeClr val="hlink"/>
                </a:solidFill>
                <a:uFill>
                  <a:noFill/>
                </a:uFill>
              </a:rPr>
              <a:t> Educ. 2020 Oct;86(4):343–61. https://doi.org/10.1177/0038040713494225.</a:t>
            </a:r>
          </a:p>
          <a:p>
            <a:pPr marL="457200" lvl="0" indent="-317500" algn="l" rtl="0">
              <a:spcBef>
                <a:spcPts val="0"/>
              </a:spcBef>
              <a:spcAft>
                <a:spcPts val="0"/>
              </a:spcAft>
              <a:buClr>
                <a:schemeClr val="dk2"/>
              </a:buClr>
              <a:buSzPts val="1400"/>
              <a:buFont typeface="Anaheim"/>
              <a:buChar char="●"/>
            </a:pPr>
            <a:r>
              <a:rPr lang="en-US" sz="800" b="1" dirty="0" err="1">
                <a:solidFill>
                  <a:schemeClr val="hlink"/>
                </a:solidFill>
                <a:uFill>
                  <a:noFill/>
                </a:uFill>
              </a:rPr>
              <a:t>Mroczkowski</a:t>
            </a:r>
            <a:r>
              <a:rPr lang="en-US" sz="800" b="1" dirty="0">
                <a:solidFill>
                  <a:schemeClr val="hlink"/>
                </a:solidFill>
                <a:uFill>
                  <a:noFill/>
                </a:uFill>
              </a:rPr>
              <a:t>, M. M., Walkup, J. T., &amp; Appelbaum, P. S. (2021). Assessing Violence Risk in Adolescents in the Pediatric Emergency Department: Systematic Review and Clinical Guidance. Western Journal of Emergency Medicine, 22(3). https://doi.org/10.5811/westjem.2021.1.49233</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Henry, Stuart. "What is school violence? An integrated definition." The annals of the American academy of political and social science 567.1 (2000): 16-29.</a:t>
            </a:r>
          </a:p>
          <a:p>
            <a:pPr marL="457200" lvl="0" indent="-317500" algn="l" rtl="0">
              <a:spcBef>
                <a:spcPts val="0"/>
              </a:spcBef>
              <a:spcAft>
                <a:spcPts val="0"/>
              </a:spcAft>
              <a:buClr>
                <a:schemeClr val="dk2"/>
              </a:buClr>
              <a:buSzPts val="1400"/>
              <a:buFont typeface="Anaheim"/>
              <a:buChar char="●"/>
            </a:pPr>
            <a:r>
              <a:rPr lang="en-US" sz="800" b="1" dirty="0" err="1">
                <a:solidFill>
                  <a:schemeClr val="hlink"/>
                </a:solidFill>
                <a:uFill>
                  <a:noFill/>
                </a:uFill>
              </a:rPr>
              <a:t>Garaigordobil</a:t>
            </a:r>
            <a:r>
              <a:rPr lang="en-US" sz="800" b="1" dirty="0">
                <a:solidFill>
                  <a:schemeClr val="hlink"/>
                </a:solidFill>
                <a:uFill>
                  <a:noFill/>
                </a:uFill>
              </a:rPr>
              <a:t>, </a:t>
            </a:r>
            <a:r>
              <a:rPr lang="en-US" sz="800" b="1" dirty="0" err="1">
                <a:solidFill>
                  <a:schemeClr val="hlink"/>
                </a:solidFill>
                <a:uFill>
                  <a:noFill/>
                </a:uFill>
              </a:rPr>
              <a:t>Maite</a:t>
            </a:r>
            <a:r>
              <a:rPr lang="en-US" sz="800" b="1" dirty="0">
                <a:solidFill>
                  <a:schemeClr val="hlink"/>
                </a:solidFill>
                <a:uFill>
                  <a:noFill/>
                </a:uFill>
              </a:rPr>
              <a:t>, and Vanesa Martínez-</a:t>
            </a:r>
            <a:r>
              <a:rPr lang="en-US" sz="800" b="1" dirty="0" err="1">
                <a:solidFill>
                  <a:schemeClr val="hlink"/>
                </a:solidFill>
                <a:uFill>
                  <a:noFill/>
                </a:uFill>
              </a:rPr>
              <a:t>Valderrey</a:t>
            </a:r>
            <a:r>
              <a:rPr lang="en-US" sz="800" b="1" dirty="0">
                <a:solidFill>
                  <a:schemeClr val="hlink"/>
                </a:solidFill>
                <a:uFill>
                  <a:noFill/>
                </a:uFill>
              </a:rPr>
              <a:t>. "Impact of </a:t>
            </a:r>
            <a:r>
              <a:rPr lang="en-US" sz="800" b="1" dirty="0" err="1">
                <a:solidFill>
                  <a:schemeClr val="hlink"/>
                </a:solidFill>
                <a:uFill>
                  <a:noFill/>
                </a:uFill>
              </a:rPr>
              <a:t>Cyberprogram</a:t>
            </a:r>
            <a:r>
              <a:rPr lang="en-US" sz="800" b="1" dirty="0">
                <a:solidFill>
                  <a:schemeClr val="hlink"/>
                </a:solidFill>
                <a:uFill>
                  <a:noFill/>
                </a:uFill>
              </a:rPr>
              <a:t> 2.0 on different types of school violence and aggressiveness." Frontiers in psychology 7 (2016): 428.</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Chen, Ji-Kang, and </a:t>
            </a:r>
            <a:r>
              <a:rPr lang="en-US" sz="800" b="1" dirty="0" err="1">
                <a:solidFill>
                  <a:schemeClr val="hlink"/>
                </a:solidFill>
                <a:uFill>
                  <a:noFill/>
                </a:uFill>
              </a:rPr>
              <a:t>Hsi</a:t>
            </a:r>
            <a:r>
              <a:rPr lang="en-US" sz="800" b="1" dirty="0">
                <a:solidFill>
                  <a:schemeClr val="hlink"/>
                </a:solidFill>
                <a:uFill>
                  <a:noFill/>
                </a:uFill>
              </a:rPr>
              <a:t>-Sheng Wei. "The impact of school violence on self-esteem and depression among Taiwanese junior high school students." Social indicators research 100 (2011): 479-498.‏</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Van Le, D., Montgomery, J., </a:t>
            </a:r>
            <a:r>
              <a:rPr lang="en-US" sz="800" b="1" dirty="0" err="1">
                <a:solidFill>
                  <a:schemeClr val="hlink"/>
                </a:solidFill>
                <a:uFill>
                  <a:noFill/>
                </a:uFill>
              </a:rPr>
              <a:t>Kirkby</a:t>
            </a:r>
            <a:r>
              <a:rPr lang="en-US" sz="800" b="1" dirty="0">
                <a:solidFill>
                  <a:schemeClr val="hlink"/>
                </a:solidFill>
                <a:uFill>
                  <a:noFill/>
                </a:uFill>
              </a:rPr>
              <a:t>, K. C., &amp; Scanlan, J. (2018). Risk prediction using natural language processing of electronic mental health records in an inpatient forensic psychiatry setting. Journal of biomedical informatics, 86, 49-58.‏</a:t>
            </a:r>
          </a:p>
          <a:p>
            <a:pPr marL="457200" lvl="0" indent="-317500" algn="l" rtl="0">
              <a:spcBef>
                <a:spcPts val="0"/>
              </a:spcBef>
              <a:spcAft>
                <a:spcPts val="0"/>
              </a:spcAft>
              <a:buClr>
                <a:schemeClr val="dk2"/>
              </a:buClr>
              <a:buSzPts val="1400"/>
              <a:buFont typeface="Anaheim"/>
              <a:buChar char="●"/>
            </a:pPr>
            <a:r>
              <a:rPr lang="en-US" sz="800" b="1" dirty="0">
                <a:solidFill>
                  <a:schemeClr val="hlink"/>
                </a:solidFill>
                <a:uFill>
                  <a:noFill/>
                </a:uFill>
              </a:rPr>
              <a:t>Ni, Y., </a:t>
            </a:r>
            <a:r>
              <a:rPr lang="en-US" sz="800" b="1" dirty="0" err="1">
                <a:solidFill>
                  <a:schemeClr val="hlink"/>
                </a:solidFill>
                <a:uFill>
                  <a:noFill/>
                </a:uFill>
              </a:rPr>
              <a:t>Barzman</a:t>
            </a:r>
            <a:r>
              <a:rPr lang="en-US" sz="800" b="1" dirty="0">
                <a:solidFill>
                  <a:schemeClr val="hlink"/>
                </a:solidFill>
                <a:uFill>
                  <a:noFill/>
                </a:uFill>
              </a:rPr>
              <a:t>, D., </a:t>
            </a:r>
            <a:r>
              <a:rPr lang="en-US" sz="800" b="1" dirty="0" err="1">
                <a:solidFill>
                  <a:schemeClr val="hlink"/>
                </a:solidFill>
                <a:uFill>
                  <a:noFill/>
                </a:uFill>
              </a:rPr>
              <a:t>Bachtel</a:t>
            </a:r>
            <a:r>
              <a:rPr lang="en-US" sz="800" b="1" dirty="0">
                <a:solidFill>
                  <a:schemeClr val="hlink"/>
                </a:solidFill>
                <a:uFill>
                  <a:noFill/>
                </a:uFill>
              </a:rPr>
              <a:t>, A., Griffey, M., Osborn, A., &amp; Sorter, M. (2020). Finding warning markers: leveraging natural language processing and machine learning technologies to detect risk of school violence. International journal of medical informatics, 139, 104137.‏</a:t>
            </a:r>
          </a:p>
          <a:p>
            <a:pPr marL="457200" lvl="0" indent="-317500" algn="l" rtl="0">
              <a:spcBef>
                <a:spcPts val="0"/>
              </a:spcBef>
              <a:spcAft>
                <a:spcPts val="0"/>
              </a:spcAft>
              <a:buClr>
                <a:schemeClr val="dk2"/>
              </a:buClr>
              <a:buSzPts val="1400"/>
              <a:buFont typeface="Anaheim"/>
              <a:buChar char="●"/>
            </a:pPr>
            <a:r>
              <a:rPr lang="en-US" sz="800" b="1" dirty="0" err="1">
                <a:solidFill>
                  <a:schemeClr val="hlink"/>
                </a:solidFill>
                <a:uFill>
                  <a:noFill/>
                </a:uFill>
              </a:rPr>
              <a:t>Barzman</a:t>
            </a:r>
            <a:r>
              <a:rPr lang="en-US" sz="800" b="1" dirty="0">
                <a:solidFill>
                  <a:schemeClr val="hlink"/>
                </a:solidFill>
                <a:uFill>
                  <a:noFill/>
                </a:uFill>
              </a:rPr>
              <a:t>, D., Ni, Y., Griffey, M., </a:t>
            </a:r>
            <a:r>
              <a:rPr lang="en-US" sz="800" b="1" dirty="0" err="1">
                <a:solidFill>
                  <a:schemeClr val="hlink"/>
                </a:solidFill>
                <a:uFill>
                  <a:noFill/>
                </a:uFill>
              </a:rPr>
              <a:t>Bachtel</a:t>
            </a:r>
            <a:r>
              <a:rPr lang="en-US" sz="800" b="1" dirty="0">
                <a:solidFill>
                  <a:schemeClr val="hlink"/>
                </a:solidFill>
                <a:uFill>
                  <a:noFill/>
                </a:uFill>
              </a:rPr>
              <a:t>, A., Lin, K., Jackson, H., ... &amp; </a:t>
            </a:r>
            <a:r>
              <a:rPr lang="en-US" sz="800" b="1" dirty="0" err="1">
                <a:solidFill>
                  <a:schemeClr val="hlink"/>
                </a:solidFill>
                <a:uFill>
                  <a:noFill/>
                </a:uFill>
              </a:rPr>
              <a:t>DelBello</a:t>
            </a:r>
            <a:r>
              <a:rPr lang="en-US" sz="800" b="1" dirty="0">
                <a:solidFill>
                  <a:schemeClr val="hlink"/>
                </a:solidFill>
                <a:uFill>
                  <a:noFill/>
                </a:uFill>
              </a:rPr>
              <a:t>, M. (2018). Automated risk assessment for school violence: A pilot study. Psychiatric quarterly, 89(4), 817-828.</a:t>
            </a:r>
          </a:p>
        </p:txBody>
      </p:sp>
      <p:sp>
        <p:nvSpPr>
          <p:cNvPr id="262" name="Google Shape;262;p42"/>
          <p:cNvSpPr txBox="1">
            <a:spLocks noGrp="1"/>
          </p:cNvSpPr>
          <p:nvPr>
            <p:ph type="title"/>
          </p:nvPr>
        </p:nvSpPr>
        <p:spPr>
          <a:xfrm>
            <a:off x="720000" y="859500"/>
            <a:ext cx="77040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 name="Rectangle 1">
            <a:extLst>
              <a:ext uri="{FF2B5EF4-FFF2-40B4-BE49-F238E27FC236}">
                <a16:creationId xmlns:a16="http://schemas.microsoft.com/office/drawing/2014/main" id="{596342BE-B56F-B7D3-568D-E00BCC26B4C1}"/>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3CE83F6F-564C-924A-EE8E-CF49D222CDE3}"/>
              </a:ext>
            </a:extLst>
          </p:cNvPr>
          <p:cNvSpPr/>
          <p:nvPr/>
        </p:nvSpPr>
        <p:spPr>
          <a:xfrm>
            <a:off x="117987" y="4617845"/>
            <a:ext cx="506481" cy="422505"/>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33;p40">
            <a:extLst>
              <a:ext uri="{FF2B5EF4-FFF2-40B4-BE49-F238E27FC236}">
                <a16:creationId xmlns:a16="http://schemas.microsoft.com/office/drawing/2014/main" id="{BD51EF99-69E7-05C2-2E20-DFD3CA0ED342}"/>
              </a:ext>
            </a:extLst>
          </p:cNvPr>
          <p:cNvSpPr txBox="1">
            <a:spLocks/>
          </p:cNvSpPr>
          <p:nvPr/>
        </p:nvSpPr>
        <p:spPr>
          <a:xfrm>
            <a:off x="3257699" y="1965150"/>
            <a:ext cx="4284000" cy="121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pen Sans"/>
              <a:buNone/>
              <a:defRPr sz="4000" b="1"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600"/>
              <a:buFont typeface="Open Sans"/>
              <a:buNone/>
              <a:defRPr sz="3600" b="1" i="0" u="none" strike="noStrike" cap="none">
                <a:solidFill>
                  <a:schemeClr val="dk1"/>
                </a:solidFill>
                <a:latin typeface="Open Sans"/>
                <a:ea typeface="Open Sans"/>
                <a:cs typeface="Open Sans"/>
                <a:sym typeface="Open Sans"/>
              </a:defRPr>
            </a:lvl9pPr>
          </a:lstStyle>
          <a:p>
            <a:pPr algn="ctr"/>
            <a:r>
              <a:rPr lang="en-US" sz="6000" dirty="0"/>
              <a:t>Thanks</a:t>
            </a:r>
            <a:endParaRPr lang="en-US" dirty="0"/>
          </a:p>
        </p:txBody>
      </p:sp>
      <p:sp>
        <p:nvSpPr>
          <p:cNvPr id="2" name="Flowchart: Connector 1">
            <a:extLst>
              <a:ext uri="{FF2B5EF4-FFF2-40B4-BE49-F238E27FC236}">
                <a16:creationId xmlns:a16="http://schemas.microsoft.com/office/drawing/2014/main" id="{FC50D272-B3D1-F802-64DB-D712E135BFF5}"/>
              </a:ext>
            </a:extLst>
          </p:cNvPr>
          <p:cNvSpPr/>
          <p:nvPr/>
        </p:nvSpPr>
        <p:spPr>
          <a:xfrm>
            <a:off x="117987" y="4617846"/>
            <a:ext cx="513915" cy="415071"/>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31</a:t>
            </a:r>
          </a:p>
        </p:txBody>
      </p:sp>
    </p:spTree>
    <p:extLst>
      <p:ext uri="{BB962C8B-B14F-4D97-AF65-F5344CB8AC3E}">
        <p14:creationId xmlns:p14="http://schemas.microsoft.com/office/powerpoint/2010/main" val="403692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2487003" y="-126380"/>
            <a:ext cx="4169993" cy="6001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dirty="0"/>
            </a:br>
            <a:br>
              <a:rPr lang="en" dirty="0"/>
            </a:br>
            <a:r>
              <a:rPr lang="en" dirty="0"/>
              <a:t>Introduction</a:t>
            </a:r>
            <a:endParaRPr dirty="0"/>
          </a:p>
        </p:txBody>
      </p:sp>
      <p:sp>
        <p:nvSpPr>
          <p:cNvPr id="145" name="Google Shape;145;p28"/>
          <p:cNvSpPr txBox="1">
            <a:spLocks noGrp="1"/>
          </p:cNvSpPr>
          <p:nvPr>
            <p:ph type="subTitle" idx="1"/>
          </p:nvPr>
        </p:nvSpPr>
        <p:spPr>
          <a:xfrm>
            <a:off x="4177989" y="1714543"/>
            <a:ext cx="4341541" cy="23971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Washington, there were a total of 93 violent deaths related to schools between June 2021 and June 2022. Students, teachers, and non-students were among those who perished in these school-related accidents.</a:t>
            </a:r>
            <a:endParaRPr lang="ar-EG" dirty="0"/>
          </a:p>
          <a:p>
            <a:pPr marL="0" lvl="0" indent="0" algn="just" rtl="0">
              <a:spcBef>
                <a:spcPts val="0"/>
              </a:spcBef>
              <a:spcAft>
                <a:spcPts val="0"/>
              </a:spcAft>
              <a:buNone/>
            </a:pPr>
            <a:endParaRPr lang="ar-EG" dirty="0"/>
          </a:p>
          <a:p>
            <a:pPr marL="0" lvl="0" indent="0" algn="just" rtl="0">
              <a:spcBef>
                <a:spcPts val="0"/>
              </a:spcBef>
              <a:spcAft>
                <a:spcPts val="0"/>
              </a:spcAft>
              <a:buNone/>
            </a:pPr>
            <a:r>
              <a:rPr lang="en-US" dirty="0"/>
              <a:t>Therefore, by implementing a robust system to identify at-risk children and provide appropriate interventions, we can mitigate the long-term consequences of childhood violence and promote healthier outcomes for both individuals and society as a whole.</a:t>
            </a:r>
            <a:endParaRPr dirty="0"/>
          </a:p>
        </p:txBody>
      </p:sp>
      <p:pic>
        <p:nvPicPr>
          <p:cNvPr id="3" name="Picture 2">
            <a:extLst>
              <a:ext uri="{FF2B5EF4-FFF2-40B4-BE49-F238E27FC236}">
                <a16:creationId xmlns:a16="http://schemas.microsoft.com/office/drawing/2014/main" id="{CBFF9279-C54D-20F3-D90D-C833D4103377}"/>
              </a:ext>
            </a:extLst>
          </p:cNvPr>
          <p:cNvPicPr>
            <a:picLocks noChangeAspect="1"/>
          </p:cNvPicPr>
          <p:nvPr/>
        </p:nvPicPr>
        <p:blipFill>
          <a:blip r:embed="rId3">
            <a:extLst>
              <a:ext uri="{28A0092B-C50C-407E-A947-70E740481C1C}">
                <a14:useLocalDpi xmlns:a14="http://schemas.microsoft.com/office/drawing/2010/main" val="0"/>
              </a:ext>
            </a:extLst>
          </a:blip>
          <a:srcRect l="2113" r="2113"/>
          <a:stretch/>
        </p:blipFill>
        <p:spPr>
          <a:xfrm>
            <a:off x="349405" y="1957708"/>
            <a:ext cx="3669941" cy="2153979"/>
          </a:xfrm>
          <a:prstGeom prst="rect">
            <a:avLst/>
          </a:prstGeom>
        </p:spPr>
      </p:pic>
      <p:sp>
        <p:nvSpPr>
          <p:cNvPr id="2" name="Rectangle 1">
            <a:extLst>
              <a:ext uri="{FF2B5EF4-FFF2-40B4-BE49-F238E27FC236}">
                <a16:creationId xmlns:a16="http://schemas.microsoft.com/office/drawing/2014/main" id="{E3A55F2E-F913-DA44-0D1E-0FFF0EF3BE89}"/>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9755AA29-1FB7-CAD3-8E3E-B922CC975E16}"/>
              </a:ext>
            </a:extLst>
          </p:cNvPr>
          <p:cNvSpPr/>
          <p:nvPr/>
        </p:nvSpPr>
        <p:spPr>
          <a:xfrm>
            <a:off x="152400" y="4705815"/>
            <a:ext cx="315951" cy="334536"/>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p:txBody>
      </p:sp>
    </p:spTree>
    <p:extLst>
      <p:ext uri="{BB962C8B-B14F-4D97-AF65-F5344CB8AC3E}">
        <p14:creationId xmlns:p14="http://schemas.microsoft.com/office/powerpoint/2010/main" val="216510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800" dirty="0"/>
            </a:br>
            <a:r>
              <a:rPr lang="en-US" sz="3800" dirty="0"/>
              <a:t>OBJECTIVES</a:t>
            </a:r>
            <a:endParaRPr sz="3800" dirty="0"/>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11" name="Picture Placeholder 10" descr="A group of people standing around a target&#10;&#10;Description automatically generated">
            <a:extLst>
              <a:ext uri="{FF2B5EF4-FFF2-40B4-BE49-F238E27FC236}">
                <a16:creationId xmlns:a16="http://schemas.microsoft.com/office/drawing/2014/main" id="{3C4671E1-B771-FAFE-FC7E-D4059D75D77C}"/>
              </a:ext>
            </a:extLst>
          </p:cNvPr>
          <p:cNvPicPr>
            <a:picLocks noGrp="1" noChangeAspect="1"/>
          </p:cNvPicPr>
          <p:nvPr>
            <p:ph type="pic" idx="3"/>
          </p:nvPr>
        </p:nvPicPr>
        <p:blipFill>
          <a:blip r:embed="rId3"/>
          <a:srcRect t="4582" b="4582"/>
          <a:stretch>
            <a:fillRect/>
          </a:stretch>
        </p:blipFill>
        <p:spPr>
          <a:xfrm>
            <a:off x="2878138" y="539750"/>
            <a:ext cx="5805487" cy="2768600"/>
          </a:xfrm>
        </p:spPr>
      </p:pic>
      <p:sp>
        <p:nvSpPr>
          <p:cNvPr id="2" name="Flowchart: Connector 1">
            <a:extLst>
              <a:ext uri="{FF2B5EF4-FFF2-40B4-BE49-F238E27FC236}">
                <a16:creationId xmlns:a16="http://schemas.microsoft.com/office/drawing/2014/main" id="{A1A10DC7-D32C-76FB-FB5D-C85C225481E8}"/>
              </a:ext>
            </a:extLst>
          </p:cNvPr>
          <p:cNvSpPr/>
          <p:nvPr/>
        </p:nvSpPr>
        <p:spPr>
          <a:xfrm>
            <a:off x="122663" y="4726163"/>
            <a:ext cx="293649" cy="334536"/>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333519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9CA13-DB5B-DC78-8352-A576CB5A7468}"/>
              </a:ext>
            </a:extLst>
          </p:cNvPr>
          <p:cNvSpPr txBox="1"/>
          <p:nvPr/>
        </p:nvSpPr>
        <p:spPr>
          <a:xfrm>
            <a:off x="498087" y="1214342"/>
            <a:ext cx="8303942" cy="2462213"/>
          </a:xfrm>
          <a:prstGeom prst="rect">
            <a:avLst/>
          </a:prstGeom>
          <a:noFill/>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Developing a system to automate the process of risk assessment for school violence using Machine Learning techniques.</a:t>
            </a: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 developed system aims to:</a:t>
            </a:r>
          </a:p>
          <a:p>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ar-EG" dirty="0">
              <a:latin typeface="Open Sans" panose="020B0606030504020204" pitchFamily="34" charset="0"/>
              <a:ea typeface="Open Sans" panose="020B0606030504020204" pitchFamily="34" charset="0"/>
              <a:cs typeface="Open Sans" panose="020B0606030504020204" pitchFamily="34" charset="0"/>
            </a:endParaRPr>
          </a:p>
          <a:p>
            <a:endParaRPr lang="ar-EG" dirty="0">
              <a:latin typeface="Open Sans" panose="020B0606030504020204" pitchFamily="34" charset="0"/>
              <a:ea typeface="Open Sans" panose="020B0606030504020204" pitchFamily="34" charset="0"/>
              <a:cs typeface="Open Sans" panose="020B0606030504020204" pitchFamily="34" charset="0"/>
            </a:endParaRP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descr="Books on shelf outline">
            <a:extLst>
              <a:ext uri="{FF2B5EF4-FFF2-40B4-BE49-F238E27FC236}">
                <a16:creationId xmlns:a16="http://schemas.microsoft.com/office/drawing/2014/main" id="{B57EC84E-C27F-7626-0FAA-A4747B77B9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8681" y="2890509"/>
            <a:ext cx="914400" cy="914400"/>
          </a:xfrm>
          <a:prstGeom prst="rect">
            <a:avLst/>
          </a:prstGeom>
        </p:spPr>
      </p:pic>
      <p:pic>
        <p:nvPicPr>
          <p:cNvPr id="9" name="Graphic 8" descr="Family with girl outline">
            <a:extLst>
              <a:ext uri="{FF2B5EF4-FFF2-40B4-BE49-F238E27FC236}">
                <a16:creationId xmlns:a16="http://schemas.microsoft.com/office/drawing/2014/main" id="{30A87E4B-C362-9D5D-41FF-512524FE6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24545" y="2890509"/>
            <a:ext cx="914400" cy="914400"/>
          </a:xfrm>
          <a:prstGeom prst="rect">
            <a:avLst/>
          </a:prstGeom>
        </p:spPr>
      </p:pic>
      <p:pic>
        <p:nvPicPr>
          <p:cNvPr id="11" name="Graphic 10" descr="Statistics outline">
            <a:extLst>
              <a:ext uri="{FF2B5EF4-FFF2-40B4-BE49-F238E27FC236}">
                <a16:creationId xmlns:a16="http://schemas.microsoft.com/office/drawing/2014/main" id="{D63EB6E0-AE19-F83B-E505-855DDD3301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639" y="2893456"/>
            <a:ext cx="914400" cy="914400"/>
          </a:xfrm>
          <a:prstGeom prst="rect">
            <a:avLst/>
          </a:prstGeom>
        </p:spPr>
      </p:pic>
      <p:sp>
        <p:nvSpPr>
          <p:cNvPr id="14" name="TextBox 13">
            <a:extLst>
              <a:ext uri="{FF2B5EF4-FFF2-40B4-BE49-F238E27FC236}">
                <a16:creationId xmlns:a16="http://schemas.microsoft.com/office/drawing/2014/main" id="{F77AD594-132C-B0CA-E464-8F7CC416761A}"/>
              </a:ext>
            </a:extLst>
          </p:cNvPr>
          <p:cNvSpPr txBox="1"/>
          <p:nvPr/>
        </p:nvSpPr>
        <p:spPr>
          <a:xfrm>
            <a:off x="2286000" y="347324"/>
            <a:ext cx="4572000" cy="738664"/>
          </a:xfrm>
          <a:prstGeom prst="rect">
            <a:avLst/>
          </a:prstGeom>
          <a:noFill/>
        </p:spPr>
        <p:txBody>
          <a:bodyPr wrap="square">
            <a:spAutoFit/>
          </a:bodyPr>
          <a:lstStyle/>
          <a:p>
            <a:pPr algn="ctr"/>
            <a:br>
              <a:rPr lang="en" sz="1400" dirty="0"/>
            </a:br>
            <a:r>
              <a:rPr lang="en-US" sz="2800" b="1" dirty="0">
                <a:latin typeface="Open Sans" panose="020B0606030504020204" pitchFamily="34" charset="0"/>
                <a:ea typeface="Open Sans" panose="020B0606030504020204" pitchFamily="34" charset="0"/>
                <a:cs typeface="Open Sans" panose="020B0606030504020204" pitchFamily="34" charset="0"/>
              </a:rPr>
              <a:t>Objectives</a:t>
            </a:r>
          </a:p>
        </p:txBody>
      </p:sp>
      <p:sp>
        <p:nvSpPr>
          <p:cNvPr id="15" name="Google Shape;145;p28">
            <a:extLst>
              <a:ext uri="{FF2B5EF4-FFF2-40B4-BE49-F238E27FC236}">
                <a16:creationId xmlns:a16="http://schemas.microsoft.com/office/drawing/2014/main" id="{1C78415D-57A3-D60D-0F15-751AEF3E0A34}"/>
              </a:ext>
            </a:extLst>
          </p:cNvPr>
          <p:cNvSpPr txBox="1">
            <a:spLocks/>
          </p:cNvSpPr>
          <p:nvPr/>
        </p:nvSpPr>
        <p:spPr>
          <a:xfrm>
            <a:off x="494369" y="3881690"/>
            <a:ext cx="2326888" cy="471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Reduce school violence.</a:t>
            </a:r>
          </a:p>
        </p:txBody>
      </p:sp>
      <p:sp>
        <p:nvSpPr>
          <p:cNvPr id="16" name="Google Shape;145;p28">
            <a:extLst>
              <a:ext uri="{FF2B5EF4-FFF2-40B4-BE49-F238E27FC236}">
                <a16:creationId xmlns:a16="http://schemas.microsoft.com/office/drawing/2014/main" id="{EDD540A7-5193-C0C7-31C8-343109C1420A}"/>
              </a:ext>
            </a:extLst>
          </p:cNvPr>
          <p:cNvSpPr txBox="1">
            <a:spLocks/>
          </p:cNvSpPr>
          <p:nvPr/>
        </p:nvSpPr>
        <p:spPr>
          <a:xfrm>
            <a:off x="3252437" y="3881690"/>
            <a:ext cx="2416099" cy="471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Maintain safety from school violence.</a:t>
            </a:r>
          </a:p>
        </p:txBody>
      </p:sp>
      <p:sp>
        <p:nvSpPr>
          <p:cNvPr id="17" name="Google Shape;145;p28">
            <a:extLst>
              <a:ext uri="{FF2B5EF4-FFF2-40B4-BE49-F238E27FC236}">
                <a16:creationId xmlns:a16="http://schemas.microsoft.com/office/drawing/2014/main" id="{41C524E8-2738-C2C6-46E6-6DE84F7E25BD}"/>
              </a:ext>
            </a:extLst>
          </p:cNvPr>
          <p:cNvSpPr txBox="1">
            <a:spLocks/>
          </p:cNvSpPr>
          <p:nvPr/>
        </p:nvSpPr>
        <p:spPr>
          <a:xfrm>
            <a:off x="6073695" y="3878945"/>
            <a:ext cx="2836128" cy="471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Help parents figure out whether their children are at risk of being violent to their colleagues.</a:t>
            </a:r>
          </a:p>
        </p:txBody>
      </p:sp>
      <p:sp>
        <p:nvSpPr>
          <p:cNvPr id="2" name="Rectangle 1">
            <a:extLst>
              <a:ext uri="{FF2B5EF4-FFF2-40B4-BE49-F238E27FC236}">
                <a16:creationId xmlns:a16="http://schemas.microsoft.com/office/drawing/2014/main" id="{C20AEAE4-F499-7631-6EB2-F0BAD27451F2}"/>
              </a:ext>
            </a:extLst>
          </p:cNvPr>
          <p:cNvSpPr/>
          <p:nvPr/>
        </p:nvSpPr>
        <p:spPr>
          <a:xfrm>
            <a:off x="0" y="0"/>
            <a:ext cx="9144000" cy="5278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EF71AC3F-616D-B876-58F6-BA66144E81F1}"/>
              </a:ext>
            </a:extLst>
          </p:cNvPr>
          <p:cNvSpPr/>
          <p:nvPr/>
        </p:nvSpPr>
        <p:spPr>
          <a:xfrm>
            <a:off x="70624" y="4742986"/>
            <a:ext cx="341969" cy="334536"/>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p:txBody>
      </p:sp>
    </p:spTree>
    <p:extLst>
      <p:ext uri="{BB962C8B-B14F-4D97-AF65-F5344CB8AC3E}">
        <p14:creationId xmlns:p14="http://schemas.microsoft.com/office/powerpoint/2010/main" val="135924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2878199" y="3021431"/>
            <a:ext cx="5545800" cy="18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800" dirty="0"/>
            </a:br>
            <a:r>
              <a:rPr lang="en-US" sz="3800" dirty="0"/>
              <a:t>RELATED WORK</a:t>
            </a:r>
          </a:p>
        </p:txBody>
      </p:sp>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7" name="Picture Placeholder 6">
            <a:extLst>
              <a:ext uri="{FF2B5EF4-FFF2-40B4-BE49-F238E27FC236}">
                <a16:creationId xmlns:a16="http://schemas.microsoft.com/office/drawing/2014/main" id="{9AE2EB8F-6775-E1B7-3852-A195C99610A8}"/>
              </a:ext>
            </a:extLst>
          </p:cNvPr>
          <p:cNvPicPr>
            <a:picLocks noGrp="1" noChangeAspect="1"/>
          </p:cNvPicPr>
          <p:nvPr>
            <p:ph type="pic" idx="3"/>
          </p:nvPr>
        </p:nvPicPr>
        <p:blipFill>
          <a:blip r:embed="rId3"/>
          <a:srcRect l="5406" r="5406"/>
          <a:stretch/>
        </p:blipFill>
        <p:spPr>
          <a:xfrm>
            <a:off x="2878138" y="539750"/>
            <a:ext cx="5545137" cy="3028950"/>
          </a:xfrm>
        </p:spPr>
      </p:pic>
      <p:sp>
        <p:nvSpPr>
          <p:cNvPr id="2" name="Flowchart: Connector 1">
            <a:extLst>
              <a:ext uri="{FF2B5EF4-FFF2-40B4-BE49-F238E27FC236}">
                <a16:creationId xmlns:a16="http://schemas.microsoft.com/office/drawing/2014/main" id="{1C3886FB-DA1C-4B28-1ADA-79BB6D9825C3}"/>
              </a:ext>
            </a:extLst>
          </p:cNvPr>
          <p:cNvSpPr/>
          <p:nvPr/>
        </p:nvSpPr>
        <p:spPr>
          <a:xfrm>
            <a:off x="100362" y="4744748"/>
            <a:ext cx="345688" cy="297365"/>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p>
        </p:txBody>
      </p:sp>
    </p:spTree>
    <p:extLst>
      <p:ext uri="{BB962C8B-B14F-4D97-AF65-F5344CB8AC3E}">
        <p14:creationId xmlns:p14="http://schemas.microsoft.com/office/powerpoint/2010/main" val="90206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rectangular grid with black text&#10;&#10;Description automatically generated">
            <a:extLst>
              <a:ext uri="{FF2B5EF4-FFF2-40B4-BE49-F238E27FC236}">
                <a16:creationId xmlns:a16="http://schemas.microsoft.com/office/drawing/2014/main" id="{97B3BEDF-4396-9B61-3337-A07004D3B9B8}"/>
              </a:ext>
            </a:extLst>
          </p:cNvPr>
          <p:cNvPicPr>
            <a:picLocks noChangeAspect="1"/>
          </p:cNvPicPr>
          <p:nvPr/>
        </p:nvPicPr>
        <p:blipFill>
          <a:blip r:embed="rId2"/>
          <a:stretch>
            <a:fillRect/>
          </a:stretch>
        </p:blipFill>
        <p:spPr>
          <a:xfrm>
            <a:off x="3551179" y="0"/>
            <a:ext cx="5150489" cy="5143500"/>
          </a:xfrm>
          <a:prstGeom prst="rect">
            <a:avLst/>
          </a:prstGeom>
        </p:spPr>
      </p:pic>
      <p:sp>
        <p:nvSpPr>
          <p:cNvPr id="6" name="Oval 5">
            <a:extLst>
              <a:ext uri="{FF2B5EF4-FFF2-40B4-BE49-F238E27FC236}">
                <a16:creationId xmlns:a16="http://schemas.microsoft.com/office/drawing/2014/main" id="{AF0FE176-C8C5-5ED9-8AF8-E934C3853972}"/>
              </a:ext>
            </a:extLst>
          </p:cNvPr>
          <p:cNvSpPr/>
          <p:nvPr/>
        </p:nvSpPr>
        <p:spPr>
          <a:xfrm>
            <a:off x="289932" y="1806033"/>
            <a:ext cx="3077736" cy="1531434"/>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Related work</a:t>
            </a:r>
          </a:p>
        </p:txBody>
      </p:sp>
      <p:sp>
        <p:nvSpPr>
          <p:cNvPr id="2" name="Flowchart: Connector 1">
            <a:extLst>
              <a:ext uri="{FF2B5EF4-FFF2-40B4-BE49-F238E27FC236}">
                <a16:creationId xmlns:a16="http://schemas.microsoft.com/office/drawing/2014/main" id="{2FCF1B3C-EB2E-3AFF-7C18-F85E9653F1B1}"/>
              </a:ext>
            </a:extLst>
          </p:cNvPr>
          <p:cNvSpPr/>
          <p:nvPr/>
        </p:nvSpPr>
        <p:spPr>
          <a:xfrm>
            <a:off x="144966" y="4780156"/>
            <a:ext cx="289932" cy="282497"/>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p>
        </p:txBody>
      </p:sp>
    </p:spTree>
    <p:extLst>
      <p:ext uri="{BB962C8B-B14F-4D97-AF65-F5344CB8AC3E}">
        <p14:creationId xmlns:p14="http://schemas.microsoft.com/office/powerpoint/2010/main" val="9143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7"/>
          <p:cNvSpPr txBox="1">
            <a:spLocks noGrp="1"/>
          </p:cNvSpPr>
          <p:nvPr>
            <p:ph type="title" idx="2"/>
          </p:nvPr>
        </p:nvSpPr>
        <p:spPr>
          <a:xfrm>
            <a:off x="720000" y="540000"/>
            <a:ext cx="19800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10" name="Picture 9" descr="A computer with a screen and icons&#10;&#10;Description automatically generated">
            <a:extLst>
              <a:ext uri="{FF2B5EF4-FFF2-40B4-BE49-F238E27FC236}">
                <a16:creationId xmlns:a16="http://schemas.microsoft.com/office/drawing/2014/main" id="{D231B183-2C18-7617-5DDE-99F141E44B5E}"/>
              </a:ext>
            </a:extLst>
          </p:cNvPr>
          <p:cNvPicPr>
            <a:picLocks noChangeAspect="1"/>
          </p:cNvPicPr>
          <p:nvPr/>
        </p:nvPicPr>
        <p:blipFill>
          <a:blip r:embed="rId3"/>
          <a:stretch>
            <a:fillRect/>
          </a:stretch>
        </p:blipFill>
        <p:spPr>
          <a:xfrm>
            <a:off x="2810107" y="833958"/>
            <a:ext cx="6174817" cy="3475584"/>
          </a:xfrm>
          <a:prstGeom prst="rect">
            <a:avLst/>
          </a:prstGeom>
        </p:spPr>
      </p:pic>
      <p:sp>
        <p:nvSpPr>
          <p:cNvPr id="2" name="Flowchart: Connector 1">
            <a:extLst>
              <a:ext uri="{FF2B5EF4-FFF2-40B4-BE49-F238E27FC236}">
                <a16:creationId xmlns:a16="http://schemas.microsoft.com/office/drawing/2014/main" id="{5ED925CA-7D76-F0DD-D58C-A0E601F7308A}"/>
              </a:ext>
            </a:extLst>
          </p:cNvPr>
          <p:cNvSpPr/>
          <p:nvPr/>
        </p:nvSpPr>
        <p:spPr>
          <a:xfrm>
            <a:off x="152401" y="4705815"/>
            <a:ext cx="345688" cy="297365"/>
          </a:xfrm>
          <a:prstGeom prst="flowChartConnector">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p>
        </p:txBody>
      </p:sp>
    </p:spTree>
    <p:extLst>
      <p:ext uri="{BB962C8B-B14F-4D97-AF65-F5344CB8AC3E}">
        <p14:creationId xmlns:p14="http://schemas.microsoft.com/office/powerpoint/2010/main" val="20163845"/>
      </p:ext>
    </p:extLst>
  </p:cSld>
  <p:clrMapOvr>
    <a:masterClrMapping/>
  </p:clrMapOvr>
</p:sld>
</file>

<file path=ppt/theme/theme1.xml><?xml version="1.0" encoding="utf-8"?>
<a:theme xmlns:a="http://schemas.openxmlformats.org/drawingml/2006/main" name="Action and prevention of child abuse by Slidesgo">
  <a:themeElements>
    <a:clrScheme name="Simple Light">
      <a:dk1>
        <a:srgbClr val="313131"/>
      </a:dk1>
      <a:lt1>
        <a:srgbClr val="CFCFFF"/>
      </a:lt1>
      <a:dk2>
        <a:srgbClr val="F9B341"/>
      </a:dk2>
      <a:lt2>
        <a:srgbClr val="FFFFFF"/>
      </a:lt2>
      <a:accent1>
        <a:srgbClr val="FFFFFF"/>
      </a:accent1>
      <a:accent2>
        <a:srgbClr val="FFFFFF"/>
      </a:accent2>
      <a:accent3>
        <a:srgbClr val="FFFFFF"/>
      </a:accent3>
      <a:accent4>
        <a:srgbClr val="FFFFFF"/>
      </a:accent4>
      <a:accent5>
        <a:srgbClr val="FFFFFF"/>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1573</Words>
  <Application>Microsoft Office PowerPoint</Application>
  <PresentationFormat>On-screen Show (16:9)</PresentationFormat>
  <Paragraphs>181</Paragraphs>
  <Slides>31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Courier New</vt:lpstr>
      <vt:lpstr>Corben</vt:lpstr>
      <vt:lpstr>Calibri</vt:lpstr>
      <vt:lpstr>Open Sans</vt:lpstr>
      <vt:lpstr>Anaheim</vt:lpstr>
      <vt:lpstr>Arial</vt:lpstr>
      <vt:lpstr>Action and prevention of child abuse by Slidesgo</vt:lpstr>
      <vt:lpstr>PowerPoint Presentation</vt:lpstr>
      <vt:lpstr>Introduction</vt:lpstr>
      <vt:lpstr> INTRODUCTION</vt:lpstr>
      <vt:lpstr>  Introduction</vt:lpstr>
      <vt:lpstr> OBJECTIVES</vt:lpstr>
      <vt:lpstr>PowerPoint Presentation</vt:lpstr>
      <vt:lpstr> RELATED WORK</vt:lpstr>
      <vt:lpstr>PowerPoint Presentation</vt:lpstr>
      <vt:lpstr>04</vt:lpstr>
      <vt:lpstr>PowerPoint Presentation</vt:lpstr>
      <vt:lpstr> FUNCTIONALITIES</vt:lpstr>
      <vt:lpstr>PowerPoint Presentation</vt:lpstr>
      <vt:lpstr>PowerPoint Presentation</vt:lpstr>
      <vt:lpstr>PowerPoint Presentation</vt:lpstr>
      <vt:lpstr> ALGORITHMS AND TECHNIQUES</vt:lpstr>
      <vt:lpstr>PowerPoint Presentation</vt:lpstr>
      <vt:lpstr> DATASET AND RESULTS</vt:lpstr>
      <vt:lpstr>Dataset</vt:lpstr>
      <vt:lpstr>PowerPoint Presentation</vt:lpstr>
      <vt:lpstr>PowerPoint Presentation</vt:lpstr>
      <vt:lpstr>Dataset</vt:lpstr>
      <vt:lpstr>PowerPoint Presentation</vt:lpstr>
      <vt:lpstr>PowerPoint Presentation</vt:lpstr>
      <vt:lpstr>Results</vt:lpstr>
      <vt:lpstr>Results(cont.)</vt:lpstr>
      <vt:lpstr> DEMO</vt:lpstr>
      <vt:lpstr>PowerPoint Presentation</vt:lpstr>
      <vt:lpstr> CONCLUSION</vt:lpstr>
      <vt:lpstr>CONCLUSION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عبد الرحمن رزق ابراهيم الدسوقى</cp:lastModifiedBy>
  <cp:revision>13</cp:revision>
  <dcterms:modified xsi:type="dcterms:W3CDTF">2023-07-10T21:17:46Z</dcterms:modified>
</cp:coreProperties>
</file>