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77" r:id="rId5"/>
    <p:sldId id="275" r:id="rId6"/>
    <p:sldId id="290" r:id="rId7"/>
    <p:sldId id="280" r:id="rId8"/>
    <p:sldId id="279" r:id="rId9"/>
    <p:sldId id="281" r:id="rId10"/>
    <p:sldId id="282" r:id="rId11"/>
    <p:sldId id="283" r:id="rId12"/>
    <p:sldId id="285" r:id="rId13"/>
    <p:sldId id="291" r:id="rId14"/>
    <p:sldId id="258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FFFFFF"/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6CC75-AC85-43DE-908F-6BED0810FCB3}" v="3211" dt="2022-12-16T00:49:57.014"/>
    <p1510:client id="{6B2FC700-9969-40CF-AEBF-66A751227F11}" v="263" dt="2022-12-15T23:03:54.209"/>
    <p1510:client id="{739534BB-36FC-425B-BA3F-EE7DECDF612D}" v="352" dt="2023-04-11T21:04:13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0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9B296-01CA-4869-BD11-2F50C7D43C0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5894A-C9C5-4504-A70C-3A05B609B4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65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5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59" y="49428"/>
            <a:ext cx="4219065" cy="6763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" y="616580"/>
            <a:ext cx="3359616" cy="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7" y="153315"/>
            <a:ext cx="2160994" cy="55009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11" Type="http://schemas.openxmlformats.org/officeDocument/2006/relationships/image" Target="../media/image19.wmf"/><Relationship Id="rId5" Type="http://schemas.openxmlformats.org/officeDocument/2006/relationships/image" Target="../media/image25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4.png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4.png"/><Relationship Id="rId10" Type="http://schemas.openxmlformats.org/officeDocument/2006/relationships/image" Target="../media/image33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4.png"/><Relationship Id="rId10" Type="http://schemas.openxmlformats.org/officeDocument/2006/relationships/image" Target="../media/image33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3954" y="2895834"/>
            <a:ext cx="8185728" cy="826692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/>
                <a:cs typeface="Arial"/>
              </a:rPr>
              <a:t>Численное моделирование электронных состояний донора в цилиндрически симметричном внешнем потенциале</a:t>
            </a:r>
            <a:endParaRPr lang="ru-RU" sz="2400" dirty="0"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235" y="3982791"/>
            <a:ext cx="3532910" cy="11183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000" dirty="0" err="1" smtClean="0">
                <a:latin typeface="Times New Roman"/>
                <a:cs typeface="Arial"/>
              </a:rPr>
              <a:t>Озолинь</a:t>
            </a:r>
            <a:r>
              <a:rPr lang="ru-RU" sz="2000" dirty="0" smtClean="0">
                <a:latin typeface="Times New Roman"/>
                <a:cs typeface="Arial"/>
              </a:rPr>
              <a:t> Алексей Николаевич, </a:t>
            </a:r>
            <a:r>
              <a:rPr lang="ru-RU" sz="2000" dirty="0">
                <a:latin typeface="Times New Roman"/>
                <a:cs typeface="Arial"/>
              </a:rPr>
              <a:t>студент </a:t>
            </a:r>
            <a:r>
              <a:rPr lang="en-US" sz="2000" smtClean="0">
                <a:latin typeface="Times New Roman"/>
                <a:cs typeface="Arial"/>
              </a:rPr>
              <a:t>4</a:t>
            </a:r>
            <a:r>
              <a:rPr lang="ru-RU" sz="2000" smtClean="0">
                <a:latin typeface="Times New Roman"/>
                <a:cs typeface="Arial"/>
              </a:rPr>
              <a:t> </a:t>
            </a:r>
            <a:r>
              <a:rPr lang="ru-RU" sz="2000" dirty="0">
                <a:latin typeface="Times New Roman"/>
                <a:cs typeface="Arial"/>
              </a:rPr>
              <a:t>курса, специальность "прикладная математика"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D4CEB-C086-9A86-FA90-3D0151A9FE87}"/>
              </a:ext>
            </a:extLst>
          </p:cNvPr>
          <p:cNvSpPr txBox="1"/>
          <p:nvPr/>
        </p:nvSpPr>
        <p:spPr>
          <a:xfrm>
            <a:off x="383037" y="1566445"/>
            <a:ext cx="83938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ФАКУЛЬТЕТ 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ПРИКЛАДНОЙ МАТЕМАТИКИ И ИНФОРМАТИКИ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F0906-798F-6ACE-2CF6-4F66EBB353A6}"/>
              </a:ext>
            </a:extLst>
          </p:cNvPr>
          <p:cNvSpPr txBox="1"/>
          <p:nvPr/>
        </p:nvSpPr>
        <p:spPr>
          <a:xfrm>
            <a:off x="813954" y="5414818"/>
            <a:ext cx="45220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Научный руководитель: </a:t>
            </a:r>
            <a:r>
              <a:rPr lang="ru-RU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старший 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преподаватель Левчук Елена Александровна</a:t>
            </a:r>
            <a:endParaRPr lang="ru-RU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7877" y="42516"/>
            <a:ext cx="8717606" cy="771697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ДЛЯ ЗАДАЧИ С ПОТЕНЦИАЛОМ ЗАТВОРА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0675"/>
              </p:ext>
            </p:extLst>
          </p:nvPr>
        </p:nvGraphicFramePr>
        <p:xfrm>
          <a:off x="149225" y="3881880"/>
          <a:ext cx="1170305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208535934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143845558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04689628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85070348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4017624298"/>
                    </a:ext>
                  </a:extLst>
                </a:gridCol>
              </a:tblGrid>
              <a:tr h="34385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3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-0,826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0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3326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1" y="2806878"/>
            <a:ext cx="972043" cy="8398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33" y="2815705"/>
            <a:ext cx="1026724" cy="8600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689" y="2804551"/>
            <a:ext cx="923913" cy="85907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689" y="1961643"/>
            <a:ext cx="3258005" cy="6477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294" y="1933575"/>
            <a:ext cx="3096057" cy="647790"/>
          </a:xfrm>
          <a:prstGeom prst="rect">
            <a:avLst/>
          </a:prstGeom>
        </p:spPr>
      </p:pic>
      <p:sp>
        <p:nvSpPr>
          <p:cNvPr id="11" name="Текст 2"/>
          <p:cNvSpPr>
            <a:spLocks noGrp="1"/>
          </p:cNvSpPr>
          <p:nvPr>
            <p:ph type="body" idx="1"/>
          </p:nvPr>
        </p:nvSpPr>
        <p:spPr>
          <a:xfrm>
            <a:off x="216550" y="814213"/>
            <a:ext cx="7146276" cy="1166987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потенциала вида: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72005"/>
              </p:ext>
            </p:extLst>
          </p:nvPr>
        </p:nvGraphicFramePr>
        <p:xfrm>
          <a:off x="3317876" y="932198"/>
          <a:ext cx="1495425" cy="105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0" name="Equation" r:id="rId8" imgW="558720" imgH="393480" progId="Equation.DSMT4">
                  <p:embed/>
                </p:oleObj>
              </mc:Choice>
              <mc:Fallback>
                <p:oleObj name="Equation" r:id="rId8" imgW="558720" imgH="39348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6" y="932198"/>
                        <a:ext cx="1495425" cy="1053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697867"/>
              </p:ext>
            </p:extLst>
          </p:nvPr>
        </p:nvGraphicFramePr>
        <p:xfrm>
          <a:off x="6080126" y="932198"/>
          <a:ext cx="2565400" cy="105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Equation" r:id="rId10" imgW="1168200" imgH="482400" progId="Equation.DSMT4">
                  <p:embed/>
                </p:oleObj>
              </mc:Choice>
              <mc:Fallback>
                <p:oleObj name="Equation" r:id="rId10" imgW="1168200" imgH="4824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6" y="932198"/>
                        <a:ext cx="2565400" cy="1059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5094936" y="1271260"/>
            <a:ext cx="703555" cy="453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smtClean="0">
                <a:latin typeface="Times New Roman"/>
                <a:cs typeface="Arial"/>
              </a:rPr>
              <a:t>или</a:t>
            </a:r>
            <a:endParaRPr lang="ru-RU" sz="2400" dirty="0" smtClean="0">
              <a:latin typeface="Times New Roman"/>
              <a:cs typeface="Arial"/>
            </a:endParaRP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247695" y="2087479"/>
            <a:ext cx="2752849" cy="562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/>
                <a:cs typeface="Arial"/>
              </a:rPr>
              <a:t>Пробные функции:</a:t>
            </a:r>
          </a:p>
        </p:txBody>
      </p:sp>
    </p:spTree>
    <p:extLst>
      <p:ext uri="{BB962C8B-B14F-4D97-AF65-F5344CB8AC3E}">
        <p14:creationId xmlns:p14="http://schemas.microsoft.com/office/powerpoint/2010/main" val="4759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4651" y="42516"/>
            <a:ext cx="9120832" cy="771697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ДЛЯ ЗАДАЧИ С ПОТЕНЦИАЛОМ ЗАТВОРА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04049"/>
              </p:ext>
            </p:extLst>
          </p:nvPr>
        </p:nvGraphicFramePr>
        <p:xfrm>
          <a:off x="177800" y="2681288"/>
          <a:ext cx="11703051" cy="2572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208535934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438455581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77300209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4689628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29956137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85070348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594789887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401762429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ru-RU" baseline="-25000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ru-RU" baseline="-25000" dirty="0" smtClean="0"/>
                        <a:t>1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ru-RU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ru-RU" baseline="-25000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ru-RU" baseline="-25000" dirty="0" smtClean="0"/>
                        <a:t>2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31047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75617"/>
                  </a:ext>
                </a:extLst>
              </a:tr>
              <a:tr h="359515">
                <a:tc>
                  <a:txBody>
                    <a:bodyPr/>
                    <a:lstStyle/>
                    <a:p>
                      <a:r>
                        <a:rPr lang="ru-RU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8464"/>
                  </a:ext>
                </a:extLst>
              </a:tr>
              <a:tr h="377679">
                <a:tc>
                  <a:txBody>
                    <a:bodyPr/>
                    <a:lstStyle/>
                    <a:p>
                      <a:r>
                        <a:rPr lang="ru-RU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05939"/>
                  </a:ext>
                </a:extLst>
              </a:tr>
              <a:tr h="143512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3.13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33268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12389"/>
                  </a:ext>
                </a:extLst>
              </a:tr>
              <a:tr h="143512">
                <a:tc>
                  <a:txBody>
                    <a:bodyPr/>
                    <a:lstStyle/>
                    <a:p>
                      <a:r>
                        <a:rPr lang="ru-RU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93587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52706"/>
              </p:ext>
            </p:extLst>
          </p:nvPr>
        </p:nvGraphicFramePr>
        <p:xfrm>
          <a:off x="177800" y="5201140"/>
          <a:ext cx="1170305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631627783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3544292533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40532138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776936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71916805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400936124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832062903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3466794910"/>
                    </a:ext>
                  </a:extLst>
                </a:gridCol>
              </a:tblGrid>
              <a:tr h="351935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0.445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0.199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1.313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1.313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3.59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20695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0.5</a:t>
                      </a:r>
                      <a:endParaRPr lang="en-US" dirty="0" smtClean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.302</a:t>
                      </a:r>
                      <a:endParaRPr lang="en-US" dirty="0" smtClean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0.445</a:t>
                      </a:r>
                      <a:endParaRPr lang="en-US" dirty="0" smtClean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0.199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1.313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871022"/>
                  </a:ext>
                </a:extLst>
              </a:tr>
              <a:tr h="143512">
                <a:tc>
                  <a:txBody>
                    <a:bodyPr/>
                    <a:lstStyle/>
                    <a:p>
                      <a:r>
                        <a:rPr lang="ru-RU" dirty="0" smtClean="0"/>
                        <a:t>0.0001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.302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0.445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0.199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1.313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-0.578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563885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6" y="1109498"/>
            <a:ext cx="3277057" cy="5525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02" y="1002445"/>
            <a:ext cx="3606679" cy="64053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877" y="1749571"/>
            <a:ext cx="3477110" cy="6192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25" y="1683402"/>
            <a:ext cx="972043" cy="83984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417" y="1682704"/>
            <a:ext cx="1026724" cy="86008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73" y="1662025"/>
            <a:ext cx="923913" cy="8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9425" y="42516"/>
            <a:ext cx="9016057" cy="771697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ДЛЯ ЗАДАЧИ С ПОТЕНЦИАЛОМ ЗАТВОРА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70537"/>
              </p:ext>
            </p:extLst>
          </p:nvPr>
        </p:nvGraphicFramePr>
        <p:xfrm>
          <a:off x="177800" y="4110038"/>
          <a:ext cx="11703053" cy="147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208535934"/>
                    </a:ext>
                  </a:extLst>
                </a:gridCol>
                <a:gridCol w="1594104">
                  <a:extLst>
                    <a:ext uri="{9D8B030D-6E8A-4147-A177-3AD203B41FA5}">
                      <a16:colId xmlns:a16="http://schemas.microsoft.com/office/drawing/2014/main" val="1438455581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77409216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177300209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56745041"/>
                    </a:ext>
                  </a:extLst>
                </a:gridCol>
                <a:gridCol w="1460025">
                  <a:extLst>
                    <a:ext uri="{9D8B030D-6E8A-4147-A177-3AD203B41FA5}">
                      <a16:colId xmlns:a16="http://schemas.microsoft.com/office/drawing/2014/main" val="4017624298"/>
                    </a:ext>
                  </a:extLst>
                </a:gridCol>
                <a:gridCol w="1606329">
                  <a:extLst>
                    <a:ext uri="{9D8B030D-6E8A-4147-A177-3AD203B41FA5}">
                      <a16:colId xmlns:a16="http://schemas.microsoft.com/office/drawing/2014/main" val="520860170"/>
                    </a:ext>
                  </a:extLst>
                </a:gridCol>
                <a:gridCol w="1782763">
                  <a:extLst>
                    <a:ext uri="{9D8B030D-6E8A-4147-A177-3AD203B41FA5}">
                      <a16:colId xmlns:a16="http://schemas.microsoft.com/office/drawing/2014/main" val="1811443293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ru-RU" baseline="-25000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ru-RU" baseline="-25000" dirty="0" smtClean="0"/>
                        <a:t>1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ru-RU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ru-RU" baseline="-25000" dirty="0" smtClean="0"/>
                        <a:t>2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ru-RU" baseline="-25000" dirty="0" smtClean="0"/>
                        <a:t>2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31047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75617"/>
                  </a:ext>
                </a:extLst>
              </a:tr>
              <a:tr h="359515">
                <a:tc>
                  <a:txBody>
                    <a:bodyPr/>
                    <a:lstStyle/>
                    <a:p>
                      <a:r>
                        <a:rPr lang="ru-RU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8464"/>
                  </a:ext>
                </a:extLst>
              </a:tr>
              <a:tr h="377679">
                <a:tc>
                  <a:txBody>
                    <a:bodyPr/>
                    <a:lstStyle/>
                    <a:p>
                      <a:r>
                        <a:rPr lang="ru-RU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05939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4" y="1092269"/>
            <a:ext cx="3277057" cy="5525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15" y="2884197"/>
            <a:ext cx="972043" cy="83984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107" y="2883499"/>
            <a:ext cx="1026724" cy="86008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263" y="2862820"/>
            <a:ext cx="923913" cy="8590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26" y="1096138"/>
            <a:ext cx="3606679" cy="6405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701" y="1843264"/>
            <a:ext cx="3477110" cy="619211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064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36481"/>
              </p:ext>
            </p:extLst>
          </p:nvPr>
        </p:nvGraphicFramePr>
        <p:xfrm>
          <a:off x="1261604" y="1861590"/>
          <a:ext cx="2898916" cy="58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11" imgW="1990949" imgH="399974" progId="Equation.DSMT4">
                  <p:embed/>
                </p:oleObj>
              </mc:Choice>
              <mc:Fallback>
                <p:oleObj name="Equation" r:id="rId11" imgW="1990949" imgH="3999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1604" y="1861590"/>
                        <a:ext cx="2898916" cy="58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2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9425" y="42516"/>
            <a:ext cx="9016057" cy="771697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ДЛЯ ЗАДАЧИ С ПОТЕНЦИАЛОМ ЗАТВОРА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24025"/>
              </p:ext>
            </p:extLst>
          </p:nvPr>
        </p:nvGraphicFramePr>
        <p:xfrm>
          <a:off x="177800" y="4110038"/>
          <a:ext cx="11703055" cy="147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208535934"/>
                    </a:ext>
                  </a:extLst>
                </a:gridCol>
                <a:gridCol w="981456">
                  <a:extLst>
                    <a:ext uri="{9D8B030D-6E8A-4147-A177-3AD203B41FA5}">
                      <a16:colId xmlns:a16="http://schemas.microsoft.com/office/drawing/2014/main" val="143845558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409216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1773002098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456745041"/>
                    </a:ext>
                  </a:extLst>
                </a:gridCol>
                <a:gridCol w="1179576">
                  <a:extLst>
                    <a:ext uri="{9D8B030D-6E8A-4147-A177-3AD203B41FA5}">
                      <a16:colId xmlns:a16="http://schemas.microsoft.com/office/drawing/2014/main" val="4017624298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2086017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0824297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2135672439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4069320202"/>
                    </a:ext>
                  </a:extLst>
                </a:gridCol>
                <a:gridCol w="1008639">
                  <a:extLst>
                    <a:ext uri="{9D8B030D-6E8A-4147-A177-3AD203B41FA5}">
                      <a16:colId xmlns:a16="http://schemas.microsoft.com/office/drawing/2014/main" val="1811443293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ru-RU" baseline="-25000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ru-RU" baseline="-25000" dirty="0" smtClean="0"/>
                        <a:t>1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ru-RU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ru-RU" baseline="-25000" dirty="0" smtClean="0"/>
                        <a:t>2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ru-RU" baseline="-25000" dirty="0" smtClean="0"/>
                        <a:t>2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i="1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31047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75617"/>
                  </a:ext>
                </a:extLst>
              </a:tr>
              <a:tr h="359515">
                <a:tc>
                  <a:txBody>
                    <a:bodyPr/>
                    <a:lstStyle/>
                    <a:p>
                      <a:r>
                        <a:rPr lang="ru-RU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8464"/>
                  </a:ext>
                </a:extLst>
              </a:tr>
              <a:tr h="377679">
                <a:tc>
                  <a:txBody>
                    <a:bodyPr/>
                    <a:lstStyle/>
                    <a:p>
                      <a:r>
                        <a:rPr lang="ru-RU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05939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4" y="1092269"/>
            <a:ext cx="3277057" cy="5525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" y="1944229"/>
            <a:ext cx="972043" cy="83984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667" y="1943531"/>
            <a:ext cx="1026724" cy="86008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823" y="1922852"/>
            <a:ext cx="923913" cy="8590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26" y="1096138"/>
            <a:ext cx="3606679" cy="6405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701" y="1843264"/>
            <a:ext cx="3477110" cy="619211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42928"/>
              </p:ext>
            </p:extLst>
          </p:nvPr>
        </p:nvGraphicFramePr>
        <p:xfrm>
          <a:off x="7201126" y="2548069"/>
          <a:ext cx="3505685" cy="66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11" imgW="1409400" imgH="266400" progId="Equation.DSMT4">
                  <p:embed/>
                </p:oleObj>
              </mc:Choice>
              <mc:Fallback>
                <p:oleObj name="Equation" r:id="rId11" imgW="1409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01126" y="2548069"/>
                        <a:ext cx="3505685" cy="66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1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80E4B-C4A2-B174-E764-4E656B72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/>
                <a:cs typeface="Arial"/>
              </a:rPr>
              <a:t>ЗАКЛЮЧЕНИЕ</a:t>
            </a:r>
            <a:endParaRPr lang="ru-RU" sz="2400" dirty="0">
              <a:latin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2826D-AFC1-1C80-B417-AE8B9EB9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472" y="1764969"/>
            <a:ext cx="9669055" cy="340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Проведено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моделирование энергии донора в поле цилиндрически симметричного затвора с помощью вариационного метода.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Исследованы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различные пробные функции для вариационного метода. С помощью решения сферически симметричной задачи для изолированного донора получены оптимальные параметры для пробных функций.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Получены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зависимости энергии основного состояния донорного электрона от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расстояния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от донора до границы полупроводника, а также от смещения донора с оси симметрии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затвора.</a:t>
            </a:r>
          </a:p>
        </p:txBody>
      </p:sp>
    </p:spTree>
    <p:extLst>
      <p:ext uri="{BB962C8B-B14F-4D97-AF65-F5344CB8AC3E}">
        <p14:creationId xmlns:p14="http://schemas.microsoft.com/office/powerpoint/2010/main" val="40741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34E6C2B-5648-F7E7-6BC7-6DCBB314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432" y="2865497"/>
            <a:ext cx="7059519" cy="56500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СПАСИБО ЗА ВНИМАНИЕ!</a:t>
            </a:r>
            <a:endParaRPr lang="ru-RU" sz="40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7590" y="42516"/>
            <a:ext cx="8757893" cy="771697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/>
                <a:cs typeface="Arial"/>
              </a:rPr>
              <a:t>ВВЕДЕНИЕ</a:t>
            </a:r>
            <a:endParaRPr lang="ru-RU" sz="2400" dirty="0">
              <a:latin typeface="Times New Roman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262705"/>
            <a:ext cx="11353800" cy="283899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Массивы квантовых точек и одиночные доноры в полупроводниках могут использоваться в различных устройствах </a:t>
            </a:r>
            <a:r>
              <a:rPr lang="ru-RU" sz="2400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наноэлектроники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, в частности в квантовых компьютерах. Для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многих таких устройств необходимо контролировать взаимодействие электронов соседних доноров или квантовых точек с помощью внешних электрического и магнитного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полей.</a:t>
            </a:r>
          </a:p>
          <a:p>
            <a:pPr algn="just"/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Таким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образом, возникает необходимость изучения влияния магнитного поля и электрического поля, созданного электродами различной конфигурации, как на пару центров доноров, так и на пару квантовых точек.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6492" y="3914775"/>
            <a:ext cx="4538308" cy="24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79681-7A69-F086-1D7A-47CE6D8E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467" y="-3664"/>
            <a:ext cx="7644651" cy="80633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/>
                <a:cs typeface="Arial"/>
              </a:rPr>
              <a:t>ФИЗИЧЕСКАЯ ПОСТАНОВКА ЗАДАЧИ</a:t>
            </a:r>
            <a:endParaRPr lang="ru-RU" sz="2400" dirty="0">
              <a:latin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81100"/>
            <a:ext cx="11449050" cy="3533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Arial"/>
              </a:rPr>
              <a:t>Рассмотрим следующую структуру: имеется пара доноров или пара квантовых точек, расположенные вблизи поверхности полупроводника, на которые воздействуют внешние электрическое и магнитное поля. Однородное магнитное поле направлено перпендикулярно поверхности полупроводника и прямой, соединяющей доноры (квантовые точки). В работе рассмотрено несколько типов потенциалов электрического поля: как однородные, так и неоднородные.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9" y="3062335"/>
            <a:ext cx="4305301" cy="33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2621" y="39023"/>
            <a:ext cx="6559379" cy="77169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/>
                <a:cs typeface="Arial"/>
              </a:rPr>
              <a:t>ОДНОЭЛЕКТРОННАЯ ЗАДАЧА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4" y="397440"/>
            <a:ext cx="7776911" cy="59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79681-7A69-F086-1D7A-47CE6D8E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349" y="0"/>
            <a:ext cx="7644651" cy="80633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/>
                <a:cs typeface="Arial"/>
              </a:rPr>
              <a:t>ОДНОЭЛЕКТРОННАЯ ЗАДАЧА</a:t>
            </a:r>
            <a:endParaRPr lang="ru-RU" sz="2400" dirty="0">
              <a:latin typeface="Times New Roman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83179"/>
              </p:ext>
            </p:extLst>
          </p:nvPr>
        </p:nvGraphicFramePr>
        <p:xfrm>
          <a:off x="826567" y="1065104"/>
          <a:ext cx="5058284" cy="67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" name="Equation" r:id="rId3" imgW="1854000" imgH="266400" progId="Equation.DSMT4">
                  <p:embed/>
                </p:oleObj>
              </mc:Choice>
              <mc:Fallback>
                <p:oleObj name="Equation" r:id="rId3" imgW="1854000" imgH="2664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567" y="1065104"/>
                        <a:ext cx="5058284" cy="670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83709"/>
              </p:ext>
            </p:extLst>
          </p:nvPr>
        </p:nvGraphicFramePr>
        <p:xfrm>
          <a:off x="821762" y="1917887"/>
          <a:ext cx="3087904" cy="69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" name="Equation" r:id="rId5" imgW="1333440" imgH="317160" progId="Equation.DSMT4">
                  <p:embed/>
                </p:oleObj>
              </mc:Choice>
              <mc:Fallback>
                <p:oleObj name="Equation" r:id="rId5" imgW="1333440" imgH="31716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62" y="1917887"/>
                        <a:ext cx="3087904" cy="697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99678"/>
              </p:ext>
            </p:extLst>
          </p:nvPr>
        </p:nvGraphicFramePr>
        <p:xfrm>
          <a:off x="814217" y="3490752"/>
          <a:ext cx="3345467" cy="90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" name="Equation" r:id="rId7" imgW="1701720" imgH="469800" progId="Equation.DSMT4">
                  <p:embed/>
                </p:oleObj>
              </mc:Choice>
              <mc:Fallback>
                <p:oleObj name="Equation" r:id="rId7" imgW="1701720" imgH="4698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17" y="3490752"/>
                        <a:ext cx="3345467" cy="905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6448" y="3717224"/>
            <a:ext cx="703555" cy="453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Times New Roman"/>
                <a:cs typeface="Arial"/>
              </a:rPr>
              <a:t>,</a:t>
            </a:r>
            <a:endParaRPr lang="ru-RU" sz="2400" dirty="0" smtClean="0">
              <a:latin typeface="Times New Roman"/>
              <a:cs typeface="Arial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72455"/>
              </p:ext>
            </p:extLst>
          </p:nvPr>
        </p:nvGraphicFramePr>
        <p:xfrm>
          <a:off x="815360" y="4665307"/>
          <a:ext cx="702297" cy="585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" name="Equation" r:id="rId9" imgW="304560" imgH="253800" progId="Equation.DSMT4">
                  <p:embed/>
                </p:oleObj>
              </mc:Choice>
              <mc:Fallback>
                <p:oleObj name="Equation" r:id="rId9" imgW="304560" imgH="2538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60" y="4665307"/>
                        <a:ext cx="702297" cy="585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1571668" y="4753279"/>
            <a:ext cx="5610224" cy="44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/>
                <a:cs typeface="Arial"/>
              </a:rPr>
              <a:t>Оператор внешнего электрического поля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800726" y="2879534"/>
            <a:ext cx="5544133" cy="44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/>
                <a:cs typeface="Arial"/>
              </a:rPr>
              <a:t>Рассматривался потенциал для донора вида: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38319"/>
              </p:ext>
            </p:extLst>
          </p:nvPr>
        </p:nvGraphicFramePr>
        <p:xfrm>
          <a:off x="4658911" y="3408238"/>
          <a:ext cx="35734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" name="Equation" r:id="rId11" imgW="3573815" imgH="899317" progId="Equation.DSMT4">
                  <p:embed/>
                </p:oleObj>
              </mc:Choice>
              <mc:Fallback>
                <p:oleObj name="Equation" r:id="rId11" imgW="3573815" imgH="8993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8911" y="3408238"/>
                        <a:ext cx="3573463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8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Times New Roman"/>
                <a:cs typeface="Arial"/>
              </a:rPr>
              <a:t>ОДНОЭЛЕКТРОННАЯ ЗАДАЧА</a:t>
            </a:r>
            <a:endParaRPr lang="en-US" sz="240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581270" y="1185854"/>
            <a:ext cx="6596770" cy="44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/>
                <a:cs typeface="Arial"/>
              </a:rPr>
              <a:t>Рассматривались потенциалы для затвора вида: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581270" y="1778034"/>
            <a:ext cx="466099" cy="44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/>
                <a:cs typeface="Arial"/>
              </a:rPr>
              <a:t>1.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581270" y="2681589"/>
            <a:ext cx="466099" cy="44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/>
                <a:cs typeface="Arial"/>
              </a:rPr>
              <a:t>2</a:t>
            </a:r>
            <a:r>
              <a:rPr lang="ru-RU" sz="2400" dirty="0" smtClean="0">
                <a:latin typeface="Times New Roman"/>
                <a:cs typeface="Arial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46" y="2478332"/>
            <a:ext cx="3505025" cy="8531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76" y="2635480"/>
            <a:ext cx="3288716" cy="6685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35" y="1813097"/>
            <a:ext cx="3467584" cy="52394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81" y="1723974"/>
            <a:ext cx="743054" cy="6573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81" y="2552929"/>
            <a:ext cx="74305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2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5475" y="42516"/>
            <a:ext cx="6330008" cy="771697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СФЕРИЧЕСКИ-СИММЕТРИЧНАЯ ЗАДАЧА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02965"/>
              </p:ext>
            </p:extLst>
          </p:nvPr>
        </p:nvGraphicFramePr>
        <p:xfrm>
          <a:off x="619125" y="2183708"/>
          <a:ext cx="5676900" cy="99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" name="Equation" r:id="rId3" imgW="2247840" imgH="393480" progId="Equation.DSMT4">
                  <p:embed/>
                </p:oleObj>
              </mc:Choice>
              <mc:Fallback>
                <p:oleObj name="Equation" r:id="rId3" imgW="2247840" imgH="3934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183708"/>
                        <a:ext cx="5676900" cy="9942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23614"/>
              </p:ext>
            </p:extLst>
          </p:nvPr>
        </p:nvGraphicFramePr>
        <p:xfrm>
          <a:off x="7153275" y="2183708"/>
          <a:ext cx="4331653" cy="103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" name="Equation" r:id="rId5" imgW="1409400" imgH="330120" progId="Equation.DSMT4">
                  <p:embed/>
                </p:oleObj>
              </mc:Choice>
              <mc:Fallback>
                <p:oleObj name="Equation" r:id="rId5" imgW="1409400" imgH="33012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2183708"/>
                        <a:ext cx="4331653" cy="1030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18350"/>
              </p:ext>
            </p:extLst>
          </p:nvPr>
        </p:nvGraphicFramePr>
        <p:xfrm>
          <a:off x="873125" y="3858322"/>
          <a:ext cx="1495425" cy="105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" name="Equation" r:id="rId7" imgW="558720" imgH="393480" progId="Equation.DSMT4">
                  <p:embed/>
                </p:oleObj>
              </mc:Choice>
              <mc:Fallback>
                <p:oleObj name="Equation" r:id="rId7" imgW="558720" imgH="3934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858322"/>
                        <a:ext cx="1495425" cy="1053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185" y="4149053"/>
            <a:ext cx="703555" cy="453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400" dirty="0">
                <a:latin typeface="Times New Roman"/>
                <a:cs typeface="Arial"/>
              </a:rPr>
              <a:t>и</a:t>
            </a:r>
            <a:r>
              <a:rPr lang="ru-RU" sz="2400" dirty="0" smtClean="0">
                <a:latin typeface="Times New Roman"/>
                <a:cs typeface="Arial"/>
              </a:rPr>
              <a:t>ли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58270"/>
              </p:ext>
            </p:extLst>
          </p:nvPr>
        </p:nvGraphicFramePr>
        <p:xfrm>
          <a:off x="3635375" y="3858322"/>
          <a:ext cx="2565400" cy="105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Equation" r:id="rId9" imgW="1168200" imgH="482400" progId="Equation.DSMT4">
                  <p:embed/>
                </p:oleObj>
              </mc:Choice>
              <mc:Fallback>
                <p:oleObj name="Equation" r:id="rId9" imgW="1168200" imgH="4824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58322"/>
                        <a:ext cx="2565400" cy="1059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1000124" y="1365312"/>
            <a:ext cx="10639425" cy="44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solidFill>
                  <a:srgbClr val="144E9D"/>
                </a:solidFill>
                <a:latin typeface="Times New Roman"/>
                <a:cs typeface="Arial"/>
              </a:rPr>
              <a:t>Сферически-симметричная задача для одиночного донора или точки имеет вид:</a:t>
            </a:r>
          </a:p>
        </p:txBody>
      </p:sp>
    </p:spTree>
    <p:extLst>
      <p:ext uri="{BB962C8B-B14F-4D97-AF65-F5344CB8AC3E}">
        <p14:creationId xmlns:p14="http://schemas.microsoft.com/office/powerpoint/2010/main" val="1012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ВАРИАЦИОННЫЙ МЕТОД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990599" y="1015856"/>
            <a:ext cx="10639425" cy="79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solidFill>
                  <a:srgbClr val="144E9D"/>
                </a:solidFill>
                <a:latin typeface="Times New Roman"/>
                <a:cs typeface="Arial"/>
              </a:rPr>
              <a:t>Для начала выбираем оптимальные пробные функции в виде линейных комбинаций </a:t>
            </a:r>
            <a:r>
              <a:rPr lang="ru-RU" sz="2400" dirty="0" err="1" smtClean="0">
                <a:solidFill>
                  <a:srgbClr val="144E9D"/>
                </a:solidFill>
                <a:latin typeface="Times New Roman"/>
                <a:cs typeface="Arial"/>
              </a:rPr>
              <a:t>гауссиан</a:t>
            </a:r>
            <a:r>
              <a:rPr lang="ru-RU" sz="2400" dirty="0" smtClean="0">
                <a:solidFill>
                  <a:srgbClr val="144E9D"/>
                </a:solidFill>
                <a:latin typeface="Times New Roman"/>
                <a:cs typeface="Arial"/>
              </a:rPr>
              <a:t>:  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990598" y="2668650"/>
            <a:ext cx="10639425" cy="79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solidFill>
                  <a:srgbClr val="144E9D"/>
                </a:solidFill>
                <a:latin typeface="Times New Roman"/>
                <a:cs typeface="Arial"/>
              </a:rPr>
              <a:t>Наша сферически-симметричная задача сводится к задаче поиска собственных значений: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85403"/>
              </p:ext>
            </p:extLst>
          </p:nvPr>
        </p:nvGraphicFramePr>
        <p:xfrm>
          <a:off x="2840983" y="3179763"/>
          <a:ext cx="7331718" cy="195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3" imgW="4381200" imgH="1168200" progId="Equation.DSMT4">
                  <p:embed/>
                </p:oleObj>
              </mc:Choice>
              <mc:Fallback>
                <p:oleObj name="Equation" r:id="rId3" imgW="4381200" imgH="1168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983" y="3179763"/>
                        <a:ext cx="7331718" cy="195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263398"/>
              </p:ext>
            </p:extLst>
          </p:nvPr>
        </p:nvGraphicFramePr>
        <p:xfrm>
          <a:off x="1104899" y="1807780"/>
          <a:ext cx="1736084" cy="77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99" y="1807780"/>
                        <a:ext cx="1736084" cy="776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Текст 2">
            <a:extLst>
              <a:ext uri="{FF2B5EF4-FFF2-40B4-BE49-F238E27FC236}">
                <a16:creationId xmlns:a16="http://schemas.microsoft.com/office/drawing/2014/main" id="{7E61ADBD-B355-2B02-B414-30F75C9B2753}"/>
              </a:ext>
            </a:extLst>
          </p:cNvPr>
          <p:cNvSpPr txBox="1">
            <a:spLocks/>
          </p:cNvSpPr>
          <p:nvPr/>
        </p:nvSpPr>
        <p:spPr>
          <a:xfrm>
            <a:off x="990598" y="5115838"/>
            <a:ext cx="10639425" cy="79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solidFill>
                  <a:srgbClr val="144E9D"/>
                </a:solidFill>
                <a:latin typeface="Times New Roman"/>
                <a:cs typeface="Arial"/>
              </a:rPr>
              <a:t>Параметры 	выбирались из условия минимизации энергии основного состояния. Минимизация производилась </a:t>
            </a:r>
            <a:r>
              <a:rPr lang="ru-RU" sz="2400" dirty="0">
                <a:solidFill>
                  <a:srgbClr val="144E9D"/>
                </a:solidFill>
                <a:latin typeface="Times New Roman"/>
                <a:cs typeface="Arial"/>
              </a:rPr>
              <a:t>методом </a:t>
            </a:r>
            <a:r>
              <a:rPr lang="ru-RU" sz="2400" dirty="0" err="1">
                <a:solidFill>
                  <a:srgbClr val="144E9D"/>
                </a:solidFill>
                <a:latin typeface="Times New Roman"/>
                <a:cs typeface="Arial"/>
              </a:rPr>
              <a:t>Нелдера</a:t>
            </a:r>
            <a:r>
              <a:rPr lang="ru-RU" sz="2400" dirty="0">
                <a:solidFill>
                  <a:srgbClr val="144E9D"/>
                </a:solidFill>
                <a:latin typeface="Times New Roman"/>
                <a:cs typeface="Arial"/>
              </a:rPr>
              <a:t> — </a:t>
            </a:r>
            <a:r>
              <a:rPr lang="ru-RU" sz="2400" dirty="0" err="1" smtClean="0">
                <a:solidFill>
                  <a:srgbClr val="144E9D"/>
                </a:solidFill>
                <a:latin typeface="Times New Roman"/>
                <a:cs typeface="Arial"/>
              </a:rPr>
              <a:t>Мида</a:t>
            </a:r>
            <a:r>
              <a:rPr lang="ru-RU" sz="2400" dirty="0" smtClean="0">
                <a:solidFill>
                  <a:srgbClr val="144E9D"/>
                </a:solidFill>
                <a:latin typeface="Times New Roman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7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115521"/>
                  </p:ext>
                </p:extLst>
              </p:nvPr>
            </p:nvGraphicFramePr>
            <p:xfrm>
              <a:off x="155575" y="1209675"/>
              <a:ext cx="11703049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4208535934"/>
                        </a:ext>
                      </a:extLst>
                    </a:gridCol>
                    <a:gridCol w="2988588">
                      <a:extLst>
                        <a:ext uri="{9D8B030D-6E8A-4147-A177-3AD203B41FA5}">
                          <a16:colId xmlns:a16="http://schemas.microsoft.com/office/drawing/2014/main" val="1438455581"/>
                        </a:ext>
                      </a:extLst>
                    </a:gridCol>
                    <a:gridCol w="8346161">
                      <a:extLst>
                        <a:ext uri="{9D8B030D-6E8A-4147-A177-3AD203B41FA5}">
                          <a16:colId xmlns:a16="http://schemas.microsoft.com/office/drawing/2014/main" val="4046896282"/>
                        </a:ext>
                      </a:extLst>
                    </a:gridCol>
                  </a:tblGrid>
                  <a:tr h="34385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E[0]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 panose="02040503050406030204" pitchFamily="18" charset="0"/>
                                      </a:rPr>
                                      <m:t>рез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9231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-0.9716175734403496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1.313,</a:t>
                          </a:r>
                          <a:r>
                            <a:rPr lang="en-US" baseline="0" dirty="0" smtClean="0"/>
                            <a:t> 0.200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775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-0.9905608051528709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0.445, 0.199, 2.302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008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-0.9889755840904845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1.149, 0.160,</a:t>
                          </a:r>
                          <a:r>
                            <a:rPr lang="en-US" baseline="0" dirty="0" smtClean="0"/>
                            <a:t> 1.410, 1.552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20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-0.9940706797362844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2.090, 2.105, 0.088, 1.214,</a:t>
                          </a:r>
                          <a:r>
                            <a:rPr lang="en-US" baseline="0" dirty="0" smtClean="0"/>
                            <a:t> 0.266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633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79115521"/>
                  </p:ext>
                </p:extLst>
              </p:nvPr>
            </p:nvGraphicFramePr>
            <p:xfrm>
              <a:off x="155575" y="1209675"/>
              <a:ext cx="11703049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08535934"/>
                        </a:ext>
                      </a:extLst>
                    </a:gridCol>
                    <a:gridCol w="29885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38455581"/>
                        </a:ext>
                      </a:extLst>
                    </a:gridCol>
                    <a:gridCol w="834616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04689628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E[0]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92" t="-7813" r="-292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89231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-0.9716175734403496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1.313,</a:t>
                          </a:r>
                          <a:r>
                            <a:rPr lang="en-US" baseline="0" dirty="0" smtClean="0"/>
                            <a:t> 0.200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48775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-0.9905608051528709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0.445, 0.199, 2.302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07008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-0.9889755840904845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1.149, 0.160,</a:t>
                          </a:r>
                          <a:r>
                            <a:rPr lang="en-US" baseline="0" dirty="0" smtClean="0"/>
                            <a:t> 1.410, 1.552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147205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-0.9940706797362844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2.090, 2.105, 0.088, 1.214,</a:t>
                          </a:r>
                          <a:r>
                            <a:rPr lang="en-US" baseline="0" dirty="0" smtClean="0"/>
                            <a:t> 0.266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81363326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67610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533578"/>
                  </p:ext>
                </p:extLst>
              </p:nvPr>
            </p:nvGraphicFramePr>
            <p:xfrm>
              <a:off x="155573" y="4176983"/>
              <a:ext cx="11703050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777">
                      <a:extLst>
                        <a:ext uri="{9D8B030D-6E8A-4147-A177-3AD203B41FA5}">
                          <a16:colId xmlns:a16="http://schemas.microsoft.com/office/drawing/2014/main" val="4139821897"/>
                        </a:ext>
                      </a:extLst>
                    </a:gridCol>
                    <a:gridCol w="2390775">
                      <a:extLst>
                        <a:ext uri="{9D8B030D-6E8A-4147-A177-3AD203B41FA5}">
                          <a16:colId xmlns:a16="http://schemas.microsoft.com/office/drawing/2014/main" val="615062157"/>
                        </a:ext>
                      </a:extLst>
                    </a:gridCol>
                    <a:gridCol w="3248025">
                      <a:extLst>
                        <a:ext uri="{9D8B030D-6E8A-4147-A177-3AD203B41FA5}">
                          <a16:colId xmlns:a16="http://schemas.microsoft.com/office/drawing/2014/main" val="3117208230"/>
                        </a:ext>
                      </a:extLst>
                    </a:gridCol>
                    <a:gridCol w="2400081">
                      <a:extLst>
                        <a:ext uri="{9D8B030D-6E8A-4147-A177-3AD203B41FA5}">
                          <a16:colId xmlns:a16="http://schemas.microsoft.com/office/drawing/2014/main" val="833051490"/>
                        </a:ext>
                      </a:extLst>
                    </a:gridCol>
                    <a:gridCol w="3305392">
                      <a:extLst>
                        <a:ext uri="{9D8B030D-6E8A-4147-A177-3AD203B41FA5}">
                          <a16:colId xmlns:a16="http://schemas.microsoft.com/office/drawing/2014/main" val="612859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E[0],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ru-RU" b="1" i="1" smtClean="0">
                                      <a:latin typeface="Cambria Math" panose="02040503050406030204" pitchFamily="18" charset="0"/>
                                    </a:rPr>
                                    <m:t>рез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E[0],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ru-RU" b="1" i="1" smtClean="0">
                                      <a:latin typeface="Cambria Math" panose="02040503050406030204" pitchFamily="18" charset="0"/>
                                    </a:rPr>
                                    <m:t>рез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88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-0.9087855603546542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0.226, 1.070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-3.3423762213324406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0.311, 0.311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922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-0.9093855141484993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0.072, 0.259, 1.088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-3.413972032287115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-6.498*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, 0.332,</a:t>
                          </a:r>
                          <a:r>
                            <a:rPr lang="en-US" baseline="0" dirty="0" smtClean="0"/>
                            <a:t> 0.332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29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-0.9219040453965398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0.285, 0.007, 1.427,</a:t>
                          </a:r>
                          <a:r>
                            <a:rPr lang="en-US" baseline="0" dirty="0" smtClean="0"/>
                            <a:t> 3.161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-3.3486181750896393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5.071*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, 0.229,</a:t>
                          </a:r>
                          <a:r>
                            <a:rPr lang="en-US" baseline="0" dirty="0" smtClean="0"/>
                            <a:t> 0.238, 0.229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91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-0.9247679940534397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7.805, 0.291, 1.407, 8.693, 8.166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-3.3502285063492394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0.214,</a:t>
                          </a:r>
                          <a:r>
                            <a:rPr lang="en-US" baseline="0" dirty="0" smtClean="0"/>
                            <a:t> -0.633, 0.195, 0.227, 0.097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922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64533578"/>
                  </p:ext>
                </p:extLst>
              </p:nvPr>
            </p:nvGraphicFramePr>
            <p:xfrm>
              <a:off x="155573" y="4176983"/>
              <a:ext cx="11703050" cy="187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7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139821897"/>
                        </a:ext>
                      </a:extLst>
                    </a:gridCol>
                    <a:gridCol w="23907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15062157"/>
                        </a:ext>
                      </a:extLst>
                    </a:gridCol>
                    <a:gridCol w="32480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17208230"/>
                        </a:ext>
                      </a:extLst>
                    </a:gridCol>
                    <a:gridCol w="240008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33051490"/>
                        </a:ext>
                      </a:extLst>
                    </a:gridCol>
                    <a:gridCol w="330539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1285985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306" t="-7813" r="-376020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4803" t="-7813" r="-176548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0000" t="-7813" r="-1388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3959" t="-7813" r="-737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9388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-0.9087855603546542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0.226, 1.070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-3.3423762213324406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0.311, 0.311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74922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-0.9093855141484993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0.072, 0.259, 1.088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-3.413972032287115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3959" t="-213115" r="-73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5229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-0.9219040453965398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0.285, 0.007, 1.427,</a:t>
                          </a:r>
                          <a:r>
                            <a:rPr lang="en-US" baseline="0" dirty="0" smtClean="0"/>
                            <a:t> 3.161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-3.3486181750896393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3959" t="-313115" r="-73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27591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-0.9247679940534397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7.805, 0.291, 1.407, 8.693, 8.166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-3.3502285063492394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0.214,</a:t>
                          </a:r>
                          <a:r>
                            <a:rPr lang="en-US" baseline="0" dirty="0" smtClean="0"/>
                            <a:t> -0.633, 0.195, 0.227, 0.097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08922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36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AE8BF6-D78B-4D73-89ED-6273ABE5ED30}">
  <we:reference id="WA104381909" version="3.5.1.0" store="en-US" storeType="omex"/>
  <we:alternateReferences/>
  <we:properties>
    <we:property name="EQUATION_HISTORY" value="&quot;[{\&quot;mathml\&quot;:\&quot;&lt;math style=\\\&quot;font-family:Times New Roman;font-size:20px;\\\&quot; xmlns=\\\&quot;http://www.w3.org/1998/Math/MathML\\\&quot;&gt;&lt;mstyle mathsize=\\\&quot;20px\\\&quot;&gt;&lt;mo&gt;-&lt;/mo&gt;&lt;mfrac&gt;&lt;msup&gt;&lt;mi&gt;h&lt;/mi&gt;&lt;mn&gt;2&lt;/mn&gt;&lt;/msup&gt;&lt;mrow&gt;&lt;mn&gt;2&lt;/mn&gt;&lt;msub&gt;&lt;msup&gt;&lt;mi&gt;m&lt;/mi&gt;&lt;mo&gt;*&lt;/mo&gt;&lt;/msup&gt;&lt;mi&gt;i&lt;/mi&gt;&lt;/msub&gt;&lt;/mrow&gt;&lt;/mfrac&gt;&lt;mo&gt;&amp;#x2206;&lt;/mo&gt;&lt;mi&gt;&amp;#x3A8;&lt;/mi&gt;&lt;mo&gt;+&lt;/mo&gt;&lt;msub&gt;&lt;mi&gt;U&lt;/mi&gt;&lt;mi&gt;i&lt;/mi&gt;&lt;/msub&gt;&lt;mi&gt;&amp;#x3A8;&lt;/mi&gt;&lt;mo&gt;=&lt;/mo&gt;&lt;mi&gt;E&lt;/mi&gt;&lt;mi&gt;&amp;#x3A8;&lt;/mi&gt;&lt;mo&gt;,&lt;/mo&gt;&lt;mo&gt;&amp;#xA0;&lt;/mo&gt;&lt;mfenced&gt;&lt;mrow&gt;&lt;mi&gt;x&lt;/mi&gt;&lt;mo&gt;,&lt;/mo&gt;&lt;mi&gt;y&lt;/mi&gt;&lt;mo&gt;,&lt;/mo&gt;&lt;mi&gt;z&lt;/mi&gt;&lt;/mrow&gt;&lt;/mfenced&gt;&lt;mo&gt;&amp;#x2208;&lt;/mo&gt;&lt;msub&gt;&lt;mi&gt;S&lt;/mi&gt;&lt;mi&gt;i&lt;/mi&gt;&lt;/msub&gt;&lt;mo&gt;,&lt;/mo&gt;&lt;mo&gt;&amp;#xA0;&lt;/mo&gt;&lt;mi&gt;i&lt;/mi&gt;&lt;mo&gt;&amp;#xA0;&lt;/mo&gt;&lt;mo&gt;=&lt;/mo&gt;&lt;mo&gt;&amp;#xA0;&lt;/mo&gt;&lt;mn&gt;1&lt;/mn&gt;&lt;mo&gt;,&lt;/mo&gt;&lt;mn&gt;2&lt;/mn&gt;&lt;mspace linebreak=\\\&quot;newline\\\&quot;/&gt;&lt;munder&gt;&lt;mrow&gt;&lt;mi&gt;lim&lt;/mi&gt;&lt;mo&gt;&amp;#xA0;&lt;/mo&gt;&lt;mi&gt;&amp;#x3A8;&lt;/mi&gt;&lt;/mrow&gt;&lt;mrow&gt;&lt;mo&gt;|&lt;/mo&gt;&lt;mfenced&gt;&lt;mrow&gt;&lt;mi&gt;x&lt;/mi&gt;&lt;mo&gt;,&lt;/mo&gt;&lt;mi&gt;y&lt;/mi&gt;&lt;mo&gt;,&lt;/mo&gt;&lt;mi&gt;z&lt;/mi&gt;&lt;/mrow&gt;&lt;/mfenced&gt;&lt;mo&gt;|&lt;/mo&gt;&lt;mo&gt;&amp;#x2192;&lt;/mo&gt;&lt;mo&gt;&amp;#x221E;&lt;/mo&gt;&lt;/mrow&gt;&lt;/munder&gt;&lt;mo&gt;=&lt;/mo&gt;&lt;mn&gt;0&lt;/mn&gt;&lt;mspace linebreak=\\\&quot;newline\\\&quot;/&gt;&lt;mi&gt;&amp;#x3A8;&lt;/mi&gt;&lt;msub&gt;&lt;mo&gt;|&lt;/mo&gt;&lt;mrow&gt;&lt;mo&gt;&amp;#x2202;&lt;/mo&gt;&lt;msub&gt;&lt;mi&gt;S&lt;/mi&gt;&lt;mn&gt;1&lt;/mn&gt;&lt;/msub&gt;&lt;mo&gt;&amp;#x2229;&lt;/mo&gt;&lt;mo&gt;&amp;#x2202;&lt;/mo&gt;&lt;msub&gt;&lt;mi&gt;S&lt;/mi&gt;&lt;mn&gt;2&lt;/mn&gt;&lt;/msub&gt;&lt;/mrow&gt;&lt;/msub&gt;&lt;mo&gt;=&lt;/mo&gt;&lt;mn&gt;0&lt;/mn&gt;&lt;mo&gt;,&lt;/mo&gt;&lt;mo&gt;&amp;#xA0;&lt;/mo&gt;&lt;mfrac&gt;&lt;mn&gt;1&lt;/mn&gt;&lt;msub&gt;&lt;msup&gt;&lt;mi&gt;m&lt;/mi&gt;&lt;mo&gt;*&lt;/mo&gt;&lt;/msup&gt;&lt;mi&gt;i&lt;/mi&gt;&lt;/msub&gt;&lt;/mfrac&gt;&lt;mfrac&gt;&lt;mrow&gt;&lt;mo&gt;&amp;#x2202;&lt;/mo&gt;&lt;mi&gt;&amp;#x3A8;&lt;/mi&gt;&lt;/mrow&gt;&lt;mrow&gt;&lt;mo&gt;&amp;#x2202;&lt;/mo&gt;&lt;mi&gt;n&lt;/mi&gt;&lt;/mrow&gt;&lt;/mfrac&gt;&lt;msub&gt;&lt;mo&gt;|&lt;/mo&gt;&lt;msub&gt;&lt;mrow/&gt;&lt;mrow&gt;&lt;mo&gt;&amp;#x2202;&lt;/mo&gt;&lt;msub&gt;&lt;mi&gt;S&lt;/mi&gt;&lt;mn&gt;1&lt;/mn&gt;&lt;/msub&gt;&lt;mo&gt;&amp;#x2229;&lt;/mo&gt;&lt;mo&gt;&amp;#x2202;&lt;/mo&gt;&lt;msub&gt;&lt;mi&gt;S&lt;/mi&gt;&lt;mn&gt;2&lt;/mn&gt;&lt;/msub&gt;&lt;/mrow&gt;&lt;/msub&gt;&lt;/msub&gt;&lt;mo&gt;&amp;#xA0;&lt;/mo&gt;&lt;mo&gt;=&lt;/mo&gt;&lt;mo&gt;&amp;#xA0;&lt;/mo&gt;&lt;mn&gt;0&lt;/mn&gt;&lt;mo&gt;,&lt;/mo&gt;&lt;mo&gt;&amp;#xA0;&lt;/mo&gt;&lt;mi&gt;i&lt;/mi&gt;&lt;mo&gt;&amp;#xA0;&lt;/mo&gt;&lt;mo&gt;=&lt;/mo&gt;&lt;mo&gt;&amp;#xA0;&lt;/mo&gt;&lt;mn&gt;1&lt;/mn&gt;&lt;mo&gt;,&lt;/mo&gt;&lt;mn&gt;2&lt;/mn&gt;&lt;/mstyle&gt;&lt;/math&gt;\&quot;,\&quot;base64Image\&quot;:\&quot;iVBORw0KGgoAAAANSUhEUgAABeYAAAL3CAYAAADvKJXuAAAACXBIWXMAAA7EAAAOxAGVKw4bAAAABGJhU0UAAAF994uuXgAAgABJREFUeNrs3Q/kVff/OPCXJEkimWQmJpMkkcwkMzJJkpgkmUQymZnIzCQZmZnMxCRJEkkmmTGTZObDTGYmkclMEpkkSex3Xt973r9u933Ouf/Oufecex8PXvb59L73dc59ndf59zyv83yFAM00Pym7knImKT8l5X5SHiTll6ScT8r+pCzRTAAAAAAAMJwYkP8sKf8m5b8u5VlSTiRlsWYDAAAAAID+rUvKX6F7QL6z/JOUNzUfAAAAAAD0bkNSHof+g/IzJX53o2YEAAAAAIDuloZWDvn2FDVXkvJtUg4m5evQyiv/dygOzj9MymuaEwAAAAAAin0XXgTXv0jKooLPbkrKzZAfnL+qOQEAAAAAIN9b4UVQfXeP35kbWiPo84Lz6zUrAAAAAABkux5awfTPB/ju9yE7MH9CswIAAAAAwGxrQiuQ/mdS5gzw/WVJeRpmB+Z/07QAAAAAADDbV6EVSH93iDpOhdmB+SeaFgAAAAAAZvsjKf8bso4dITudDQAAAAAA0GZ+Up4n5b0h63ktzA7KP9W8AAAAAAAw29wS6pgXZgfmb2laAAAAAACoRhx53xmYP69ZAAAAAACgGivD7MD8bs0CAAAAAADV6Jz89VlSFmoWAAAAAACoxlfh5cD8SU0CAAAAAECdzUnK2qTsSsqppPyclP0NWv8/w4ug/POkvG6TAgAAAABQBzEAvyYp25NyOCnnkvJbaKV+6czR/m5DftPajvX+ymYGAAAAAGDcNiTlUZgdfM8rMVA/pyG/7du29f4nKYtsbgAAAAAAxm1pUnamJY6E/yApD0N+YP77hvyu10Irdc3Mem+2qQEAAAAAqKvOFDDt5VBDfsP5tnU+YZMCAAAAAFB3T0J2YH5dA9b9nbb1vR6ak3oHAAAAAIAptSBkB+UfNmDdFyblTrq+t5OyxOYEAAAAAKDutobswPyFBqz7TAqbe6GVZx4AAAAAAGrvs5AdmN9b8/U+kK7n/aSsshkBAAAAAGiKH0J2YL7OI9BjXvnnoZVuZ61NCAAAAABAU8SJUp+F2UH5OzVe5xiIjwH5R0l50yYEAAAAAKBJNoXs0fLf1nR9l4dW6ponSXnb5gMAAAAAoGk+D9mB+R01XNdlSfk7tEb4b7bpAAAAAABool/D7KB8zN2+qGbr+UpSbqfrt81mAwAAAACgiWLwPWu0/C81W8/FSbmZrtuuIetab7MDAAAAADAuMV1NVmD+WI3WcUFSbqTrtW/IuraG+j10AAAAAABgipwK2YH5d2qyfnOT8kO6Th8NWddrSXkQhg/uAwAAAADAwGZytreXOLHqnJqs33fpOn02ZD0xKH8rKY+SMs9mBwAAAABgHF4N2aPlr9Rk/c6n6/NHaI1yH6QcT8rF0HrYEOv62mYHAAAAAGBc9obswHyvKWPiqPrtSTmblJ+S8ntSLiVldwnr9k3Oug1bVtnsAAAAAACMy4WQHbxe08N39yTlbsgPgP+YlPkDrtfRUE1Q3qSvAAAAAACM1f0wO3j9oMt3loYXk7F2KycHWKdDoZqgfCx7bXIAAAAAAMYljorPCl5fKPjOuqT8E3oPhD9PypI+1ml9qC4o/zCY9BUAAAAAgDH6MGQHsPPyw29KyqP0M/G/nydlc1K2hOIR9Ns1NQAAAAAAhHA5ZAfSX834bAzKP0n//l1opbNpNzfkj6TfqakBAAAAAJh2c5LyNMwOot/K+Oxb4UVQ/nBBnb+E7MD8Vs0NAAAAAMC02xh6m6z1jdDKzf4sFI98j4H+56H3EfgAAAAAADBVjoTu+eAXJ+VOaAXlN3epb1NOfY81NQAAAAAAhHAtzA6ixxHv89s+82P679t6qO9oyA7MX9LUAAAAAABMuzhRa1bamRttn5kZUb+/xzpvhOzA/CHNDQAAAADAtIsj4LOC6EfTv7+d/v8TPda3IOTnl39LcwMAAAAAMO2+CtlB9BiQX5KUe0m53kd923Pqe6KpAQAAAAAghJshO4g+J7Rywt9PytI+6vsmZAfmL2hqAAAAAACm3eKQHUS/nJRdoffJXtvdyqlzv+YGAAAAAGDa7QzZQfRjSXmQlHN91rc0p75YXtXcAAAAAABMu9MhO4geR70/DK0c8/3IC/Tf1NQAAAAAABDCnZA/wv2jAeq7kFPXcU0NAAAAAMC0ez3kB+Vvh9bkr/26l1Pf25obAAAAAIBptzfkB+bfH6C+lTl1PdLUAAAAAACQn3bmbhhstPzBnPouaGoAAAAAAGhN7poVSD88YH2Xc+rbpakBAAAAAJh2a0N2EP15Ul4ZoL44wv5JTn2LNTcAAAAAANPu45AdmP9+wPo25tR3Q1MDAAAAAEAI34XyJn2NjuTU94mmBgAAAABg2sW0M89CdtqZJQPWeS1kB+bX5Xx+oc0AAAAAAMC0eDtkB9GvD1jf3NAK6nfW9zDn8/OTcjMpH9oUAAAAAABMg6MhOzB/eMD6tuTUdyHn8/HfYyB/nU0BAAAAAMA0iCPjswLpqwas7/Oc+vZlfPbT9G8f2wwAAAAAAEyDvLQz94ao84eQHZhf3fG5nem/X7EZAAAAAACYFttDdhD9zBB1Ps2ps92m0Jpw9lZSFtkMAAAAAABMi69DdhB9x4D1vZFTXyxxhPyc0JrkNQbv7yfldZsAAAAAAIBp8nvIDqIvHrC+zSE/MN9eHiRljeYHAAAAAGCavBKyg+a/DVFnTEvzPBQH5f9KykrNDwDAlDqUc538maahBo7k9M+PNQ0AQDl25lxwfTFkvUdz6o055U8kZaGmBwBgSu3LuVb+StNQI1/l9NN9mgYAoN62JeVcUi4m5WxS3g+tEfoAADCttobsYOcFTUMNXczpr1s0DQAAAADQBKuT8ijMDnL+LynzNQ81ND/tn5199lHanwEAAAAAamtxUu6G2QHO+0lZqnmosWVpP82aN2yx5gEAAAAA6uq7kJ0SZJOmoQE25fTf7zQNAAAAAFBHB0N2UPO4pqFBvsjpxx9oGgAAAACgTlYk5UmYHcz8IylzNQ8NMicpv2f05adJeUPzAAAAAAB1cSNkjzJep2looLU5/flnTQMAAAAA1MG+kB3EPKFpaLATOf16n6YBAAAAAMZpYVIehNnBy4dJWaR5aLDFaT/u7Nv30n4PAAAAADAWn4fsUcUfaRomwMc5/fuYpgEAAAAAxmFZaE2I2Rm0vBtaE2hC081N+3NnH48THS/VPAAAAADAqH0RskcTH9Q0TJCDOf38C00DUKqVYfImjZ+flM1J2ZGUXUnZmZTtSdkQDGIAAABgADH/9uOQnX97nuZhgsRR8/dD9qh58yjUw6rQCnbFFEOn0vJtUj5L//3N0FsA7GRSLgTBMhi1FUk5l5TnSTk7Ab9neVKOJOVmyH6wO1OeJeVaUvYnZYFuAEA/4uu7u9IL2FPphe87A9b1RdtF9LBlf5/LXpZ+53xSfk+DDPG1/EfpSfJI8KrysE6WuH1nyp4B1mP1kMt8yz5nn2uYDyrY98oqm/T5xvf5T3NuMj+z6zGBjuT098MN/T3xgcKWtvPE5aRcD63JbmeOUc8Kgkl1sDw9tv8TigNfMyX+pitJOZCU1zLq+yb93N+6+1B2h1aA9UxojQiGIivSvvK8bV9tcmB+WXpMfd7jcam9PGzwOQWAEYqvYn1VcLK5PUDg5HRSfg2tkUf/DVHiaKZDPS4zBnt+6vGk+Si9eWEwF5Pyc8geWdlveZrWdWCA9Vib3pD9M8By74XBA4L2OfvcuBxOAy1PStj3yi7b9PnG9/msvNvxt3qwxiRamrMv323I+scR4DGVQnzQeauEY/i470W+DMUPDnopd0JrdPzFjuPZRd19YJcz2vlTzUKG+GAtL4Dd1MD8vvR6btjja7xefU0XAajemoKD8ZqarnN8bf23Hk8o+wdcxhuhNYKwnyfLcRTTyj5urH4OgwWEl+u2Q1sSWsGqP/ps/3jhtr7k9YijxO73sNx19jn73AR4Nb1huBPqEZhfos83us+/m/MbvrOrMcGu5PT7TTVe55lR5Q9KPoaPy+sF15B/pcfq+OC2PZ1W/N9vptd9/+vhtxmxOpg9BW36juah7ZjUbUR5EwPzp0s+xsZ71LW6C0C1vi44EH9d03U+H8obEdnNLz3Ufzf0NzLvlTBcUGqvbluaZaG3UaTxdeK3K1yPFTnrEUfVr7HP2ecmUAyIP+yh7WMAamtopTuYm1HPnDTYsTDdj+JIzDiR1fvpDdf1gn38vj7f+D5/Lmf9t9vFmGDbc/r9uZoe60+EwdIp1DUwvzLkD6j4NPSeF35bl/OgN/YGc6mgTS9pnqkXA/Lf9HhMalpg/mRFx9l4nHpD1wGoRgxmFKX1eBzqN3HamgFOJv/kBHR6sbOCgMyVIU+O+3XdUnWbDCdejIwiJcKPNb0ps8/Z56pysUu73wrlTHwXA0PH+rhB1+eb0edjez/LuXYxYSKTbG7O9fvTIY5DVYjHrW5vBDYtMB8fev4dyntAuy7dbln1mYCxvOvp9rcZmE7xjc2vQ3+pp5oUmN8X8tPRxN/xcWgNWonXd3Hgyvd9tkVM37hQNwIY3QG8veyr2TqfGPDC/f0Bl7c9dA8c9WNjqDYnMv37PdTjVeLOIOXv9jn73IS70KXdj5a8vL2ht3yz+nwz+vyOnHU/b9diio+fdXlb5GgYTTqyUfsuZz2ODVFn1gTWJn4d3OWC/vKj5pk6M2/txCD0n+m+Gt/EjG++fBCKg9NNCczHN8A7c8rH4PvrXb43N4319DrfxwndCaB8vbw+/0vN1jnr1fzb6YnzVPrfeEH2pKQb9T1d2uezPuvLS48QR8t8n67/6fQ3ZF0oxNfuFum6pXoainMtj6q9O0fuf2ifs89NuKtdtvVbFe9nW/X5Rvf5Mzm/c6ddiymQ96bNmRqs21eh/zQJl9PjaxzNGR+6xbRkq0JrhGZd3t59u2D95w9RbxwZ3/kGhIlfB/dhQV/7QPNMnXgtGQPKeXnSvwjND8yfbVvnB6H/9KvxLcPjPRyr4/XhCl0KoDz9vKpfl0lg52RcCO/K+ezCjgDMjQGX+U2XtlndZ32dF94xlcKmkP3afXz63Tma++oY279uE2+V4fUu2/fCiNZjbng512H836/Y56Z+n5t0RanUHlW0zPYbj4X6fKP7/P3gQRrTa1Hof+6MUfioh/uKf0MrH358uLC0QW3+Q6gueHeqo85DuvhQ1643MrbTZU1Dhi2h2YH51eHlVH7rh6hrbzBqHmCkvg69B+brMglsvNCaGd0X86V1e2J7KLyc/3cQ10PxLOX9WN7x/S96+E570OTZkCfbYU1iYL5bbuc9I1qPTR3L/d4+Z5+bcK+F8TwUez8UpwnQ55vR51eF/FyqMC1+zdkPVo1pfeJAnqIJFeODzN2hmXNALC74bWVcK3amNDPx6/DXrx+k1xIX0n4HWd4OzQ7Mt78lWUY/75aG7L4uA1COvElfH+X8e50mgY2TJG3s8bPtr6b9MMCyFnS5wej3ZL254/vL+vjum2H8s6FPYmC+W47rV0e0Hp35RQ/UqI3sc1Rhd5d9r6qb6JnA/EV9vtF9fn8wkgvy3rYZx/xQMRCaN2fPw1C/Oav6tSNUOyfH/I465+veMBIbQ3MD88vbriHLfNvxZij3TU4AMuRN+vp1yJ/0rmkX1PEG4a8hT6w7upyU+s1j2/mqXNNG4k5iYP5+KJ59flQ6X49e2sC2tM/Rj24PxZZVtNyZgO4hfb7R8vLo77BrMUXey9kPzo1hXT7OWZf4dtIk5CQuGkW6taRlzMxvclfXhpFpcmD+WHjxtuPyEuvd0uXa9D3dBmB4eZO+xqefebnnf2nYbzzcsf67BqjjVCie/GTxkCe5puWPnLTA/NpQjxx67akzmriv2ecYxL8F2/q3Cpc7k8Ztiz7faH/mtNlyuxZTZHnOfvDniNcjHqcehuw3bldOSFufCeU9QM1zOYx2fiOg2YH5W+l6flVB3fcK2mWvbgMwnF4C70WB+yZ4t2O9nw0Q3IjuFJyQBgmebu2o4/eG9Z1JC8x/HIoD8++OaD3e6VjuZw1sS/sc/VjfZd/7vOJlxxuKefp8Y8WHmVnpf57atZhCT0P2Q71R5nE/lnMMOzhB7Vz0lteXJS1jJvhvEAGMTlMD88varj+reNP6XEG7fKzbAAwnb9LX9lQ1Ralu6m5DmJ0n/9IA9bwRigNHxwaoc3tGPe80qO9MWmD+h4Lf9GyEN7Wdr0eva1g72ufo16ddtvXb+rw+XyDvwc4NuxZT6EbO/jCqNFaLQ/b8VL9NWDsXjZj/o6RlfBlM/Aqj1tTA/M50Hb+tqP4DwYh5gEoUTfo6r4fP1WkS2Czv5qz3hgHqOhiKAyZvDVBnVi7h6w3qP5MUmJ8bXk4f01kuj3Bdrrct917D2tE+xyCuFWznJ2G0Iz31+ebZGZr5yjlUIW8k9/YRLT/vQevGCWvnbg+Uy3jLMm6z+AaEiV9hdJoamI9ZEGLa1VUV1V80B9JO3QZgcP2MhG/aJLDxye3zEgMS34XyA0d5wYQ1Dek/kxSY39blBuvAiNZjfke/Pd2gNrTPMYgFOf1mplwYcn/S5ye/zx/O+Y1H7V5Mobw0MqNKNXA3TMfbK5u7XDfGtGSLdUdonCbnmK/S9oJ22ajbAAwuL3d81pPWJk0Ce7jgxDFIWpDOyTjLChy9n1PfVw3pP5MUmP+6yw3Wa2O66NnekPazzzGoHV32vf1D1B3TU93S5ye+z+ellNhl92IK7c7ZH0bxoH9TzrK3TWA7x2P24y7nr+91R2gcgfne7lHHke4VYOIMEmhvwiSwuwtOpudLvtEYNnB0KKe+Ww3pQ5MUmL9V8Htuj3A9vum40JnXgLazzw2/z9ShjMupLuv16oD1rg7V5drU5+vlUs5v3DrGdYr5vD9M+8NPSfk1KZ8MUE98yHOyrY74QKUOo3AXhVbe673pPhzTvcUHYQsHrC/WdTW0cnNfCKPLhz6JtubsD5dGsOys4/nDCQ7afNPDufWkLjl28Vp6c3q8OhNGm57S9WPzCMz3d+17zSEGYHC9TPraKS/1zYma/KYVofW6f97T3OUD1vtlqCZwVBSQakJAdlIu0F7tsn1H2b/bHxD80IC2s8+5sRrW36GaCfRm0sJs1+cbfZ7pxfc5v2+Uk9zGgHQcoR+DykWjaHsNzsfA9/mcOv434vaND7neC60gZAxoPSr4fZ8NUH9eSpA6TSYXH4z9WFEpW95DvlGM3r4/ZYGseLx/3sP59YjbzpFYFloP+d4PLx4Y/hvKTZFXt3sugfnyCcxnO57TJgcdegAG0+ukr2V9b1R+KTiRDvPa/s2KAkeXQ7NztU3KBdreLhecoxp12fmA4KMGtJ19zo3VMFaGah6KvR1eBMrn6vMTnxP0r5zft3QEy94TWgHP5z3uZw976JMxuPRnl3reHlHb/tjnceTBANeDeW88xDZ9oyZ97FpFx90zFazrkpxl/V1xG+W9iTvpKaWO97itPwpU5XYfx+BhU+TV7Z5LYL58AvO9n6vjdfYrDkEAgxlm5HveJLDjHtn0XsFJNF6sDTracGmobjT1nYJ6tzT4IrFpLhT8lioCe73ulytr3m72OTdWwzrYZZ3eHaDOOJnszJsnV/T5xp9nepE3gnsUAwbOJeVi2pfjyO844XCck+RkQbvvKKjvlTTI1G1/HdW2eyu03hKZn65bfAPlapd129fnMooeHh2rQf+aG/oL+vVarld0fTE/Z3n/VtxOeYMc1oXJNr/Lcba9HHALWomdaf/7Mj0m/x3qMW+U68dmEpjPljU485TDD8Dg+pn0tVNdJ4G9XnASvThEvbsqujme16XezQ2+SGySOaH4tfyrI1yX9pEIdxrQdvY5N1bDuhKKH4r1m5c4Brm+qzAIos/X09Oanot+6/PGPgb4fg0vRjfH0dQ/Z3z/fvrZcdpT0K9+7rOuLQV1navBdtxewfE2vuWxpMLrmqxlPqm4nc6GyU6ZVeTN0PvDm/2Bqi0J+ZOp32nob3L9ODoC89nHuKz2WOlwMx3+U5QJLeNURmC9bpPALqgw+FDVaOptXdZ5RYOP0ZNwoTHqV4/jjXT7SIQTNW83+5wbq2HNLbhx7me0e9x34kSRcZLTzpHGr+nzjT/P9OJZTc9FH+as1z85n5/JKd85iWoctR4f3MYRz9dDfSZGPVZi39qfE9g8XYPf+XXOfvmozzLTTx+OYN/L2iZPK17m1SkJ2uX5oI/z7d5A1fIG3TR1Ml7Xj6MjMD9b1jxIZxxmpocAriIwP5objH4vEus2CeyWUO6oy3b/hmpGU39VUO+Thh+jm+RIl3111YjWY2No1khW+xzD2txl34sTXMbJJk+lwbl4MxRHz8Ygdkx9EfN6Pwj5oxRv6vNT0+frei5aUbBunZME7w8vBknMb0i7x5HQ90J5k8DG823nw7U6TCo3k+//Qbo+g6SsWp0GCuPx6p0x7RPPKl7mPfdYXSfxbi+7XQZUZk7BtcF2zUOf92TTHpiP+1PnxN6Pw+DpGyfONAQdBXAVgfnyb6Ky8oP9G/p71bRuk8AWvWZ8bYh614fqRlPfKqj3/JSfQ0a5jxSlprg/wvU4WmKQzz5Xz32Ol31V8THkuD4/NX2+zg+J/8lZt/faPhMD0k/Tc87ShrV93sPtPwesL+axbw/wbhrz71vWFoRYPcRvmsl5vX+M+0TVgfknQWA++qaPdRUkHm1g9XmYjtRKVNN/pjUwn5W67pBu0oygyrQEjhSlaReNZY50r9MksEWv6w+T9/fTUM1o6rVd6t045eeQUe0j80NxTtBRXnz92rbcyw24BrHPMazfKz6GvK3PT02ffx7qG5jPS1P0Zfr3eW37QhNz/i8raP9B++7MQ7s6PKSemf9h0AdkcfveSOv4esxxgqdj2g+nMa3GiR7XNfbxTYGy5T0wvK5p6IHAfPH1+v90keYEVYB6GmbS1055uep/HsPvWldwPBomyHmtoN57Q9R7rqDen5xDRnYe6Tah284Rrcfi0LyJwexzDGNZl30v5q1cFFqjyd8NrTQy29J9NpYdoZUGIOa4/iHj+3F06xx9fmr6fF0nf43yBkR8n/79eGh23uOQ9qes33h0wPpOhtFPvp4nPli5O8Tx5GzH9h6FcU3+KjD/sl7fCotvG68OlOlGKC/FFtNHYP6FPRnHq+W6SHOCKkD9lDHpa6cyA/3D3oQ8DuXmGV7Q5SbjTMnbYeZk97pzyMjOI193WYclI1qPXR3LbULOPvscw9jbZd/b0Wd9cXLM9uDsBX1+qvp83iR/dUhZsDrkB0ln0hjFdDeLGtz++0reL66E+kyQGd9i2Drgdw+nvyOONlw4wnWen7M9/q14uVLZzPZFj+scjwGvuDQoRdF59S3NQw8E5l+cS/4O+Wn4aEBQBaifMiZ97fVmbByTwJ4O+fkEB7nh3VFy4GjmYvGPkP8667vOISM9j9wsWP7vI9wW50sIZAT7XO33OV64ULCdB+0/p9rq2KXPT1Wfz8vjvrgm65cXsPwrTEae6cUhPxC2os+65qb9NJaFDW6TreHFXDWjfti+KIxn3pxeJ3+NfeVpySXuY4/SUjfHemwXaVbKkXdefaxp6JHAfMvnHb/9C12jeUEVoF7yJmt9GIYbUVbWZLJlWFVwY/jhkEGeMoIw8Wbzh5A/cm6Lc8hIzyMLuyx/lLlg24NKnzfouGKfY1CPCrb1jQHrfL+tryzW56eqz3+f85vfqcn6XSrYzt9PyDbIm0j94z7rmUkxd67BbbE6PcbFgPE4Rui+M6a+dlVcIFevwfkjmmpoeefVC5qGHgnMt968bL/evaJbAAyvypHtdZoE9njIz9Pbb6DmTigvcLS04KY15i5d39B+1eSHs91Gqo5qBOMbodoJK+1zk7XPTYI3KwpM7AnDBfb1+ea6nPO7t9Zk/Q6H/IcvKyZkGxzK+Y395omfeciyoaHtENORzLz6v2tM67A1Z1tcqni5Z0N9U0rVQS855+MxYZWmGkreeXW/pqFH0x6YjylsboWX0x4v0C0AhldlLvg6TQIbcwDnjRbs50nvG10unPuZ0Cw+oHiQU09MYbK4wf2qyYH5L7vcGI3qAqT9oVkTX7O1z5Wzz0zT245HuqzHoCNMP02//4k+P1HnmV7kBQR31mT93g7lvh1SRytDfvqkuT3WsTw0L6Vbu3nhxaST45xkcueYAkp5g4A8CH/hag/n4u8008BWFLTraw3/ba4fR2faA/Ptb538GUY35xrARFszghvCukwCG8WnvHmj534JvY1IPhiGCxzFdTgQXn7a3Dkh2sYJ6FtNvkC7VrD+v45wPdpTHDT1NVv7nBurftwoWIdhHk7NzNWwRp+fqPNML/Ie9hyuyfrFhznPwuTnPM7L9b+5x+/PPDDf29Dff7Ym5/K8NzSOVrzctTnL3RWYEdMo3u7hfLxcUw1kf0573p7gey6B+fJNc2D+/fDyPDjLHFYAylHFpK+d6jQJ7IzdYfZM4jMljiy8GFojmranN41vpyefeNH8XcEJ+Un6mTjaMebxjDl7Y1qUPWlbf5dzAx7LtT5uUJt8kVh3cwq20Sj77Zzw8hwNTb95tc+5seolKPG8YB2GCWjFQPQ9fX7izjO9GNcI4X7kpRl6bYK2Q97kyL3MnbI47fd/p+fGpplJ5RMfzM0f87qM8w2S+2G6J0vsxfoezseHNNNA8ubzODnB91wC8+Wb1sD8hrZry38m7PoEYKyqmvS1n+XMHePvjzd38QHEz2O8WImjGeOkTysmsH819QJtbZdttmNE69E+QVuVE1ba59xY1eXGqtvcDruHqHtlGM8IcX1+/DaFcvKbV+n4mM8349y/f+jhu0fDYJPF1sFMTvf4UGFpDdYnL13KphEsO2vizQehmQ9bqvRll2P6ZU000Ln4cRjvvFGuHyfDNAbmXw8vUiLen+LrSYBK5I1k/6qCZdVpEtgsr4bWK45xNMW/FV6cxEmH4ijJA2mgaJI19QJtV5dtOKoAeftEYDcmsH/Y59xYdTrdZR1e0eedZwYwL6edHtVoHT/PWccvJ2g7LAr5b4AUWZxuqxgMmN+w37w6XfdY1tRknfKOPaOYhDXvIdm2BvfrXRVs2/hG1MOCY/wDh/W+5QVTn4fJmIBYYH78fWlSA/Px2vtueDGocrXDCUC5Rpn7vU6TwPYijmqK6QFiaoDj6Yn2UtuJqWhSphgQOZN+L35/e3oSmztl/aupF2gnQnHAa1TaU2B8MgX9xT7nxuqfguX/ps87zwzhfk5bLqzBur1VsK2vT9h2+DXnd75R8J2ZhxaHG/Zb24MZW2qyTgvC+AO9Wce3pg4+WJyu/7EK6v684Ljw3CG9b0cm/BgrMD860xSYj8e439PfFh/qmqwboGSjmPS1U96DgCaN6Put4GT8P92qp4vEurtcsO7nR7QOmxu8j9jnGMTKLjd2R/V5fb6C4/q4A6bxwcBfBds75nOdpDQfeQ++81JJxDkXnobW/BBNGi0/N7yYyLpO6Xe25rT/pRGuwyc567Chgf15S7ru+yqou1uuefqTN4/HZ5qGPk1LYD5en8zEbh6H8aSDBJh4o5j0tVMdJ4Htx9IuF8mf6FYvaerNxP8K1n1UN9g/hMkeKWyfo9NHXbb1WyNclxgAXKPPT5TPatqeM+mb4htSV3LW8e0J2g7bc35j3ojjb0Mzc8vPTLB6umbr9WkYf3AypjTKyvXdxGudPem6H6yo/qdBYL4M8U2R5zW4tmAyTENgPl4HzzzMisehd212gPKNazLWuk4C26tuucflXHtZU28minI/jyIP6uqOZX44xX3IPjc9vg/1yac7E1R7Q5+fGFvC+EcKd2oPUsfg+84w+Q9jFub8xgsZn12V/i2+UdCktwYOpet9rYbXtpdy2n/riNfjWM56HGxYfz6Zrvepiuq/l9NOjx3SBz7WakeGNemB+Xi+nZkk/PkYzg8AU2OUk752qvsksEUuFJyI/9KtZmlqYP5RwbqPYuTi+bblxVEKi6a4D9nnpkMMXj2ryY3OzPnxV31+4vpY1ojJJ2Nan/hmxIPwcpqmvLclrkzYtvgz4zfezvjczMO69xv027a0/Z7FNVu3OWl/z0qXNOoHCLFtsiY3jYHSJqXum0mRVdUDvj9yjgm/BvpxMvT+QBC6mfTAfPt16HsVHf8BCOPN9T6O3PZlKRpJfVq3mqWpgfkHYXyB+VWhmWme7HMMY3MoHiW+fUTrEXMczzwg+ECfnzjXQn1SGfyQc+1zO2Q/PJikPPPnQvZklu2/cSbAfbNBvyu+zRIf7MeA8+s1XL8NOf3/pzGtT176sjgJ+IqGbPOZ+SEejvh84FzQn1s57bhf0zCASQ7MnwrVDppcnB7jd+lGwLSrQ2C8iZPAvhmKA0c7dK1ZmhqYvxLGFyD8Mbw8iu3VKe4/9rnp8VUonvxy3gjWYXlS7rctc5E+P3EOhXpMLHwwXW7sb8s6/nYmTH4e5D05v3F9+vcYoJ8JpDVlsrlXknI3tB4wvFPTdTyS0+6Hx7Q+cTvfzFmnGJCu+5sSc8LLb+GsL7n+eWH8D6snwZKCdnxN8zCASQ3MfxmqTysWR+M/HtF1PUCt5U36OsoL4CZOAnukS8Bkqa41S1MD88cK1v1YhcvtzC/8+ZT3H/vc9PizYDtfG8HyY1CtfaTyeX1+KMvT41leGdcDhpU57frbiNdhJp3Iph7OA70GT+PItq0N2VZrc37jzvTvMw9QLjWkb8Y0MDdC/dMy/hbqNygmDhZ6XnDM+z29P6njGyOdx5OTJde/LadN4vGjjkGtuh73d+S04+2cz8e2jW80rXNpRo5xBOar3r+OhOof1n6Q1v+1LgRMu7pMvtrESWBvFJyEH+lamZoamF8TinM8V3GD+Fp4Od/q36E1Sd40s89Nh2WhOBhd9dwnMWXCnY5lbtLnh7KnyzYd52/Jy9k8itQj8dwxExw91uf+cLWg3pm0Lwcbsq1iO2TNKfFFaD18ist8EqoZzVrF752ZLPrLGu+TK0J+4HvcPuqyTWa2S0yBtDPMfstkXDonFC37Lce8+Ubq2s/qetz/Jmd98h6knEnvUZuSTonRG0dgvsr964NQ/RuE7YMOVutCwLQb56SvnZo0CeySLifD73WtTE0NzEc/Faz/hyUvK+bb6wwWbZryvmOfmx77u2zrPRUuO+a47Mzh+7c+X+sbyGF9mrNOn41g2TMpm7q9BXInZKd0ynoovCptzxsN21bXM5YVJ9I8X/H2KPv3zozur/sEvZ/l/N5Pa7J+X4buwfnOVDexv8R8yAdCa7RonKskjnJeEEYzovzjjPW6WFLdcTR+1psEMWC8rKZ9rK7H/R9D7+mADob6v/nC+L0TJicwv6fCeFA8Dm8JLx5ex/KL7gOQn9u9TqWOk8B+0GWdz+lamZocmF8Vskf0zbxGXNYrrnF0YOfr5Ud1HfvcFPkpjD6venwl+Luc5R3R5yc2QBO9FvpLa9CruenN+vycv7+fLifmIV/Spa6zOeu4peNzsZ74FtfjtE83aVudCtnB1vjfW6G6wGqZv3dLePmNhhjMW1zTfTJrUuHnQ/SbKnRL5VVWKUvefnpgyHrnFNyvfRjqq67H/ac5fb/zWD3zBsQFl2V0sTVMRmB++xjiPPt0H2DarQn1D8rXdRLYm13W97TuNZEOFGzzOGnfhiHr3x5eTDZZ9mirprPPTYc3ejgflPmgKj5wi7ktnxUsb7k+P7EBmhl5IygHnWg0vuH0sC3gE3Ojr8toj/hQd20P9eXlmf+17TMxqFRGXvNxbavdBcvc2IC+uTr9bNabDefTY01d5KVd+KGGx45tGddFdQ3M/xiqmZw1L+B/2XG/b3kT6N7q+NzWdN+Nb69OexpJuvusoJ9fbsj+9W6Xa+EqyqNg0leA3Elf61i+qlG77elhfX/Uvaby4isGYGLQcEGfda5Lb4g764vBnDma3D43Ra72eE6I6RaW9Fl33JfeSAMkMU3CzR6Wc02fn9gATWcQJmu9Bh0peS+nvhjkaR/52uvbH6+E4rcKD7X15/MN3VZvhfE8gCrj98btc7dLPfH6IObMr8O8SXm5yrfW9PixOL0PeB7qHZh/3GU5/U6guKBgW/0c8t/GcdzPtzBnXR6k+3FIj6exr8UHQq8FKBaP6bcK+nk8Lsyr+f4VB5Y9GUN8x6SvwNSb18MFZJ1KHSaBjW0W80c+7XGd39fNJtb7XfpBvMCPgb9NBf02BggPpDdXWXUc18z2uSkSR6Wf7/O8EG+cY6AzPsA621FiXfFtk5jnOQZC/x0wqLNHn5/YAE2nW6Gc1B4Le9x2/QbprvdQZwzOL2jotpqbsY/+E6pPBTPs743rfaOPY8r/wosAYDdxAuL4JkGc+2JJicfarGPhrQYcR15Lr43KHkFf1rG7l2XFt1ze7qG++JbMnZD/ZkMTRnHX8bg/t2B9noYXb73E+851AYrF4/LlHvb7OIHwnJruX2vD7LmVRlVW6UIw+eLBKuZPvBY87c6yLzQnKD/OAES8eYrB0zhiZZAHGb+H1miv2B+36HYTZVV6g91L8PDftuPR/S5Bt3gjNs0Tvdrnpke86Y1voFwP1Y2EbMIrttPQ55sQmM9LVXaiz3rizXe3kWefDLB+u7vUGUdsL234tnoYinPo17Fvnh1gn43zAHSbsPPtjmuFeO3wagm/90TOOu1v0LljTnqd9E1S/gz1CMy/21bfn2kgLj4cvlfQB+JnYtqpHWnZl/anewXr2qRBG3U97nd7Wy7ua2sDzL7vixNKb0/P4TEg30/ql7/TfT7GM7alx4w4D83cMe5fK0P1qcLyiklfYQq82rHjX9cks/ySXvC3l3G8wlT3SWC3lLj+T3W7iRQv0H4toX/EoMpHoR6vuY+TfW56nA31Pud8o89PfICm3ZyQnY4k3ngv67Oujwt+564h1vFGwQ3u0gnYVu1pfs40oG8eCi9G9scHa3FC5ms9BmticLDowV/WZNRfDPlbl+Ws21+h2WnzFqTH0fhw4VQaMIupvuKDnsfpcbHo4W8ZZh6cnc9oy/gQOk5k+/sQx/Y4Kfqahm2Xuh73dxas03clHkuZLBcqutZcOMb9a5zX4Xt1KZh8nXkq/9UkQMVWpTdeP4Xe0lDMpOGI+fXe0XzAlKnjddr7obyHNDFfd0yzFEfJxQEicf6RYdORxBv4OGL2t9AKpsb6d03ItooPpWeCxnfCeFN19Pp744OE3Rn/HnN/xyBxt5G5RwrqzgrMDzt/wDdBGriqfJ1e+y3q8rk4QjWmsfqxh2vFuB/E3PqTNHq7Lsf9+IZCnNPmXnrdHt8kkboG+xdAieaEl0eEfKdJgBFbEVqvPL4XWoGTOLIhjtKJry9uDEbGA9OrMx/zHzVat6xRrfFB6krbqtJt1Z5K6M0J+r1bQv5I6XivkjcK+qOMzx8dYj1WhexR4zcdjkoRjw+rB7hfXZ1eF8brxN3pNWO8dlzoWALYv4Cm+6HtwPSh5gAAqIXONxsv1WjdNoT8CRdtq2q2VQwozKQR+mxCf298bT8rd3h88yFrMtgYmG2fcyIG1d8YYvk/5vTrDQ5HOO6D/QugX6+H1mtncQRK3gRah9oOTMtzDl7xVeCYV/2EJgUoFEdwfZuUD4LR/sBwOkcDH67Z+p0J2UHM92yrSrbVsbTuHyf898Y0JzFPfGee91s59yqXw3ATBs/Iy6l92qGIEV7/1f24D87VAH241nHgOZvxmXfSv93O+FsMyj/qqEOOZ4Bsh8LsScgABtWZe3tVzdZvcVLuh9mBzPhvS2yrUr0ZXkyg+sqU9M0YhI+TlLanlpkZKBQnlI/zE3zYdq/yib7MBFz/1f24D87VAH14mHGB+XHHZ2bybHVOlLQm5/u7NSvALHPSgIGRo0AZDnYcS27UdD23hexRxudtq9LEoHFMYRNHkL85hX0zBujj2wJ/hex5DWL6pGEn/ryY04+3OBQxwuu/phz3wbkaoEcnci4yD3R87lF6wTsj5mbMGjUSbwpe0awAsyzMOd5+q2mAPr2fcSxZV+P1PZlz/NtjW5Xialrvfn3z/+5R4mj5mHYmjphfXEKde3L670mHIkZ4/de04z44VwP0cbH5fZidp/HLts/8GV6MhI+z3rdPuvQ8vSGIBzP5kgGyzc04zppUG+jXuYzjyCc1X+f49uXNjPWOk3K+YVsN5fNQnyBxE/tmNyvD7LSdscT5teY7HDGi679J3LfAdRVAxkVDHFnyVWhNnhQPSD+H1gSxMXAfX7fblV6cxtfxzqf/5qIUoDdfd1z0xdfuF2kWoA87Oo4jnzVkvV8L2W9bxjmMFttWA9kbXuSrnqNvlm5x2j+z8sq/5lDECK//Jm3fAtdVAD2IOeTj6JsYiI8j5OOo+TuhNZP8PM0DMJB4DI0PNmN6MBPGAYOI+a7/SMo7DVvvjSF75OiPttVL1idlUygOtm9P2y7WvVjfrMSPGX019t8NDkGM4fpvkvYtcF0F0KOl4cVkR8/TmwAAAMZnQYPXfVfIzrd8yrb6vwD7z+HlkdlZeeNnRsr/lV6r65vlO5XTT3c5/GDfAvsXQNVivs+Y0iamrDkeWiNG4tP9OGL+l9BKYTNHMwEA0KeYW/lpRjky5e1yImQHg2Ow/s30+vx8+m93k/KqrlSJozn905wwAABUJl7sfxRejNR5GF68ynMjtEaIxJE8P7b9/Uxo5eR6RfMBAMDA/grZgfnOEtNLLtNcAADQbPH115hH/t8we1KjlW2fi3//IP3fcZLYyxk3CfFm4iNNCgAAfftf6B6Uvx4MiAEAgIlwLeOCP46EX932mZiyJuaXb8/9GYPz3+fcMMhDDwAA/dkT8gPy8Vr8qCYCAKBs85OyObRSosR0KTtDK7gbZ7yXx7xaDzou+mNO+Y0dn1mb/u2HjO32Y8aNw/uaFQAA+nYwKY/DywH5S0lZpWkAACjL8tCa4OlmKH5d81lojereH8yUXIXjbW39KCnvZnzmQNu26HxQMj+9WWgfbf+6ZgX4/+JxM76FFB8+x0m0L4bWpH3bNA0AGeKbqXGepzhwaaHmANd/AFCWOFFRTIkSR3/812eJQd/DmrB065OyJSmLcv5+pW0bvJvzmXWh9ZbDUs0JTLn4cPJsaM3F8XfO+S7+m2ALAIDrPwAYiX2hNSr7vyHLr0l5TXOORByx86yt7U9qEoBC8QFlzBMc0xGczjnv/ayZAABc/wHAKJwOwwfk28v90Mp9TrU2dbT7HU0C0JdPMs5hJvADAHD9BwCVOxnKDcq3p7Z5Q/NWantHm9/TJAB9OZZx/tqoWQAAXP8BQJX2hfx0NDEH28dJeT+0JneNuee/Dy+nTulWbgd52qoUJ3f9o62992kSgL5c7ThvPQmzJ9IGAMD1HwCUJk702plbLQbfX+/yvZjXPAaAb4XegvMnNHWlFoTWyPnVmgKgL53zdMRyUbMAALj+A4AqnW07ET1Iytt9fj8+UT4eugfm4+zmKzQ3ADWzOeOcdUCzAAC4/gOAqqxuOwk9Tsr6IeraG4yaB6B5vsw4X3mQDADg+g8AKnO+7SS0u4T6jobiwPx9TQ5AzfzWca66o0kAAFz/AUBVlodWepl4ErpaYr03Q3FwXg50AOpiccZ56pRmAQBw/QcAVTmWnoDihCfLS6x3SygOzL+n6QGoiZ0Z56ntmgUAwPUfAFTlVnoC+qqCuu+F/MD8Xk0PQE2cCbMnKl+oWQAAXP8BQBWWhRej5ZdWUP+5kB+Y/1jzA1AT/3Sco25oEgAA138AUJWZV7e+raj+A8GIeQDqbWXGOeqoZgEAcP0HAFVZk5QTSVlVUf07Qn5gfqfmB6AGDmaco97SLAAArv8AoKm2h/zA/EbNA0ANXO44Pz1JyhzNAgDg+g8AmiovMP/MSQ+AGojnoqcd56iLmgUAwPUfADTZ7pAdmL9W8nLmJWVLUg6lJ9TNPX5veVKOJOW7pPyZ/veDAddhbVK+TMrVpNxOyqWkvKcLANTaxoxz1AHNAgDg+g8Amux4yA7MHxyizsVJ2ZqUT5JyISl/ZdTfLWf+kqScSsrznPX7PvQ+on9F+vm8lD1ndAOA2vo047j9esdnXgutB80AALj+A4BGuBSy09i80kcdcVT7V6GVA+5RyA+Az5S/u9S3KSn3e6jn0x7WbX+Y/QpcVvH0HaAZ56k7HX+fn5Rfk/KRpgIAcP0HAE3xOMwOUp/qs46Yp/5BWrLq62eE+sc9fD/v5NzpZB913dYVAGrpYcfx+nTH3+ND4auaCQDA9R8ANMWbITtIvXLIeuMrZTdCfhB8R8732tPq/JyUvaGVEudyQV1Z5nR8J9a1KynbkvJ7QV1zdQmAWpmbcaze2fb3+CD5bmilPwMAwPUfADTCl6G6fOs7QnbwO+aMX5Tx+c/Tvz/sOOlGywrqynKpra7OyV03hvzA/DxdAqBWFmQcq+PbUHGekitJ+TcpqzUTAIDrPwBoijiqvDOPe0xD82pJ9e8L2cHvGxmfnUlf80do5avvNC+nrj8zPvtNeJHmJquut0J/QX4AxnuuepZz3I5zmmzQRAAArv8AoEn2ZJzkDpVY/7mcE+mRjs/tTP89TtyS9yralpy6znV87oP032O6mlf6+N2x/KJLANTSNxnH7HicX6VpAABc/wFA03TmWv9fyfXfDtkB8LfaPrM+KU+S8ltSFhfU9XlOXXvbPjOToiaOon+loK4LOXUd0yUAainmGf0oKWfTm7TNmgQAwPUfADRR56jx+DrY8hLrXxKyg9+P2z4Tg+d/J+WvpCztUt/1nPpeT/8evx/T8vwTuqfiuZdT1zu6BQAAAAAAVZgfWgHx9qD0eyUvY2fIDn5faPvMj6H1QKDbq2jxSfnzjLput33mWmgF/dd1qeuNnPWKo/bn6BoAAAAAAFShMy3MFxUs43TIDoDvSf9+KP3/23qoKy+//In075+k/39XD3XtzanrO90CAAAAAIAqrAkvjz6/UtFy8vLLxzQza9N1ONFjXV/k1LWp7fec6rGuvPzyB3UNAAAAAADKFlPY3AovgtG/JGVBBctZEbKD338kZV5oTc4aJ3vtNXXM/0J2rvr5aV1/pP+7F/dz1s3M7gAAAAAAlC6OKp8JRMeA9pKKlpOXLiaOkD+elKehleu9FwtDdn7582ld8W/reqxrZc563dM1AAAAAAAo2/vhRSD6r6Qsq3BZeeliPk3/e6iPunbk1HU0/e/xPural1PXWd0DAAAAAIAybUjKs9AKQv+TlNcqXFZMT/MoZAfA4yj9m33WdzKjnjhKPqbk+Tv0nsImyntgsFMXAQAAAACgLK8n5UFoBaBjfvUVFS/vzZAd/J4pG/qs71ZBXXv6rCsvv/wS3QQAAAAAgDK8kpS7oRV8fpiU1SNY5pGQH0i/0mddywrq+r3PuvLyy9/UTQAAAAAAKMPi0Apex+Dzv0lZP6Ll3gj5wfS1fda1s6CuftPP5OWX/0JXAQAAAABgWAuT8ktoBZ4fJ2XjCJf7PGQHwK8NUF9eTvjbJda1WXcBAAAAAGAYcTLU66EVdH6alHdHuOz3Qv4I9x0D1Hcvp66PB6jrYUY9cULcOboMAAAAAACDikHmq6EVdI4j17eOePmnQ3Yg/X7oPwCelxM+/q5X+qxrVU5d3+syAAAAAAAMoz1dy3sV1L+4y9/zRrifGGBZB0M5E8hGB3LqOqTLAAAAAAAwqFPhRcB5bwX1x6D8P0nZlfP3vFHpsbw5wPIu59S1Z4C6LubUtU63AQAAAABgEF+GF8HmgxUtI47GjxPJzsv5+8chO/j91wDLimlvnoTsNDYLB6gvK7/8g4LPL9KlAAAAAADIcyS8CDYfrmgZH6T1f13wmR9CdmD++ADL2xjKywm/OqeuCzmfX5+Uf5OyWdcCAAAAAKDTTMA8lqMVLWNn2zJW53xmblKehfLS2BzJqeuDAerKyy+flRLntdDKkx8nq12qewEAAAAA0C4GlmeCzF+VXHdMV7MlKWfblvFLwee3h+zg990Bl389p77XB6jrQk5dKzo+F3Po/5H+7R3dCwAAAACAdnmB8CrLvoL1+TrnOycG+G3xocDzjLpuD9hW/2TU9TBjmTMPAz7UvQAAAAAAaPduyE8bU1V5FPInfY1u5XxvkJHneQ8dvh6groU5dV1u+0xMw/Nd+u8ndS8AAAAAANptSMqTMPrR8kVB8WU534kTqM4Z4Dd+k1Pf1gHq2pJTV0xZMz8pK5NyLf23S7oXAAAAAADt1oZWsPu/MZRVBeu1O+c7Zwf8nVmj72Nqm7kD1LWtx98XR9DP0cUAAAAAAJgRR3bfD+MJyv/SZd3yJlfdPsDvzBt9f33Adnu9h993QvcCAAAAAKBTHH3+35jK3i7rlvXAIObAnzfA79yTsw5Hh2i7qzl1xpH5W3QtAAAAAAAoV8wlfzi0csifT8rxMNiktAAAAAAAAAAAAAAAAAAAAAAAwEs2J+XbpHyQlLmaAwAAAAAAqnMovDwR7k+aBAAAAAAAqjEnKU/Cy4H5WN7TNAAAAAAAUL6FYXZQPpZvNQ0AAAAAAJQv5pN/FmYH5j/UNAAAAAAAUI2vw8tB+b+SskizAAAAAABAdT5IyvmkHEvKEs0BAAAAAAAAAAAAAAAAAAAAAAAAAAAAAAAAAAAAAAAAAAAAAAAAAAAAAJNkTlJWJ2VHUo4l5WJS7iZlm6YBAAAAAIDhvZ6Us0m5nJS/k/I8Kf91lPhvCzUVAAAAAAAMb2lS9iTlYFJOJ+VRmB2Y/1kzAQAAAABANT4JswPzRzULAAAAAABUI+aV7wzMb9QsAAAAAABQjavh5aD8k9CaEBYAAAAAACjZ3KQ8Cy8H5i9qFgAAAAAAqMbmMDuNzQHNAgAAAAAA1fgyzA7Mr9AsAAAAAABQjd/Cy0H5O5oEAAAAAACqsTjMHi1/SrMAAAAAAEA1dobZgfntmgUAAAAAAKpxJrwclH+elIWaBQAAAAAAqvFPeDkwf0OTAAAAAABANVaG2WlsjmoWAAAAAACoxsEwOzD/lmYBAAAAAIBqXA4vB+WfJGWOZgEAAAAAgPLFAPzT8HJg/qJmAQAAAACAamwMs9PYHNAsAAAAAABQjU/D7MD86x2feS0puzUVAAAAAAAM71J4OSh/p+Pv85Pya1I+0lQAAAAAADC8h+HlwPzpjr/HiWGvaiYAAAAAABje3DA7jc3Otr+fSsrdpCzRVAAAAAAAMLwFYXZg/mRSViXlSlL+TcpqzQQAAAAAAOWYk5RnYXZwPpZHSdmgiQAAAAAAoFzfhNlB+d9Da9Q8AAAAAABQsphn/qOknA2tIP1mTQ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AaL2elA+Tcj0pW4eoZ1FSvkrKP0n5NylXkrJW8wITZE5S3krK9qTsTMqu9H+vS/8GAAAAAJli8Ojd0Aqi/5GU/9rKzgHrXJiUmx11xfIsKe9ocqDB5iVlf1J+So9p/+WUp0m5lJQtmgwAAACAKI7wPJyU70NxYGnQwPzRgjrvav7aWBpaI3xPJuVUUj4Lgz84+SKto4yyv89lL0u/cz4pvyflcWgFRR8l5VpSjqS/FYZ1MCn3wuwHjjFIfyG0AvG3M457sV9u0HwAAAAA02djUi4n5UnID5qXFZj/oUu9q22OsZofWm9IPM/ZPjGw2G+A/nRSfu2zf2WV+0k51OMy40OFnwp+R3uJQXojlxlUfLBzI6NPxb66IOPza9O+2dkPj2lKAAAAgOkSg5JxNOe5pJxNytXQPaA5aGD+Wpd619scY7M4Kb+F3oLk+wdcxhs99IH28jC0RrWv7LH+GCT9OfQf9I+j6JfrAvRpVWjNldH55s+KHr57PKMfXtakAAAAANMtBpziqM+yA/Nfh+IgrEkRx+d86C+YvW2IZf3SQ/0xwNlPmplXknInDD4if68uQB/iZNj3M45h/TzgOZPRDy9oWgAAAIDpFvOLlx2Yj4HW+zl17tPkY7Mm9B/IjiOF5w64vJ2h/MD/lTBcqpz9ugE9ipNYZ+WL39VnPTF1VNbDpM80MQAAAMD0Kgqe7hyi3jjS9MfwIl1ODHC9p7nH6kQYLJj9/oDL296l3lt91rcxDBeUH/YNAKZL1tslvwxY13s5/dGEsAAAAABTamuoJjA/I6atmauZayFr1G58YBLnHDiV/jdrguDzAy5vTygOkvc7YjgvDU/MHf99uv6n09/wLONz8SHRIt2AHmzL6Wubh6jzVkZ9cZ+cp7kBAAAApk+cFLbKwDz1MCfMzpOdl5IjpvC42fbZGwMu85tQHJhf3Wd9jzu+Hycz3hSy5yxYlpTfOz5/VTegB/FB4t2M/vrXkPV+FMp5QAUAAADABBCYnw4xeD0zivzXpKzo8vlD4eU884O4XtC37vdZ1/KO73/Rw3fag/Pxt6/XDejBxzl99viQ9S7LqTc+cFqs2QEAAACmi8D89FgXWnnae/FFWz/4YYBlLQgv5hfIKmf7rG9zx/eX9fHdN5Pyhs1PD+Jo+byJq98qof6fc+o+oukBAAAApovAPJ3i6Pq/wuBB9GhHKE5js3PIfmr0O1XYl9Nfn4TslEn9Ohry3yCZo/kBAAAApofAPJ0Od/SDXQPUcaqgX8WR9IuH7KeHbCYqkDeivaz5CYom296h+QEAAACmh8A87d7t6AMxN/sg+a/vFPSrXwaorzOg+btNRclWFPTZL0taxryCZVy0CQAAAACmh8A8MzaE1kSU7X3g0gD1vBGK09gcG6DO7Rn1vGOTUaJDBX32vRKX80/OMp4G6WwAAAAApobAPFEcKf84ow9sGKCug6E4MD/IJJpZOeuv22yU6KeCPvtmicu5XLCcd20GAAAAgOkw6sD82lDuqNBY1+akzO3x86tDKy3K9vS3v1LCOqxsq3NbUlY1rA/sDa2872UFvr8r6FODTqK5M6e+NXZhSjqOPCvot/NKXFbR/AtHbAoAAACA6TCKwPz8pOwPrdzisd6FJdS5MSnfJOVhD3XGhwGnQ/aI8Fh+C/1NcBqDeDG1RUzz8iSnzpiu4rOkLKj59j9csP3XDVBftwDnhQHX8/2c+r6yC1PS8aToYVKZPihY1mWbAgAAAGA6VBmYfzu0AuJPO+odJDAfA76bkvJ1Uu5lrGtWnctCa0LF/3osV3pYtzi6/K8+6rydlNdruu13F6z3+QHr3NSlPfYPWG9e/u9bduFK/VfjUqa9XfbhMu0sWNYjXQ4AAABgOpQdmF+flC+T8ndBvb0G5hel63AutAJW//VR576k/Bv6D/b9mLMuy8OLEf/9ljh6/pWabfcVIX+0/7P09w7iyy5t8eqA9Ral/5hnN67MtATmz4TiB3Zl2trld+nPAAAAAFNg2MD8zEj2E0m5G3oLqPUSmI+juZ+H3oN0M3XGAPj3HX+L9cSR1VeT8r8e6j2U0UadQf5/0+VcTevuVufFmm33oocMw6SHuVlQ7x9D1Fs0YeZGu3FlpiUwf2WE++6GLr/rbd0OAAAAYPING5jfE14Ev5+G3oLpvQTm16XLj+sXR5ie7KHO+IDgfvr/Yz75U+m/dU4MG0fifxOK00ksSj/7YXh55HvMyZ416jvmkv84FI/sX1uTbf5ewTo+D4OPal/aZRudGGKd7xTUu8VuXJlpCczfLljO2ZKXtajL79qu2wEAAABMvmED8zEg3Z56IY6gPxaGD8xn+TEUj/KeCSwf63EZJwrq+yi8PDHqN6G3iVzfKajz25ps8+uhmtHBu7ps90ED6PO61LvZblyZaQnMPylYzqmSl9WtP7+v2wEAAABMvqomfy0agTpoYH5/KA5oxdHyG/qoLwbaHxTUNfO/9/W5nt/l1PmgBtt7QaguyH2hoN6Yt37ugPVu67LOK+zGlZmWwHzRcr4peVlzuizviG4HAAAAMPmqCsyfDeUH5osmTYwpZAZJFfNtKA6SfTxAnTsL6ltT4+0dg+dzhqi7aLLdq0PU+1VBvU/swgyp2wj2bypYZtHyTtokAAAAAJOvqsB8UU74QQPzm0K5AfRoR0GdPw5Y56sVtWkZthes27Uh6l0fioONHw1R962Ces/bhRlSt7dIDlWwzKLlnbJJAAAAACZfVYH5Q2G0gfk9A9a5JlQz6WPeJLhfjHl7F6WFGSa//KehONi4asB613apd6NdmCEt7NLH9lWwTIF5AAAAgClXVWD+g9CMwPz8UE1g/lFOnefGvL3XFfzey0PUe62g3ntD1HuuoN6f7L6UoNuIeYF5AAAAAEo37YH5EKoJzOdNKntpzNs75pB/nLNuNwesMwY2nxe045kB6y16myE++Hjd7ksJuuWYF5gHAAAAoHQC86MNzF+twTY/nbNuMbi+aID6ivL0/5f+vV8x2P9HyJ+k9l27LiWq0+Sv39gcAAAAAJNPYH76AvMx33veCPcPB6jvVEEbDhLsn5uUH3Lqe5L2WSjTkzC6QPmcUByYP2xzAAAAAEw+gfnpC8xHx0N+PvjFfdZ1p6ANb/RZ19KkXM+p625S1ttlqcA/BX3425KX1S11zm6bAwAAAGDyCcxPZ2A+jtrNG5V+pY963gjFQcajfdS1t6Ddzof+HxgwvP9qXMp0NZQ/R0KehV1+1zbdDgAAAGDyCcxPZ2A+mp+Uyznr+UtS3u6hjoOhOMj4Vg/rcCApt0L+hLQb7aZjMy2B+bMFy7lY8rLWdvlda3U7AAAAgMknMD+9gfkZMXXG3znrG39HDEx+lpTtSdkcWgH7Zel2/K6g/Z6kn4mj6t9J+9qOdFt9nX73Wc53r6XLYrymJTD/ccFyrpS8rM2heE6GObodAAAAwOQTmBeYj2IwMKaS+TmML9AaR80fS8oKu2VtTEtgfnvBcn4veVk7CpZ1V5cDAAAAmA4C8wLznV5Nyv6kXErKv6G6wGqcNDaOxo+pbFbaFWtpWgLzSwqW87jkZe0No0ubAwAAAEBNCcwLzHezNO0nsY2Pp+0Sg/Z3Q3HgNKaqiYHGM+n34vfjyOTVSZlr12uEaQnMR38VLKvM/vptwXI+0uUAAAAApoPAvMD8oH4raLv/2bVomNMF/XlNicu5XLCcdTYDAAAAwHQQmBeYH8TSUDya+RO7Fg1TlGd+R4nL+TNnGfdsAgAAAIDpITAvMD+IXaE4ML/arkXDxHQ1T3L68+clLuN5zjK+tgkAAAAApofAvMD8IC4UtNtfdisa6lROn75SUv1vF+w36zU/AAAAwPQQmBeYH8S/Be122m5FQ63L6dNxJP2cEuo/nFP/TU0PAAAAMF0E5gXm+/VmKE5js8NuRYPdyOnXG0qo+6ecut/X7AAAAADTRWBeYL5fR0JxYH6p3YoGy0s388WQ9S4O2fnlb2tyAAAAgOlTVWD+i4J6Fw1Yp8B8PdwoaLNHdikmwNWMvv3PkHUezNlntmluAAAAgOlTVWD+ZEG9bw1Y56gD8+eGqHNSA/NLQvFo+e/tUkyA15PyOKN/7xqizj9DdZPKAgAAANAwMR94XpB19xD1ni2od/OAdW4O5Qfm5xfUeXmI3583OWrTA9dFKYqGfZgBdXIgo3//OWBduzPquh+kfQIAAACYWp+G/CDr8SHqvVZQ76CjTncV1PnhgHWuLqjz7wHrnBOyc0nH8rDh/eVmKA7Mn7ZLMUHOZfTxw33WEXPL/9NRRzw+vKN5AQAAAKbX7yE/yPrzgHXGdCfPC+q9NGC9ZwrqvDhgnQdDcaB55QB1ru9S56qG9pU9XX5XLD/apZggc5PyUxg8qB4f0n0fyk2JAwAAAECDzQvFeeBnyv4+642pYS51qTMGtnb0We/GUBzsj3/b0Gedr4XWqPiidb2elIV91Bkntv0pdM/DPqdhfeXjpDztob/E8r7diwkSj2mdk8HG/PPdJm1dnPG9Z0FQHgAAAGCqvBJaE73uDa387zGlyn89lpi+5IvQmgw25nlf3FbvmqRsLaHeTR3ruzpdVszNHHO9P++hvviZOJnigXSd1nbUuSxtgxg4vhBaQbJe1vNeUr5MyvakvNvx++ek6xl///mQPWFkVolvKsR87dvSOhfVsL8cSNvpcR/btP33xbQ2e9I2h6b7LOM4dDU91sxt+1x8y+Zwetxo/+yd0HqbBgAAAIApEoPK/5VU2gOtl0uq82nH+pZR79WOOvdU8PvnlVTnppr1ly0l9pendj8mRExDdaWgn2c97IuTvH6aHisA4P+xdweQd5X/48AfM5PMyGSSxExmMjGTTDKSmZkZmclMIkm+kpEkk0SSJBMzSWZGZpJJJMlkIskkGZMkSUxmZmb8/uf9v+dj93N2zrn3nnvu/dxz7+vFo7Xd8zznPue5957zPs95PwAAAAA0sDH1ZsVHWqqr6c4ndy6l3hNEkbJrle4CAAAAAIB2RfB9TTIrH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B2vJGV/+srR3TJ3HulcMyP6hIAAAAAgOkQlF9cRwrH/g1dAgAAAAAwWc+l5YHZ93XJwnm/MAae0yUAAAAAAJOxKy0PyJ7VJQvrTGEs7NIlAAAAAADt2pSVK+l2IPaXrKzVLQsrjv2vfeMhxsZG3QIAAAAA0I5VWfk53Q7C3sjKQ7pl4W3OyvW+cfFTVlbrFgAAAACA8b2dlqct+Z8uIfe/wth4W5cAAAAAAIvs/wqlia2FOi7oVgou9I2PW/mYmaUxDAAAAAAwNW0ENX9Ky4OuW3QrBVsK4+ynGRvDAAAAAABTM25Q85nC9id0KRVOFMbKwRkZwwAAAAAAUzVOUDMWfL3ct+3NrNyvS6nwQD5GlsbLpXwMreQYBgAAAACYunGCmocK236kOxngo8KYObTCYxgAAAAAYOrGCWr+VNh2s+5kgM2p/VzzAvMAAAAAQKc0DWo+WtjuW13JkL4rjJ3tKzSGAQAAAABWRNOgZjElybO6kiEdTu2mQBKYBwAAAAA6pUlQMxbsvJKWL/p6t65kSHen5YvAXknjLQIrMA8AAAAAdEqToObOwjbndCMj+qIwhp6c8hgGAAAAAFgxTYKa7xa2eUk3MqIXC2PovSmPYQAAAACAFdMkqPlDYZuHdSMj2loYQxemPIYBAAAAAFbMqEHN1Vm51ff667qQhq73jaNb+diaxhgGAAAAAFhRowY1dxRe/7UupKGvCmPp8SmNYQAAAACAFTVqUPNQ4fUndCENnSiMpUNTGsOz5rOsPGA4AAAAAMDiGDWo+VHh9Yd1IQ0Vb/Icn9IYnjV/ZeXqjH6WNmbl9ayczcrf+X5GuZz/XSzauyc1T0O05K6sHMzKp1n5KSv/5e38kZUzqbfA9HofGQAAAADmxahBzTOF1+/RhTS0rzCWTk9pDM+av/r2/fOs3DsD+7QhKydL+raqxHoBcdNu04jtPJhvd2PINo5mZZWPDgAAAABdN2pQ88vC63dOYJ9W5fW+lXo57GPmbCwOOkzanMfzbSLQdy0rb0yw79ZlZXfqzeaNmb7f5Pv64wh1vN23rzH7ePWUjvt9+b6PU+4fcx/aWq9gngLzUf7Jyv4V3J/H8n34vwblVj6O7xrQRozzN7Nys+S9xw2aI6n3REU8RRBPUvza95rzWbnHVzcAAAAAXTZqUPPfwuvvbmk/Ihi/NyunUi9IXRX421tTx9sV2+xosb8i4BgpPK6k+gDlviHqerJku+NTOu7vpGaB1zb7dV26Myg7jTE8a/6s6N+YsT7tAHQE5a+m5YH27/J9iRtjETT/bYixEa/ZWNFG3ND5sfD677Oya4jPy6X89RfS4OA/AAAAAMysUYOaxaB5WzO816ZempxXUm829kOpl7aiuH+fV2z/XhovSD6s1fn+RdAxZvW/mu68WRHl2yHqejqVzzheM4Xj/mMaLyh/pKW+7K/z2pTG8KzZlm4HnIslZtM/NaX9iBQ6f/eNw7h5s6HitVtTb9HaujESN1oeLtmufzZ+5JJ/ZsTvia/S7RsXAAAAANBJowY1b6TpBkG/L7QXqS+KOaZfzP/tWOoF4SNgdyv/uwh4rp3wPsYM4L9L+nJQvu0IwP9Ust2k93ddGi8o/8mExt+NKY3hWRTH/FRNn0ce9rsnvA+f5m3F0yCPD7nN3lT/9EgE4Tfnr30oLQ/KX06j56QPMVP+hzS5VFoAAAAAMHGjBjWnHQR9paTN/qDho6kXhH+9sF3kUI/UGNPK2X6gZD+HyW8fAdkTafmM+VVT2tcIkkae78hnPiif/LPpdlqT1RMaf7emNIZn2cG0PJVMf4mbTI9NqN2Nfcdg1BRFEVz/K1UH5+PfYub8H31/Fznj7x1zf+Mm3fe+wgEAAADoolkPzD9S0uZL+b9F/u0I9p2akb68XNjPX0fY9oN8m4tT2M+Y8R7pd4ZdvDVmKEfqm9+zsn6C42+WA/Pn0vg5+dsqsZZC2zecltJGvdlw+/vS8sB7WYqm/kD9hhb2eemG1qYEAAAAAB0z66lswvVCm0uB+PhvBIvXzkhfvlHSn1uG3HZX/voPprCfERh9boTXRy7xSFfy0ITH3yynspmlwPzSDZyHW3x/kbc9gufj3Hh5MC1PVVNWro7wmRhkT17nYV/jAAAAAHTNqEHNYpB81RT28YtCm7+l2wunPjFDfbmppD+HnYG8P00nZ3bMfv90hNfHTOpbE9qvLi3+OouB+c0tvr8ImJ9voZ64WfBfzX63+XTLmrzOE77GAQAAAOiaUYOaxYUe757CPr6e7kyLETNzP5nB/iwu5vrzkNsdz8qfM/Zelm5+PD+h+u8u9NWVKY3hJmYpMB83e9q+IRafqdMt1RU3y27W7P8zLX9/nfQ1DgAAAEDXjBrU/Kbw+semsI87S/YzZuXeO4P9+WbJvg7K5R5B1n9T8/zek7At9Z6O+HDCbfT30/kpjeFZFmlZrqXygHY8KbJ9Qu1GGqHPWqzvmVSfb/6pFtpYldf3aQIAAACAjhk1qHm28Po9U9jHSHlSnIE7q+krHi3p02cHbHMw9YKVD8zIe4iFOf/OypcTbmdPoZ/OTmkMz6J1qTdjvSqYHWsP3DXB9mPh1gst1hc3za6m+lzz21v6rL3raxwAAACArhk1qHmi8PpDU9rP7wrtznL6imKO7UEpQn5M7aURGddd+f5EDvNJL6p7KLVzs6XrgfkdqRcYLwtgx9/vnMI+xPiLm0PrWqgrcr+fT4NT8kQ6qnHy5L+f17Pf1zgAAAAAXTNqUPPFwuvfn9J+vpPuXPxyVhVnPv9d89rH89c8MiP7HulMImB6/xTaeq/QTy9NaQzPmr9SeeA6UrSsm9I+LN0kOdJCXf1P1VzLP6ttB+djm0i/E0/SrE0AAAAA0DGjBjV3p3bSj4zq+XRnnurVM9qnz5b064aK136fla9mZL/fSL1g52NTaq+YFmn3lMbwrCkG5iNYvW/K+xCfpbiBdKVmrA7jVOG9xPuItDa/p/rg/ChjLuq7nG973Fc4AAAAAF00alBzXRp+NnhbIhD3T8m+7pnRPr2/ZF/LAq1Li9pum4F9fjrfl4NTbPPvQh+tm9IYnjX9gfmzaeUWNV66+RWpjNY2+IwWF4Z+vu/fN1Z8hvtvtL2Wegu61onPylKQ/1qazpMdAAAAANC6JkHNPwvbrJ/wPp5LvcBdsd2jM9yvxZzhr5a85qesfDED+xrBzuupN2N+WtYX+ufPKY/hWRKB+ViX4PAM7MvneR/G2HxwyG2eScuD7pFepuwGz5ZUnUu/P6f+G/mYXArSR9A/bmydKbz2GV/fAAAAAHRVk6BmMV3FJBdffCHdDsJ/Umj3qxnu12IfFRd3fSb/+4dXeD8jbclfafqLz+4v9M+pKY/hWRJ9/8CM7EvMlL+Qbs9If6ti32Kmeqw3UcwfHylmttfUHzdkvkiDF4YdVF711Q0AAABAlzUJah4sbPPxhPZtU+oFB7/N//9Aod2YmbtqRvu1mGf+575/W5N6M4NPrfA+3pV6aUsu5H+ephOpvdnPXQ/Mz5oIzn9W6NPIPf9lPlaulvR5rE3w1gjjKD7Ll9PoAflo+7BDBAAAAEDXNQlqbkh3pp9oWwTcf0i9FBlLi1HeV7K/T8xovz6S7syhvXQTIWb/RyBzpfNjx0ztv9J4i302VUxLdO+UxzCDxRoOP6X6QPlvWXm94fGLz0OkqIn0OTcHtBOplo7l3wEAAAAA0HlNg5rfFbbb3vJ+Hc3rfbLw98VZtlV50Xek4QPfsQjr7pIybuD8RmFfH87rjKcA3hyz7nH3OfotZh9vXYExt73QL9+t0BhmOA+l3gz3+ExGcPy1/P83tdhGBOkfy+t9JW/nw9R78mRXVlY7DAAAAADMk6ZBzZcK273b4j49mtf5Vsm/fVpo9+uS10SwOVJvbBmyvb9S+SzdQ2O+j28K9T2deulrfk/jp44ZZ5/35a/dvUJj7r3CPr+4QmMYAAAAAGBFNA1q3pOWp5/4O7WT7z1SYkSak28q/r0sz/yaku3fGKHNSQXmPyzUdz7/774W+qnpPm9LvbQgn6WVyc8fbf5TOH7rVmgMAwAAAACsiHGCmk0X8IxA+vHUC6DHwrFL6VQiqB6LkcaM8vUV295fss+v5P8Ws9C/z8soJhWYP1BS57mWjluTfb63sN31/DhsnuJ4Ky4cfGKFxzAAAAAAwNSNE9TcWtj2wpDbHSlp9+es/JeXQSlofkl3Lqx6MisXs/JvVh4Y8X1MKjD/cKG+yOne1oKvo+5z3LT4oWKb6L+3pjTefiy0vWWFxzAAAAAAwNSNG9T8orD9ziG2+SCVB4hjBvfjQ2z/RsX2N4dsv2hSgflI23Krr77nWjxuo+7z6YrX95evsrK2Yvt4guGT/DWvNdznnYX2vpiRMQwAAAAAMFXjBjWLs8J/GGKbmGl/o7BdpLV5dMg2I7/9P4XtY7HXXQ37YFKB+XA1VS9SO45R9jluZMRNiwiqf556TxXUBefLvJ9GvwFTVJyx//CMjGEAAAAAgKlqI6hZzDV/cIhtIq95zJz/NCsvpF6qlVFESph38+0jNc76lvrjo773cWDMujbk9fyb/3lS6vY5Zu2/nXr55fvFkwlnUnlw/oUBbYyynsCSSeSWb3MMAwAAAABMTRtBzQj6XumrI2Zzr+1of/SnfNk9Zl1v5fXsneF9jhzvX6Y7c+E/VHjdjsJrto7Qxtq0fIZ/jJX1MzaGAQAAAACmpq2g5uFCPcc62h/9C8uuG6OejamXrueDjuzznqxcSstvrmwqvGYpfdDxEesuzrY/NKNjGAAAAABgKtoMan5eqOvJjvXF9r59vzBmXbF95FRf3aF9jrQ3L2Xlcl5f3Fg4mXqL1h7P/+79Eet8qjAmzs74GAYAAAAAmLg2g5qxKOsffXXFDOsNHemHSMfTP2N8/xh1vZu/9/s7tM9FsbhrPPXwRerdcHkv9dYFGMWGtHyR3hgb62d8DAMAAAAATFzbQc1tWbneV9/5NPlZ4+N6JCt/9+3zyTHqejort1JvcdWu7PMkrM6P/dL+Xc/HRhfGMAAAAADARE0iqLm/UOenM94Hd6Xb6VtOpOY3EiIYHwHowx3a50k5WRgD+zo2hgEAAAAAJmZSQc0XC/W+M+P9sCMrTwx4TeRLjxzpH2dlS8n2V7JydMb2eSW8Uzj2L3V0DAMAAAAATMQkg5qvpt4Cokvl9Q7300Opl6JmqZ/iz29n5YGsHMnf3zuGU3ptBY65wDwAAAAA0CmCmsM5WNJX/eUNXWQMAwAAAAAM40ahUG5rKg/IX83KAd1jDAMAAAAA0L7nUi8QHwH5m1k5npX7dQsAAAAAAEzOqqyszf8L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L5VWdmelQNZeS8rn2TldF5O5n8X/7ZZVwEAAAAAQDNrs3I4K59n5XpW/m/Icikrb2RlvS4EAAAAAIDBYtb78azcTMMH48vK1az8T3cCAAAAAEC1mCX/c6oOtv+alfezsj8rO7PyZFb2ZOWF1JtZf6tkm6+ysk7XAgAAAABAuXuz8lO6HVi/lpVjWdk6xLb3ZeVEujM4fyH1gv4AAAAAAIwhUp5s0w1z6Z6sfJmV11KzgPrT6c5UOF/qVgAAAACAZjZl5WTqpS35VHdQ4WC6c+b8y7oFAAAAAGB4EZD/JC3PIy4wT51P0vLAfKTFuX/CbW5IvZsCH6VeWp03Ui8ffhPv5nW0UZ4fse378m1OZeVi3nc3Um9R3W+zcjR/rwAAAADAHHow9QKLZQt7CsxTJwLH1wtj5viE2ror9RamLRunUS6l0QP0H2flx5L3MGr5JytHhmwzbip8U/M++ksE6XcbZgAAAAAwP+oC8gLzDOuDwpiJ8dT2TO/Iif9TGi5I/nzDNh5KvZnqwwbjr6TerPbNQ9YfffJ9Gj3ofyP/rAIAAAAAHRZBvmNpuBm7AvMMsq1k3LzWchun0mjB7L1jtHVhiPr/SKPdfLg3K5dT8xn5zxpmAAAAANBNkfv7w6zcTMMHBAXmGcbfhXHzc4t1b02jB7L/ysrqhu0dSO0H/r9I46XKed4QAwAAAIBuWZ966UYiIP9rVt7Kyp7US8HxYqoP1AvMM4yyGe0PtFT3B6lZMPtww/b2Daj3txHrezyNF5Qf9wkAAAAAAGAFPJZ6wc1HKv793SQwz3heTO0FxovKUsBcysfmify/Z9OdC7ieatjeoVQfJH9jxPqq0vBE7vgv8/3/OH8PZTfJIuXUOkMMAAAAAObL7iQwz3j2lIydky3UuyrdueDqwYrXrk29FDpLrz3fsM1jqT4w//CI9V0rbH8mK0/m763ovqxcLLz+nOEFAAAAAPPniSQwz3geKhk7beSZj+D10izyH7OyacDrj6Tleeab+K7m8/DPiHU9WNj+3SG26Q/Ox3vfbngBAAAAwPypy4EtMM8w1qTyFCyrWqh7Wz5Gh9GflumrBm3dne93W5+HXYXt7xth20dT74YHAAAAADCHBOZpQ1lAe5qB5bgJ8PuYY3d/qk9jc2DE+opposx+BwAAAAD+P4F52nCjZPzsmWL7rxbaPtigjhM1n4W48XDPiPUVA/NHDBMAAAAAIAjM04ZrafwZ5k09VWg3crPf06CeyzWfhQsN6isuinvRMAEAAAAAgsA8bbhaMn6enUK7O9KdNwXONKjnoVSfxuatBnXuK6lnp6ECAAAAAAjM04aywPyxCbcZM+XLZurvaFDXS6k+MP9YgzrLctZ/Z6gAAAAAAALzLFmTlUeysiv10rDsyf+8KfUWV61TFpg/PsF9jdn4ZQvONg18f17zObg+xPsvc6Civq2GGgAAAAAsNoH5xXV/Vl7Iyums/J3qZ4xH3vbzWXk9366oLDD/yYT2+9Wa/dzWoL5V+furqvN0w/08XFHf+4YeAAAAACw2gfnFEylWvk31gfhBQfp3s3JXX51XpzR+nqnZr1MN63xywPt9vmG9Ryrq+80QBAAAAIDFJjC/OA5m5VKqTtfyZVZOZuWjrLydlQ+y8kUqTxkT5WJW7svrnkZgflO+n1U3Cx5sWO97qT4wf3/Dek/U1LnGcAQAAACAxSUwP/8eSr00NMXj+0/qBeC3D9j+gXwslI2RX7OyNk0nlc2FmrE6TnqYn2vq/WWMes/W1Pu4YQkAAAAAi0tgfr5FDvkbheMaQfRIs7J6xLoOpfJc7MfS5Bd/fbpmnMaM/qaz2jek+tnyH4yxz5dr6t1taAIAAADA4hKYn0+RKuVkyTH9IfVmwDe1K90ZnL+VygP2b7T4fr6rGaefjVHvwVQfmN89Rv/X1bvLEAUAAACAxSUwP39iUdZvSo7nV2n5gq1NPZeGWyT2mZbez91pckHu06l+kdvVDevdO2CfNxmmAAAAALC4BObnz1clx/LH1E5Qfsm5NDgw31a6lt2pPni+aoy6/6up+9wY9b5fU+91QxQAAAAAFpvA/Hx5q+Q4RvD5gZbbeTgNDsxvaKmtfTVtfDtGvdsH7P/LY9T9W029pwxTAAAAAFhsAvPz47GK4/jChNqrCz63OSu8Li3MOPnlX0/1gfktDet9ZEC9jxuqAAAAALDYBObnx8WSY3hxgu2dqRk7X7TYzraads6OUe+3NfX+PUa9J2vq/cYwBQAAAAAE5ufD/opjuG+CbdYF5o+22E7kkL9W0c7PDeuMBWVv1ez/Jw3r3VpT59WsbDRUAQAAAACB+fnwXcnx+33CbX5eM3aeaLmtjyvaieD6ugb17U/16Wb2N6gzgv2/pOpFap8yTAEAAACAIDDffRsrjt+bE273XEW7/02grcj3XjXD/X8N6jtRM+6bBPtXZ+WrVJ1vf7dhCgAAAAAsEZjvvlcqjt/WCbd7uaLdjyfU3jupOh/8PS3te5TzI9a1IZU/sRDlj6xsN0QBAAAAgH4C8913tuTYXZlCuzcqxs2kUrZErvmqWemjLDb7UKpPYzPKkwbPZuXfinpOpdFvGAAAAAAAC0Bgvvuulhy7MxNu8+6KMfPXhNu9K5XfiIhyIQ2X2/6lVB+Yf2yIfXghK7+l6gVpHzcsAQAAAIAqAvPdtq7i2L074XZ3p5XJa7/kmaz8WbEPMYP9s6y8kZV9WdmVegH7+7KyNtUvWns9f03Mqt+Zv89YCPZQVj7Mt71Zse23eVsAAAAAALUE5rttV8WxOzjhdl8taTMC1hum+N4jtU2kkvk+1c+An2SJWfNvZWWToQgAAAAADEtgvtv2Vxy7PRNu91xJm8dXsB/uz8rzqZfC5780uUB8LBobs/Ejlc1mww8AAAAAaEJgvtueqTh2T06wzcixXkzncisrG2eoX2LmfqShiRQ07+RjOYL2f6T6wHukqonA+yf5drF9pMN5OCurDTcAAAAAoA0C8912qOLYTXLx0WdL2jvWkf76qWa8/2A4AQAAAADTIDDfbSsRmP+x0Na11FtYddZtSPWz5V8znAAAAACAaRCY77aDabqpbHaWtPV6x/tqqTxsOAEAAAAA0yAw3217Ko7d7gm0tSorFwvt/Ja6k3v9dM1Y/91QAgAAAACmRWC+2x6sOHb7J9DW6yXt7OhQX/1XM9Y/NpQAAAAAgGkRmO++KyXH7uWW2yhLYfNOh/ro0VSfxma/YQQAAAAATIvAfPeVpWg52WL929Ods82/61gfHU31gfkNhhEAAAAAMC0C8923t+TYXW6p7pgpXwzK/5qV9R3ro/M14/yqIQQAAAAATFNZihKB+W6JRVn/KDl+D49Z7ytZuVWo81Lq3uzy9al+tvyXhhAAAAAAME17ksD8PHgutbegaQT0y2aYX8jKvR3smxdTfWD+pOEDAAAAAEzTG6k6YHlW93TKjyXHcOcI20cu+dMVY+GjrKzpaL/8nOoD8x8bOgAAAADAtKzOym+pOmB5LXU3GLuINmXlSrozf/rzqZfupihmv0d++ndrxkHkqn+yw31yKNUH5aN8begAAAAAANMQebdjRvygoOUnqTyoy2zake4Mzke5nnqpaH7Kyr9ZuTHguEfO+pc7fOzjhtIrQ7zPpXLY0AEAAAAA2rQlK7uysi8rr6VeQP5mGi5gGeXP1AvQR/AyZlg/lXopUlbr2pn0YFa+GuH49gfvI5VNrDvQxYB8PAHwQv4erjV4/xdTL61NzLLfbRgBAAAAAOOoyhs+blmra2da5Iz/IPVmyl/Pj9mt/M8xa/7L1Fv4NGbGP5G6/2TE7hbH9g3DBwAAAAAAAAAAAAAAAAAAAAAAAAAAAAAAAAAAAAAAAAAAAAAAAAAAAAAAAACYIf9XUgAAAOfyAACAk3kAAMC5PAAAOJkHAACcywMAAE7mAQDAuTwAAOBkHoDBVmXlsazsy8qBrBzM/7wt/zcAcC4P4PrA9QFMzub8MzZP7srKrqzsz79HDuTfJTt8lziZB1hka7LyfFa+ycrNiu/mKDeyciYru3UZAM7lAVwfuD6AVm3Kysms3MrKp3Pwfh7MytGs/FzzPfJ/+ffMt/n3zt3T2LENqXd34KOsnMjKG1nZ2bCud/M62ijPj9j2ffk2p7JyMSvX8i/mq3mHHs3fq5N5gNn0Ulb+LvlRjJPw0/mJ9qWS7+r4zt+h+wAWmnN5ANcHrg/KPZN6AdZP9AtD2JSPlVt9n6kuB+YjXnyi8H6GLVey8uqkdiym7b9fs2Px5TZqgP7jrPyYlesN3mx/+ScrR4Zs82D+pTxMB0eQfreTeYCZEjdNz5d8X8fvQNkd6kfy7/3id/ZbuhJgYTmXB3B94PrgTmdL+uV13UKJmFFeFcDuamD+ufy74//GLBHrfqDNHbsnKz8N2fjzDdt4KPVmqo9yFyJmtW8e4Yv6+wadeSMfbE7mAVbelqz8Vfju/SP17tIP8k7J9/ZZXQqwkJzLA7g+cH2w3KFUHRvbaaiRqwvIdzkw/3EaPyBfnET+SFs7d2rExveO0daFIeqPL9kNI9R5b1Yuj9GZzzqZB1hxG/Mft+JN2gdHqOOTku/u07oWYOE4lwdwfeD6YLkzqToudsZwW3jxuTqWhstA0rXA/Eep3aB8//fRQ+Pu3NYGDcfdytUN2zuQ2g/8fzFmRz7vZB5gRa1N5fkgD45YT6RlK7tR+4YuBlgozuUBXB+4Plju61QdF/vdkFtY92flw1S/mHKXA/PPpep0NPE+XsnK4dSLDceTAl+O2BeX8u+rxj5IzYLZhxu2t29Avb+NWN/jafw7HHudzAOsqLInty40rOvpiu9wCxsBLA7n8gCuD1wfLHc2VcfFvjbkFs761IsJRxD619Rbg2FP6qUUfzHVB6e7EpiPhV6LOeUj+L5xwHYxGT0C+r+l4eLKH4yzk2V3Di/lnXwi/298eIsLuJ5q2N6hAW9m1LuWVWl4Inf8l/n+f5y/h7JBFY9orHMyD7Bi9lZ85+4ao86yH9D4vVujuwEWgnN5ANcHrg+W+1+qjsW9aNgtnMdSL6BclSf93dT9wPynffv8b1aeGHH7Val8rYqy2PKmJju4Kt2ZG6fqsaCYlv9z32vPN+yUYwPezMMj1nct3ZkX68n8vRXFnZKLhdefczIPsGLiTvQfqf1HKV9O7dz8BaCbnMsDuD5wfbBcxMnOJwviMpzdqduB+Yf79jdix9vHqOvZNKFZ8/GhXJpFHrl1BkX3j6Tleeab+C7Vr2g7igcL2787xDb9wfmbNQfGyTzA5L1S8X37zpj13ldRb/wg36PbAeaec3kA1weuD+4UccCYHX86L88YclR4InU7MN+fYaWNcf5mqg/M/9O04m2pl6d9GP2PMXzVoK27U/3qvqMe2F2F7e8bYdtHU/3KuU7mASZrdf7jVfZ9+1gL9X9fUfdRXQ8w95zLA7g+cH0AzdWt6TnrgfmYyL0Ufz7XYr0/p3azwIwk7qr9PuZB2D/gDRwYsb7iYxXbW3y/TuYBJqtqdfTrqTwd2aiq7mj/01L9AMwu5/IArg9cH0BzXQ7Mv5VuZ0p5sMV669L7RHl6km/q1UJjBxvUcSLVJ8q/Z8wOOeJkHqAzqmastHVHe0/Nb85+3Q8w15zLA7g+cH0AzXU5ML+02PP7E6j775p+eXZSb+ipQkNxx6FJDq7LNTt/oYUv1YtO5gE6YVPN78F7LbWxpqaNzxwCgLnmXB7A9YHrA2iuq4H5pfUkIna9YQL1n6zpl1cm8YZ2pN5iGP0NnWlQz0Opfrr/Ww3q3FdSz04n8wAz70iazuNff1W0cSN5XBVgnjmXB3B94PoAmutqYP5Avo/HJ1T/C2mKM+Zjpvy1koZ2NKjrpVQfmG+ykEdZzvrvnMwDzLxvan4PHm2xnbM17TzlMADMLefyAK4PXB9Ac10NzG/NygdZ2TKh+uvWTz3QZkMR5b+V2gt8f16z400X8jhQUd9WJ/MAMyu+72/W/CasabGturVNjjoUAHPLuTyA6wPXB9Bcl3PMT9K+mn55vK1GXq1pZNsEvmRPN9zPwxX1tZHc38k8wPR/4K+33NaLNW2ddSgA5pZzeQDXB64PYDKfS4H5O0vEvVtJh/VMTcefaljnk6k+jc3zDeutykH2m5N5YE6CCLNS2vRsTTuXWm7rQE1bVw05gIX6TQVwTj+bXB9MRzx5sCvv709SN29E+HxNj8B8uaq4+bdtVB6rYF9P1ZH/BxvW+96AwXt/w3rrHkFaM4EPO4CTjPF9UtPOFy23tWfA+1pj2AEszG8qgHP62eT6oF33ZWV36mWZiLhZBOD/S+1lr/D5Ephf5MD8OxV98lIblV+o6fRx0sP8XFPvL2PUW7dox+MT+LADOMkY3xc17XzWcls7BryvJww7gIX5TQVwTj+bXB+0I54uuDXCeHje50tgvobAfLkzqXwy+73jVvx0TYfHB7vprPYNAwbuB2Ps8+Waenc7mQecZMzkScalKf7ArxvwvvYZdgAL85sK4Jx+Nrk+aEek6Yk0NZG14mRW/hzwXh/w+RKYryEwX+5aSX+caKPi79Jk7lAeHDBwmwbQ1wyod5eTecBJxkyeZFyvaedEy20N+q04bNgBLMxvKoBz+tnk+mAy1qfeTN6y93nZ50tgfgCB+Ts9WtEfm8et+O40uSD36Zp64wtidcN69w7Y501O5gEnGTN5klHXzrGW21o1oL2jxo6y4MX4U+Z1bDqXB5yXded70PXB5FyteJ8f+XwJzA8gMH+nsjVUP2mj4t2pPni+aoy6/6up+9wY9b5fU+91J/MAM2nQDJVjE2izrr2P5qRfBfEUgXnF2HQuD+D6wPVBv4jlVeWcl9KTQQTm7/w8/VPoh0hrc38ble+r6exvx6h3+4AvvJfHqPu3mnpPOZkHmEmDntA6MuUT7xNz0q+CeIrAvGJsOpcHcH3g+qBfVWA1gvVrDD0ajp9FDcwfmuT3U11amHHyy78+4AtvS8N6HxlQ7+NO5gFm0toB39/POfFu/T0qisC8IjDvXB7A9cFiXR+EoxXv8TvDjiEIzC93sdAHP7RZ+baazj47Rr3f1tT79xj1nqyp95sJflEDMJ5BM2KceAPgXB7A9YHrg/Gdr3iPbxh2DEFg/rbibPlYu+HBNhuIPDnXKjr75zG+XG/VHMSmyfG31tQZHbPRyTzAzBqUQ9KJNwDO5QFcH7g+GE9dTO4xw44hCMz33JWVPwvv/+lJNPRxqs49ta5BffsHfNntb/jF8kuqXqT2KSfzADNvlhZ3OuZwACzMbw0Arg8W5fqgKiZ3zXBjSALzPW8X3vu7k2oo8r1X3U37X4P6TtQcwCbB/tVZ+aqivutZ2e1kHqATrk/xRHjVgBPvVx0OgLnkXB7A9cEiXx9UxeROG24MSWC+l7WlP1b+xaQbfCdV54O/Z8S6LtccwPMj1rUh9RanKKvrj6xsdzIP0Bl/1fw+HG+5rUGPxj7jcADMJefyAK4PFvn6oCom97zhxpAWPTAfKWx+63vPF1Ivk8tExZ3Dqlnpo9wVeGjAF92bI9T1bFb+rajnVBr9hoGTeaBLQYRZKW06l9pff6TK2gHva69hB7Awv6kAzulnk+uDdm2qeX8P+Hwt3OerqUUPzPc/dfJrVtZPq+G4I3C2ouPj7sATQ9Tx0oDB+tgQ+/BCWn5norgg7eNO5gEn8Z08yfi0pp3PWm7rkQHv6xHDDmBhflMBnNPPJtcH7Xq+4r1d8vkSmB/BIgfmD/e919+zct9K7EQ8vvNnxQH4N/9yfCMr+7KyK/UC9rGjcffx85qDdz1/Tcyq35l6ueFjUYpDWfkw3/Zmxbbf5m05mQecxHf3JOOVmnbaztm2K9Wvd7LKsANYmN9UAOf0s8n1QbvOVLy/j3y+BOZHsKiB+R3pdlw60myt6FMm8YUUqWS+X8GBHbPm30q9R3GczANO4rt/krGvpp2LLbe1v6atPww5gIX6TQVwTj+bXB+0J+J41yre3z6fL4H5ESxiYH5jup1O/Z80/Vh0rftT73GYuPP23wQHcixQEbPxI5XNZifzgJP4uTvJWF/TzrWW23o2Te+xWABm+zcVwDn9bHJ90J6qYGo8DbDG50tgvoWxNK+B+XtT7+ZcvL8rWXl41nd4Q+qloYkUNO/kB+VM35uoKp/nX3af5NvF9vvyN7zayTzgJH4hTjJ+r2mrzd+C4zXtvGzIASzUbyqAc/rZ5fqgHUcr3tt3Pl8C8yNapMD8Pan3dE68t5iMvr3Lb+anmgP3g5N5ADIf1/xWbG2xnbM17WxzGADmlnN5ANcHi3h98F3Fe3vDEGNEixKYj3VQL6TbT+g83uU3syHV3z16zcn80Lak3iNWJ/IfjnN5iacSjqVeXrQ1vicwzuioujyS+1ts59eKNv52CADmmsA8gOuDRbs+uDv1UtaUvb/HDDFGtAiB+bvS7ZtZN7LyVNff0MFUH5h/uEPvZSVO5h/Mytup/hGuYq61SAe01vcFxhkdE4+jXq8Yc2+32EbViemHDgHAXBOYB3B9sGjXB/vSdPL0sxjmPTAfCyWfS7fXYNgzDwftdM1B+93JfK1NFT8QcecmcoQdyMsr+cDpf23k9X/EdwbGGR1zouK79ouW6n+i5jdpu+4HmGsC8wCuDxbt+uCjivd22tCigXkPzPfHsJ+eQP33rMSb+q/moH3sZH6guLt5Myv/pF6Q9IGa127Myrd9+xYrBsuXjHFGl2yr+K6NmTKrWqj/1Yr6f9b1AHNPYB7A9cGiXR/8VvH+nje0aGCeA/P9NwGfnUD9EZT/K/Uyy0zNo6k+Hcb+jh2klTqZjxnJo+T0/qxv//5M07sjsyrf19152ZV6awzU2dLBcVB1shCrtcfdtVjsOG5I3Ui3c1L9l//96fx1sxjINs6YFecrvm93tFD3NxV1H9btAHNPYB7A9cEiXR+sT9XxuAcMKxqY18D8e33v46UJtRHxwEghNdU1G4+m+sD8ho4dqK6czMdCBZf69vH4BNuKIOmh/MfsZqq+kx0Lh8Yd2fv7to2Z13/nP7JdFP0cd9cvp+HyshdLbHckr6er7984YxKqHid9d8x64+ZRWdqmSyPWE2syHKgpbgIBOJcHwPXBSl8f7K/ot6r3FwHDr5In4qm2EoH5SX+++mPXr07oPbyYVmjdivM1B+yqk/mpfQHHD83GCbQRT0SUrV4ef3c29e4GxX+Lj079mf/d0g/gxx0cC9G/f6dmAfliiUdZnk7dZJwxKecqPivjeKniM7h3xHoODfhMX3X4AJzLA+D6YIWvD45V7M9HFa//JPVm9G4y3KiwEoH5SX6+Xuyr580J7f+BvjYenubBWj+g4750Mj9xf/Tt5wct1x0B2ZslH8KqwOym/N/L+vBgx8bB+6mdgHyxvNfRL2bjjEnYmJ8Utnkcy27wNFk0SmAeoJsE5gFcHyzS9cHXFfuzr+S1SzcpnjXUqLEzzU9gvr/e91ve53j6ZHdaHp+6MO2D9eKAjjvpZH7iPuzbz39arDceIys+7vXykNu+WdKHj3RoDLxe80UQd5fjTlis3F5MTxP/vy3/908qTij+L6+/a4wzJuWFVP6kRBPPlNQV47VJSjWBeYBuEpgHcH2wSNcHN0r25VZJvGJf/m+nDTEG2JPmIzC/L01mwm1deW7aB+vnATvUxbQSXTuZL+YTe7yFOu9OvcfF+us9O2Idv/RtGz8Uqzpy/Lek8vxzb+X9Moq1WXm74kdyS8c+F8YZk3Sy5HMyat63e0rGU3zWds7QiQEAzuUBcH3QljUV+/Jb4XURaL2ZXz+vNbwY4I2acX52Qm22/fl6KlWvXTipcjVNedHXQ0Ps1NdO5iduY2FfX2uhziMlfTBqILb/LneXFuQ8U/Lex33M63BJnZ917HNhnDFJq1Nv0d+mJ81xQ+bL1O4jrwLzAN0kMA/g+mBRrg/WVuzLv1m5t++6O/ounhR4wNBiiM/ebzXjPDJDTCL43Obna0dWrqfpz5af2qKvcQBeSeWPy5SVw07mJ2pVWj7D+0wLdf5c8gM46kzk/vUHTnTk2K9Pd86WP9NS3WdL+nR9hz4XxhmTFo9aniv50R+0KNM9JdvdTOOvNyAwD9BNAvMArg8W5fpgdc3+3Mj3Kf58JfXS7kKdiK+cTYPjvJG6ue1sBW19viK98X9p+kH5KBPNjBF32mJm6ulUnTe7rlxMvbQ20dG7ncy3rv+Y/DlmXWta/IFZusvWlQU5D5S8980t1f1QSd0HOvYlbZwxDfHYXPEGWZxY78lPPJfEZzMeZ/278NrLqbcGxKycGDA/Ykxcysq3yWyjebIq/86I3+T38guN03k5mf/dgRbPB3AuD4DrgzYNSjEdM+WtxUZRBJF3pV4e9siIEAH5UVK//JmfN8dk7LhZFqljdhY+k9P+fG3Ox/tKBOUnvujr7hZ39oaT+db9m5bPOh7HzhaP2Wf59ls78sX0ceF9f9dy/d+mO+8ydolxxjRPEr6o+Q25WXHCGQsrt/VYncA8/e6f8O8D07U2v4j4PI32mOulPDiwXhc6lwfA9cGMXB8cqNmnONfZYPhQ4nSaTIB67Qp+vj5NKxOUbyMFNh0/mS/eEb57jLqqbsLc26CuE2n2b8T0Kz7u9r+W6/9fuvMuf5cYZ0xbrG0Qs16+TLcfw+y/OXQp//GNxYmnsfBvf/v/OTwL5THHfy7ELJrjafyFoK5O4ByBxT6XB8D1wTj25/GFuGaP3PwfJKlrmK9zOtdfTuZnWnGl8R1j1PV4RR+82KCu+MH8tkPH/krhPe9suf7iLPF/O/bZMM5YaXFyvSZNeaXzXDH90i8Ox8KNvf5g7ue6pHNi9k7do96/ZuXRloEoAAAfdklEQVT9/MI2fq+fTL1H5F/Ij/etkm2+yso6XetcHgDXB64PwOeL+TuZH/ZHphgw3TVGm6srLj6jjXtGrCty8G7v0LEvPs5+V8v131Wo/3rHTmaMMxZZccb0GV2ycL5Kk3uiiumIp7J+SssXkDuWhkuFdl/qPaFVlk9yra51Lg+A6wNdAj5fdPtkPmZoxSJjMfu37LGsWLQk8pI/UdiuGDAdd4Hdbyv64asFO/aTbuPmCr1P4wxG93JhnL6qS+ZKPBYdj/3GYvWvVbzmSN/xf7Di5DGCvnHT9QNdOrPi5u+X+XFuElB/Ot2ZCudL3epcHgDXB7oEfL7o3sn82vzi8M80Wn7T86k3Uzi0HTB9pqbdEwt07LvahnEG7SumwNiiS+ZK8UbhpyWvWUpHdqnk3yIoX7zRuVO3zq2DJb9bL+uWhT2XB8D1gesD8Pmigyfzkbf037R8MbEISMZsrIdSL91HiBQjsdL2L+nOVcZjll/bAdOyD0F/eXdBjn1X2zDOoF0vpTtvWDFfrpR8B71SeM1SnsNThb/fWrH9M7p1rn1SON6RFud+3bJw5/IAuD5wfQA+X3TsZH5D6j0y359r/PWs3D1gu8gFXsxvGo/Nt5n7uz/QcCtVB02PLsCx72obxhm053DJuNymW+bOBxXfQS8UXhc3Nt/q+/+4uflPyXZ/pF4+c+bXhnTn2jTHdcvCnMsD4PrA9QH4fNHBk/kIRP5VuHjfPGIdx1N9+pG2Bu2RAe28PufHvqttGGfQjpMl4/E13TK3DqVervBi/vD3+l7za7o9E/7hrPydlq/RcS4/mVytOxdC8YZOjIENumXuz+UBcH3g+gB8vujgyXzkROp/3D0Cp00fe/4pVQcy10z4gzGvQdN5CcwbZ9CO/YVx+IYuWQgRVN+Tlfez8lt+7L9PvZReEbiPNGCRYzxmz8eM6VP5392l6xbONhcPC3cuD4DrA9cH4PNFB0/m16XerOX+eh8bo76dFft6dQJ9cjbVB01fntNj38U2jDNo12ept+6ChTwXVzyB9FH+vRcz5GPW/OWsvJjavUFJN/1d+K36WZfM7bk8ALg+AJ8vOnoy/1Ghzg/GrC/ygN8o2dfPJ9Qvg4KmB+fw2HexDeMM2nW3LiD10pN8lm6nK9mnS8idKvmtekC3zOW5PAC4PgCfLzp4Mr+5UF88+r6+hXqvpukulnk6VQdMIyfvjjk79l1rwzgDaFcs7vp+/n36Tla+Tr3FX2PG/IXUS2GzSjcttBdLfqsO65a5O5cHAAA6ejJfnMX8YUv7eq1kX5+YcP+cStVB039Stxc963pg3jgDGF8E4yN11vf5d06s2bH0KOX51Hty557UC9Iv/fsnqZcT8V7dt3D2lPxOndQtc3cuDwAAdPBkPmbSFWccP9bSvt4s1HslTWfmXt2M5q/n6Nh3qQ3jDKC5uNkXNzf/S3feCNzc97r49xfzP8cisWXpt35P1sRYJA+VjAF55ufrXB4AAJiSGyVlHE8ULgyutbSfa0ouOk5MqY8iKPtNqg6adjX3bpcD88YZQHPflnzHxE3IhwvfSbcK34ERnP/Sd9RCK/udvJWkOJqnc3kAAKCjXilcrJ1tqd7HSi4Ep5l7O3KX/5nKgxHfdvRYdTkwb5wBNPdvunONjscLr3kk/7evCn9/V7qd1kae8cV0q+T4P6RbAAAAVtanhQu14y3V+0yh3l9W4L09mcoDpnGBuq6Dx6rLgXnjDKC5d/q+WyIt2FMlr3kh3V6EujgbOoLzZ9Ly2fYbdevCuFHyG7VHtwAAAKysL9JkZtCdLNT7XMN6Iuh59xj7cSaVB013d/BYdTkwb5wBjGd7/p2ybojv2acqXrMt9VLYWKB6sZQtkn5AtwAAAKysrwoXak+3UGfM1PsnLV9orkku03X59uMETLel8oDpwQ4eqy4H5o0zgMmJXPL9C2F/pEvoc7Xk9+lZ3QIAALCyfkztLwa3K7UzO3p3vv2aMffn75IL0kMdPFZdDswbZwCTU0ypdVmX0KcsMH9MtwAAAKys4kzm/S3U+W1ffT+PUc+hvI4HxtyfL0ouSJ/u4LGapxnzxhlAe/YVvnv+1iVzJ24exwK/cVN6T17iz5vS4KfFygLzx3UpAADAyjpbuFB7Zsz6dhfq2z5GXcdSOwuUnS25IH28g8eqy4F54wxgcmJx11/S+OttMDvuT70FfU+n8iey+kukMTqfldfz7YrKAvOf6GIAAICV9X7hQu3oGHXdW7h4fG/MfVsKdL41Zj3fl1zArurgsepyYN44A5isWCcjZs4/rCs6LZ4o+zbVB+IHBenfTb2bNUvKAvOfTvA9xJoHT2Tl+bydYX/zH8rKm/nv8q9Z+Tr1bp5vMSwAAIB5tLdwoXaqYT1r0/LA5IX8wmwcv6fxc+UWF8SL8kVHj1WXA/PGGQBUi8XCL6XyYPv1rHyZlZOpt7Dv21n5IP+duVWxzcWs3JfXPcnAfPwux1Nsr+S/7b+W7NMrA+qIWf6fpeqbDVHfS4YIAAAwbyKg+G/fxc9fDeqIGcwX+ur4Pf+7cawqXNgdbFjPsyUXeE909Fh1OTBvnAHAnWKW+PmS35B/Ui8APyhVW6yP8mkqD2hHkDwC522mstmQek+YnSn8rteVjTX1HazYv7IiPVy3xJMOL+bj8/OsnEu9m0nx/y/kYwnHHQBg4b1VuPB5bIRtY+Gx/rQikeP2vhb2aXPJBeqoQdh4rP9yoZ4vO3ycuhyYN84AYLkIUt0o/H5EkPpIGv1psFjI/GbJ7/ix1O7irxEcv5J6s/iHCaZfrKnr7TRamp7PDJmZFymUXk7L17yoexIixuE9us1xBwBYZOtSbwZzf3qQQbmxd2Tlq8KJ1uctnmTtKzmRixQma0eo40y6M+h6X4ePU9cD88YZAKS0JvXS0hR/f35IvRnwTcVN7GJw/lYqD9i/0dL7iDZ/StVBuKr1W473vSaeGIiZ8ztTb+HiGxV1XTF0Zl6c//zRd8y+Sb2nCpcWJY4A7pOpl/ao/wnIB3Sd4w4AsMh2puUpPWLhscfzE6mYERxpOZ7OyofpzhyoEWw91PL+vJyqZ15tHrBtBG3PllzMbZ9SX66eUL1dD8wbZ+OPq7Vp+YJ+AHRLfId/U/K781VL3+/PpeFmnz/T4nvaUdPOoyWv/yj/t/9SeQq5qtQ8/xk+nRBB2vdTL01TnQjULj15Eed863Sd4w4AsMieSsPnC11KJ/K/1Jsx1bb+i7Ky2V8fZ2VPX9sx83pb6s0A+7vw+jjp2zKF/ouLz6+zcnpC9c9DYN44G83WrJxIy580iBKzCSNn56E0+KkDAGbHVyW/cz+mdm+6nhvit3V3i+09UtHGPyWvfTX/tz9TdQDvlYr6fjZ85s7BNH56pSoxoWFvVt5JvTUVPs3bOJyfXxXFa9+a8f6K/T6aejnbr+Tng1H+yz/3Ryvem+Pe7eMOACyQmAX8ela+S7dnMyyd8EWKj3gEMRb02Tzh/YgAdzzSvZQSJC7eXs73a9iAbgRa302jpSVpekHaf6EtMG+cjWt9Wv64b135tSMXYQCL7q1UPgu87XQODw/x29HmAowHKtr4uPC6pfRxEZS/v6a+YxX1nTaE5tL3fce4jfO+CMxGgPrKgM9ATLCIoG0EbN/Jz0dPzmgf7c/PV4c9N/0p/7w57t0+7gAAKybyFG6r+Le4mIxHtSNwGfkJl1KjxH9jgbPI+f1SGn0Rz1FFQP6cC0fjrOV9ui9vb5QF8eKi4imHE2BmPVbx/f3ChNr7bcBvRps+qWhnb99rNue/nTGLfuOA+s5U1PeyYTSXnuk7xh+OWVeck/2clqcYjMWUN/W9JlInRtD6QskYe3HG+iaexPx+xHPC4rpJmx33zh13AABqxOzkeIT0VlqeL11gnnGtKVxYRHqDmHEYM3o+yoMVVYviXUuD83oCsDIupvL1TCalKrj9f/k5TJv+KmkjfquWUq3FE2VxoyCeMNsxRH1/Vuz3w4bRXLq773z6nzHr+SUtX5vowQHbfFYYY0/OUL88mZ/b/d+Y5dqMvS/HHQCAxmKGdDxi/UR+wbm+5AJSYJ6mjuZj6HLqza6sugA5mspvCp3XhQAzZ38qD5hNMtVEXWD+aIvtbK5o47O+1yylZnt+iPrWp+Hz1TM/+m9cbW9Yx7uFMbNryPG2lFIxzqtWz0h/xFMlV0s+B0vrH8XTKP2Lpsaf9+T/VnZ+eDUNflLFcQcAoJM+TQLzjO/e/CLhjzRcepxdFRdfO3QlwEwpW7fk9wm3+XmqDsw/0WI7L1W0cSj/96V0FcPmcK66ifGpYTTX+mcwP99g+5i00P9E4b8NzuN/naH+OFvyGYhJG8Okpdmcv7a4/VnHfeaPOwAADZxIAvOMb2lRwFEC66+VXHi9oytZIJH+aXfq5ZKNC/xdQ24Xj7nHrOHP84vy+G/THLOx3sh7qbfmyKXUm6n8tENDbmMqDzS/OeF2z1W0+1/L7ZTdAIibxuvzz9nV/HMx7ALpH1Xs9wFDaa59nMa7CVO8oTNKuqalxYtPzvB3RixYOsqCzRvybYr1POi4z+xxBwCgIYF52hAXUKdG3CYevb2SZn9GFLThntR7VP+1/Hu2bJHkLQPqWJ9/Z5c9bRLly3Q7L/Ygm/LXV81K/sQhI/NKxfjYOuF2L1e0+3GLbcRn5WZJG9/l/34+/6w9OkKdZYvW3so//8yvY33H+/MG2x9NzQO0S+mYXprh74y9DerZnWZ/AWXHHQCAsQnMM67t+dhpkv/zVGH8ndOdzImY2fd+6t1sKsu1Wyx/DqgvFnf7Z4h6Xh9i3+KR+xtD1PWCw7jwylJSXJlCu1Xj86kW23iyoo14guXV/M9vj1DffRX1/WgYzb3+AO2lFs7F/xph21VpthYALa4P8cMYdV1I1Ws/OO4WfgUAmAsC84wr8v1+2HDbI8mMeeZTLIz5b16upcFB8LoZ6q8MsX1/Ht86H41Q1yWHceGV3VQ6M+E2764Yj3+13M47Fe3ETN24MRBpokZZVPFQRX1vGUZzrz9A2yTd0tGScTPKYqI30uwsAFp8amScG7zPF+r61XGf2eMOAEBDAvOspGcL4+8jXcKceiD1UmNUBcH3V2zXHzz8Pv/MREqcszV1lVlV2CbqOph6KQYu1tTlon9xrasYE+9OuN3daTp57X8saePXvs/p9hHrO50mv1gt07MtK/9LvdzhkabkXP7f+P/DqZdabEl/gPZ6g7b2loyb+F6+q4P9dr3wPh4eo64thbquOe4AAMwbgXlW0utpuOAkzIP9qTxwFzmo15W8/u10O3VIcfHI+2rqKnOmr67i4q6Pp+rA/BqHbWHtqhgTByfc7qslbUYu+A0ttnFPxXtbWvekSS77slRTEaxbZSh1xrp8/P2eBj9RdCPdTh12rPD3o1pdMX4+72AfFt/DOON/Vcn3gOMOAMBcEZhnJZ0sXHCZJcQ8e67iQv98yWuX0tf8knr56ovWVNRV9qj/UvDgckVdj6XRgvwshqobSXsm3O65kjaPt9zGgVQdeItZufeOWN/WirqkZ+vW9/OVvvORT/LPQHxnLgWXY9Hs9wvH+NM0foA2vFoxho53rB+HeYJrJetz3AEAmCkC86ykX5M0NiyOkxUX4EcLr1sKGkaqjfUVdVWl+zhZeN2L6fbj8VXBxqrc2BccsoX2TMW4mORig3Fz9ma68wbRxpbbOZWqA/NvNKjvf8kCyl0V37H9N4NigdH7BmwTixD3p2y5lMbLNR5Wpeq0Yu93qD+7Eph33AEAmAkC86yUTWn5bPkHdQlz7lLFxfdjfa/Znl/4/5R66TaqvF1R17N9r1lKURM3wOpmAFflxrZo5WKrumHz+ATbfLakvWMTaOfvivcWizWvbVDf5xX1+V2bbRvS8gkCo3zn7a045hfH2J+HUvmCy9NY26EtXQjMO+4AAMwMgXlWyltJAJDFsT5Vp81YEsHzP1Mvz+2gfNrfVdS3sS/wELlr/8rK/QPqqgpS7nTYFtpKBOZ/LPl83NdyG1VpZ8qeXhlGzHi9WVLXZUNopkU6sJ9S9dNGwziT2k9fFE+kXG9xfE7brAfmHXcAAGaKwDwrIWYkLuX0jFnEcssz76pyWvd/536derPmtgyoKxaMu1VS16W+13ybekHNbQPqeqhivyxaycE03VQ2O0vaen0C7bySqtdUaLLA7BMV9UnPNtve6ztWcXNyXYM6ytZheLuFfduVqoO0L894v856YN5xBwBgpgjMsxKOptuLZW3VHSyAjysutg/l/34k//+9Q9RVlV/+g/zfX8v//+AQdT1bUdfnDtnC21MxNnZPoK2yPMu/pd5NqLZ9mdpdqPXNivr2GUIzK1IM9d/cfKlhPWXfxXtb2se6GdRPz3DfznJg3nEHAGDmCMwzbZFq40a6Mx82zLOq/PKRZuaRPFjwwZB1vZuqZzJvzes6MWRdVfnlX3LIFt6DFWNj/wTaer2knR0TaCcC/TdTu0Gv86l89v0aQ2hmvdN3rOJ8pOlTe8UA7c3U7hOAVUHa+LvNM9q3sxyYd9wBAJg5AvNM21IQ4x1dwYLYlMoDgb+kXvAuFqGLnLfDpo75IZXnqr8rr+uXEYIE/1Ts2xaHjXQ75dgkUyqUpbCZ1O/DrorxHkG6JrPz707laaW+HbANK+v3ls57iylNvpzAvkaQtuxm0s8z2rezHJh33AEAmDkC80zT0oKvn+oKFkhVupiYIR8ByAgKPjRkXbE+Q1kg8FReV/zbtiHr2lyxX387ZOTKnqg42WL927PyX6H+7yb4ft6vGPOnGta3L422WGPko4+bYW58rZz7C8fq8Bh1vdhiXXWqFmI+PIP9O6uBeccdAICZJDDPtCzNMDqjK1gwVeliltJ3HGnwOSqWpTzXo8w0fq6iLjfOWLK3ZHxcbqnumClfDMrHEx/rJ/h+LqZ288F/WFHfUyWvfSD1gvKRO3+tobViijdTnhijrk/76omnSyaZvuiTknH29Qz276wG5h13AABmksA80/BY6uXGPJeGT9cB8yDG+9VUHryLIOSoj6V/lMrzWUew7880Wp7bqhsGBxw2+sbvHyVj5OEx630l3fnkR6zDsGGC72VDxXiPdBFNF5n9oeLzWKwv0tf8mH8XPGRYrajDheM1Tm7w39Lym6OjjMVRx9w96c7UUjdmsH9nNTDvuAMAMJME5pm0rflFRczwsRgei+bRVB4MbLrA5W81dR0asa6q/PLrHTb6lD1Z8XHDuiKgX7ZY6oWs3Dvh93GwYrw3fYorAmxlaaW+L3ntF2lyC+cymldTO4He/rVDro34vflpPh5H9XbJeJu1NQtmNTDvuAMAMJME5pmkuICJ4N95FxEsqKOpOpD+xYh13VdT18UR66rKL29hOcr8WDJWdo6w/fZU/YRGPAUyjZu2Ve0faljfjjQ4FVQ8cXAm//s3DKOZ8E5qJ0DbHyw9OuK28fRgkwDt7iQw77gLzAMAzBWBeSYlgoiRWiNmQq7THSyostnBS+WREes6UFPXqOlnqvLLv+uQUSJushbTKURaludTeXqymP2+Nx9PVU95RK76J6f4Hv5N5Wlnmj4hUrXwa7zfDXmffefcauYUF+Nukl5vfbqdouz3NHpalFhb4eUG7d5bMn5nLT3grAbmHXcAAGaSwDyTEBcRkS/459Qs6HEiSadB961N5akuonzboL6qGb+XWqxrl8NGhZghfqVkzMT6IXED9qfUC37fSPXpmyJnfQSnphlY2laxL9+NUeeuAe9zqXyZmuewp33FGypNzjU+G+M7c80Y59vFcfzbDPZvVxZ/ddwBAJgJAvO0LRaq+jm/cGiSM/iZ1AvyQNc9naqDdU1yTf9dUdcrDeoqC7DGIphm4VHnwax8lYYLSBeD93F+sWeFxtiRiv16dYw662689aersrbKbFlXOG67R9y+Pz3Zew3a39H3mRh1bDxTGF/vzWD/zmpg3nEHAGAmCczTpghURFA9ZkTe12D7vflFy7O6kjnwcSoP1sW6C6MGJ6tywkegYdQbYFtS9cxeGEbkjP8g/76/3jcW48//5mPpZOrNjH8irfwNn28qxvyWMet9r6LeWBTyNcNkZvXfXBolT/j7fdudbdh2f0qyV8cYx/F52ziDfTurgXnHHQCAmfRpEpinHTED6Ot8HP2QX7wMWz5PvWB+bHslmWHIfKia4f5Bg7peSu0sIBteqKjriEMGI3s6P5c6k/831m+wrsps61+4N9Y6GHTjKG7gXEjLF/hterPprbT8SZKtQ25XTMUyq+uBzHJg3nEHAGDmFBdlO69LaCAuVD5Po6c3KCvv607mwJaaMf5og/rOVtR1qEFdn1XUtc1hAxZE/8SUsoBr3FyJmy7n0vIFj58bs93i+h7/DPHd+3i6vejo0hols7puwSwH5h13AABmRix69EEqD848m+QZZrwLjnHKZt3JHHilYnz/3qCu+D6+nsrT2KxtUF9Zfvl/a15v9i8wb+5KyycUxHdgBGMjbch/he/HCI7GTOUNLbT7U8n3byyYHDOqHyi89v787/tzo3/Z8Ht/0G9MWzdmZz0wv+jH/aHUSxsZM/F35/0BAMCUbM1PPqvSKxRPFi+mXpqER3UdNV5L7QXlPbHBvKhaIPOdBnU9ntrLCf9wRV1Vacy258GKXQ4pMIeezs91Iwh7Kz///S8/Xz6WekHMNmcpR/1vpt7aILEYckyS+SMtDwZfSnfeQI3/f7nl9x4B+UiT9mdqL5XlrAfmF/W4H8zKr6n8Bn88kbfJVwEAAADzIC7mb6b20tgcrajrxQZ1VeWXL0uJE7P44kZuPHK/wWEFGEusn3Os4t/iJmhMdIi1Ci7m37sxizsWUY6gapszm1flvwX9gWFrTM3ncb879W5ADJoYEwtW73WoAAAA6Lp9FRe+fzSs77uK+jY2qKsq7VRxttw9Wfkl/7edDilA50VA/vnUW1/qWhruqSm67Ux+fP9KvWB/3CA4kXr56ovnATGhYLsuAwAAoMs+TOXB7w8a1BUz7W6V1HWp4b79VVLXlZI2l24G/M/hBJgLh7PyZOoF6GMm9u9JYH6e7c2PbQTjy9LyxCL1FwvnAxd1GwAAAF32WyoPzDeZeV41+/7DBnWtrajrbN9r4uJ9aWG8jxxKgLl1JgnMz7Nfhziu8XTcpcI5wWO6DgAAgC66L5UHv2NRuVUN6jtWUd+eBnXtrqgrUtbE7MnN6fbj7WccSoC51p/aTGB+vuzMzzvWD/HavYVzgpd0HwAAAF30TCoPfn/asL6y2feR2mZ1g7r2psELwC3NoF/lUALMNYH5+RVP1R0d8rXxe3+jbywc030AAAB0UdXiqvsa1FU1+/67hvu2MQ0Oyn/gEAIs3O+VwPx8eTor947w+h+TGfMAAAB03D/pzmD3zdRbUHVUh1J58PzNMfbvXEWdMTN/t8MHsDAE5lnyQ99YcC4AAAAAExC55F9NvRzyp7LyTmq2KC0A3SYwz5Jr+Ti4nqSyAwAAAACYGIF5wqa+cfC+7gAAAAAAmByBecIr+RiIBWDv1x0AAADANO3KyvGsvJiV1boDWAAC84Tf8jHwuq4AAAAApulIWr4Q7je6BFgAAvMsLTL/va4AAAAApikWuYvF7v6vUJ7WNcCcE5hfbPdk5a+s/JOVDboDAAAAmKa16c6gfJTjugaYcwLzi+1UVv7LyjZdAQAAAExb5JO/me4MzP9P1wBzTmB+cb2Qek+LPa4rAAAAgJXyYVoelP89K+t0CzDnBOYXUyx2Hjekn9IVAAAAwEp7MfUe638rK+t1B7AABOYXz2NZuZaVvboCAAAAAGD6BOYXyyOpl1P+gK4AAAAAAFgZAvOLY3NW/snKs0O+Pp4c26rbAAAAAADaJTC/GB7Iyl9ZeWmEbT7PyhZdBwAAAADQrs+SwPy8uzf1FjQ/MuTrY6b88ax8r+sAAAAAANr3XbodmP9Md8ydCLJfzI/vjSHL0nh4VvcBAAD8v/bu0LWqMAwD+MvlBpFbxoLJMgwiqwYZ60silgWxLyysimmsikksY4whliELsv/AJIjBvjDEOmTIkLGw93AEPecziOd8YeP3g6fcc9Jz28PHdwAAxrUUv0fYJl8zc2q5NmaZj73/+F9zkpmqEAAAAKhhklnMPM5sRXta9DjzUDXANXU/8ybaa0r+Nsj+yBxkdn+9y9X1Nv5vlG/yUn0AAADAWBYye9GOTs3J0Isox4jmt5mqAAAAAABguFuZp5n1zE7mNMph3sfuAAAAAACgkmdRDvObagEAAAAAgDqae+X7w/yyWgAAAAAAoI7D6I7yZ9F+EBYAAAAAABjZNHMe3WF+Xy0AAAAAAFDHSpTX2KypBQAAAAAA6ngR5TB/Ry0AAAAAAFDH5+iO8kcqAQAAAACAOuaiPC2/rRYAAAAAAKhjNcph/pFaAAAAAACgjt3ojvIXmZlaAAAAAACgjm/RHeY/qAQAAAAAAOq4G+U1NptqAQAAAACAOtajHOYfqAUAAAAAAOo4iO4of5aZqAUAAAAAAMbXDPA/ozvM76sFAAAAAADqWI7yGps1tQAAAAAAQB3PoxzmF3rv3M48URUAAAAAAAz3Lrqj/FHv+Y3Mp8yGqgAAAAAAYLiT6A7zO73nzYdhD9UEAAAAAADDTaO8xmb1j+fbmePMvKoAAAAAAGC4m1EO868z9zLvM98zi2oCAAAAAIBxTDLnUY7zTU4zSyoCAAAAAIBxvYpylP8S7al5AAAAAABgZM098xuZvWhH+hWVAAAAXF2X2twdxcTmxigAAAaVdEVYdE1hdGhNTAA8bWF0aCB4bWxucz0iaHR0cDovL3d3dy53My5vcmcvMTk5OC9NYXRoL01hdGhNTCIgc3R5bGU9ImZvbnQtZmFtaWx5OidUaW1lcyBOZXcgUm9tYW4nIj48bXN0eWxlIG1hdGhzaXplPSIyMHB4Ij48bW8+LTwvbW8+PG1mcmFjPjxtc3VwPjxtaT5oPC9taT48bW4+MjwvbW4+PC9tc3VwPjxtcm93Pjxtbj4yPC9tbj48bXN1Yj48bXN1cD48bWk+bTwvbWk+PG1vPio8L21vPjwvbXN1cD48bWk+aTwvbWk+PC9tc3ViPjwvbXJvdz48L21mcmFjPjxtbz4mI3gyMjA2OzwvbW8+PG1pPiYjeDNBODs8L21pPjxtbz4rPC9tbz48bXN1Yj48bWk+VTwvbWk+PG1pPmk8L21pPjwvbXN1Yj48bWk+JiN4M0E4OzwvbWk+PG1vPj08L21vPjxtaT5FPC9taT48bWk+JiN4M0E4OzwvbWk+PG1vPiw8L21vPjxtbz4mI3hBMDs8L21vPjxtZmVuY2VkPjxtcm93PjxtaT54PC9taT48bW8+LDwvbW8+PG1pPnk8L21pPjxtbz4sPC9tbz48bWk+ejwvbWk+PC9tcm93PjwvbWZlbmNlZD48bW8+JiN4MjIwODs8L21vPjxtc3ViPjxtaT5TPC9taT48bWk+aTwvbWk+PC9tc3ViPjxtbz4sPC9tbz48bW8+JiN4QTA7PC9tbz48bWk+aTwvbWk+PG1vPiYjeEEwOzwvbW8+PG1vPj08L21vPjxtbz4mI3hBMDs8L21vPjxtbj4xPC9tbj48bW8+LDwvbW8+PG1uPjI8L21uPjxtc3BhY2UgbGluZWJyZWFrPSJuZXdsaW5lIi8+PG11bmRlcj48bXJvdz48bWk+bGltPC9taT48bW8+JiN4QTA7PC9tbz48bWk+JiN4M0E4OzwvbWk+PC9tcm93Pjxtcm93Pjxtbz58PC9tbz48bWZlbmNlZD48bXJvdz48bWk+eDwvbWk+PG1vPiw8L21vPjxtaT55PC9taT48bW8+LDwvbW8+PG1pPno8L21pPjwvbXJvdz48L21mZW5jZWQ+PG1vPnw8L21vPjxtbz4mI3gyMTkyOzwvbW8+PG1vPiYjeDIyMUU7PC9tbz48L21yb3c+PC9tdW5kZXI+PG1vPj08L21vPjxtbj4wPC9tbj48bXNwYWNlIGxpbmVicmVhaz0ibmV3bGluZSIvPjxtaT4mI3gzQTg7PC9taT48bXN1Yj48bW8+fDwvbW8+PG1yb3c+PG1vPiYjeDIyMDI7PC9tbz48bXN1Yj48bWk+UzwvbWk+PG1uPjE8L21uPjwvbXN1Yj48bW8+JiN4MjIyOTs8L21vPjxtbz4mI3gyMjAyOzwvbW8+PG1zdWI+PG1pPlM8L21pPjxtbj4yPC9tbj48L21zdWI+PC9tcm93PjwvbXN1Yj48bW8+PTwvbW8+PG1uPjA8L21uPjxtbz4sPC9tbz48bW8+JiN4QTA7PC9tbz48bWZyYWM+PG1uPjE8L21uPjxtc3ViPjxtc3VwPjxtaT5tPC9taT48bW8+KjwvbW8+PC9tc3VwPjxtaT5pPC9taT48L21zdWI+PC9tZnJhYz48bWZyYWM+PG1yb3c+PG1vPiYjeDIyMDI7PC9tbz48bWk+JiN4M0E4OzwvbWk+PC9tcm93Pjxtcm93Pjxtbz4mI3gyMjAyOzwvbW8+PG1pPm48L21pPjwvbXJvdz48L21mcmFjPjxtc3ViPjxtbz58PC9tbz48bXN1Yj48bXJvdy8+PG1yb3c+PG1vPiYjeDIyMDI7PC9tbz48bXN1Yj48bWk+UzwvbWk+PG1uPjE8L21uPjwvbXN1Yj48bW8+JiN4MjIyOTs8L21vPjxtbz4mI3gyMjAyOzwvbW8+PG1zdWI+PG1pPlM8L21pPjxtbj4yPC9tbj48L21zdWI+PC9tcm93PjwvbXN1Yj48L21zdWI+PG1vPiYjeEEwOzwvbW8+PG1vPj08L21vPjxtbz4mI3hBMDs8L21vPjxtbj4wPC9tbj48bW8+LDwvbW8+PG1vPiYjeEEwOzwvbW8+PG1pPmk8L21pPjxtbz4mI3hBMDs8L21vPjxtbz49PC9tbz48bW8+JiN4QTA7PC9tbz48bW4+MTwvbW4+PG1vPiw8L21vPjxtbj4yPC9tbj48L21zdHlsZT48L21hdGg+jt9gdwAAAABJRU5ErkJggg==\&quot;,\&quot;slideId\&quot;:259,\&quot;accessibleText\&quot;:\&quot;negative fraction numerator h squared over denominator 2 m to the power of asterisk times subscript i end fraction increment capital psi plus U subscript i capital psi equals E capital psi comma space open parentheses x comma y comma z close parentheses element of S subscript i comma space i space equals space 1 comma 2\\nstack lim space capital psi with vertical line open parentheses x comma y comma z close parentheses vertical line rightwards arrow infinity below equals 0\\ncapital psi vertical line subscript partial differential S subscript 1 intersection partial differential S subscript 2 end subscript equals 0 comma space 1 over m to the power of asterisk times subscript i fraction numerator partial differential capital psi over denominator partial differential n end fraction vertical line subscript blank subscript partial differential S subscript 1 intersection partial differential S subscript 2 end subscript end subscript space equals space 0 comma space i space equals space 1 comma 2\&quot;,\&quot;imageHeight\&quot;:108.75826681870011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739</Words>
  <Application>Microsoft Office PowerPoint</Application>
  <PresentationFormat>Широкоэкранный</PresentationFormat>
  <Paragraphs>260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Equation</vt:lpstr>
      <vt:lpstr>Численное моделирование электронных состояний донора в цилиндрически симметричном внешнем потенциале</vt:lpstr>
      <vt:lpstr>ВВЕДЕНИЕ</vt:lpstr>
      <vt:lpstr>ФИЗИЧЕСКАЯ ПОСТАНОВКА ЗАДАЧИ</vt:lpstr>
      <vt:lpstr>ОДНОЭЛЕКТРОННАЯ ЗАДАЧА</vt:lpstr>
      <vt:lpstr>ОДНОЭЛЕКТРОННАЯ ЗАДАЧА</vt:lpstr>
      <vt:lpstr>ОДНОЭЛЕКТРОННАЯ ЗАДАЧА</vt:lpstr>
      <vt:lpstr>СФЕРИЧЕСКИ-СИММЕТРИЧНАЯ ЗАДАЧА</vt:lpstr>
      <vt:lpstr>ВАРИАЦИОННЫЙ МЕТОД</vt:lpstr>
      <vt:lpstr>РЕЗУЛЬТАТЫ</vt:lpstr>
      <vt:lpstr>РЕЗУЛЬТАТЫ ДЛЯ ЗАДАЧИ С ПОТЕНЦИАЛОМ ЗАТВОРА</vt:lpstr>
      <vt:lpstr>РЕЗУЛЬТАТЫ ДЛЯ ЗАДАЧИ С ПОТЕНЦИАЛОМ ЗАТВОРА</vt:lpstr>
      <vt:lpstr>РЕЗУЛЬТАТЫ ДЛЯ ЗАДАЧИ С ПОТЕНЦИАЛОМ ЗАТВОРА</vt:lpstr>
      <vt:lpstr>РЕЗУЛЬТАТЫ ДЛЯ ЗАДАЧИ С ПОТЕНЦИАЛОМ ЗАТВОРА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notebookideapad111@outlook.com</cp:lastModifiedBy>
  <cp:revision>867</cp:revision>
  <dcterms:created xsi:type="dcterms:W3CDTF">2019-01-28T06:34:39Z</dcterms:created>
  <dcterms:modified xsi:type="dcterms:W3CDTF">2023-12-15T12:15:20Z</dcterms:modified>
</cp:coreProperties>
</file>