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3" r:id="rId13"/>
    <p:sldId id="301" r:id="rId14"/>
    <p:sldId id="300" r:id="rId15"/>
    <p:sldId id="304" r:id="rId16"/>
    <p:sldId id="295" r:id="rId17"/>
    <p:sldId id="305" r:id="rId18"/>
    <p:sldId id="296" r:id="rId19"/>
    <p:sldId id="306" r:id="rId20"/>
    <p:sldId id="314" r:id="rId21"/>
    <p:sldId id="307" r:id="rId22"/>
    <p:sldId id="315" r:id="rId23"/>
    <p:sldId id="323" r:id="rId24"/>
    <p:sldId id="324" r:id="rId25"/>
    <p:sldId id="325" r:id="rId26"/>
    <p:sldId id="326" r:id="rId27"/>
    <p:sldId id="317" r:id="rId28"/>
    <p:sldId id="316" r:id="rId29"/>
    <p:sldId id="321" r:id="rId30"/>
    <p:sldId id="322" r:id="rId31"/>
    <p:sldId id="297" r:id="rId32"/>
    <p:sldId id="277" r:id="rId33"/>
    <p:sldId id="298" r:id="rId34"/>
    <p:sldId id="318" r:id="rId35"/>
    <p:sldId id="320" r:id="rId36"/>
    <p:sldId id="319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tamaran" panose="020B0604020202020204" charset="0"/>
      <p:regular r:id="rId43"/>
      <p:bold r:id="rId44"/>
    </p:embeddedFont>
    <p:embeddedFont>
      <p:font typeface="Catamaran Thin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72" dt="2021-09-02T19:05:01.713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2T19:05:01.713" v="5692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9:03:27.038" v="2236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8-30T19:03:27.038" v="2236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8-30T19:03:31.118" v="2241" actId="2057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8:32:15.215" v="1872" actId="14100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8-30T18:19:10.373" v="179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mod modCrop">
          <ac:chgData name="Alejandro Carrión" userId="757439b461449c9e" providerId="LiveId" clId="{ECF2C08A-1D63-4443-908D-B3C4743D2FCA}" dt="2021-08-30T18:19:12.596" v="1800" actId="1076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8-30T18:17:45.845" v="1794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8-30T18:19:16.285" v="1802" actId="14100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8-31T17:44:45.106" v="3292" actId="113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8-31T17:44:45.106" v="3292" actId="113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mod">
        <pc:chgData name="Alejandro Carrión" userId="757439b461449c9e" providerId="LiveId" clId="{ECF2C08A-1D63-4443-908D-B3C4743D2FCA}" dt="2021-08-31T17:30:24.264" v="2856" actId="1076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8-30T19:27:51.537" v="2615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7:51.537" v="2615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8-30T19:36:10.692" v="2822" actId="2710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8-30T19:36:10.692" v="2822" actId="2710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mod ord chgLayout">
        <pc:chgData name="Alejandro Carrión" userId="757439b461449c9e" providerId="LiveId" clId="{ECF2C08A-1D63-4443-908D-B3C4743D2FCA}" dt="2021-08-31T17:46:27.664" v="3319" actId="2057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8-31T17:46:27.664" v="3319" actId="20577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8-31T17:45:23.832" v="3309" actId="14100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8-31T17:45:44.783" v="3313" actId="1076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modSp add mod">
        <pc:chgData name="Alejandro Carrión" userId="757439b461449c9e" providerId="LiveId" clId="{ECF2C08A-1D63-4443-908D-B3C4743D2FCA}" dt="2021-09-02T18:51:53.232" v="5062" actId="14100"/>
        <pc:sldMkLst>
          <pc:docMk/>
          <pc:sldMk cId="468109639" sldId="315"/>
        </pc:sldMkLst>
        <pc:spChg chg="mod">
          <ac:chgData name="Alejandro Carrión" userId="757439b461449c9e" providerId="LiveId" clId="{ECF2C08A-1D63-4443-908D-B3C4743D2FCA}" dt="2021-09-02T18:51:53.232" v="5062" actId="14100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48.529" v="4944" actId="20577"/>
          <ac:spMkLst>
            <pc:docMk/>
            <pc:sldMk cId="468109639" sldId="315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8-31T18:15:43.101" v="4279" actId="113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8-31T18:14:56.992" v="4258" actId="14100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5:43.101" v="4279" actId="113"/>
          <ac:spMkLst>
            <pc:docMk/>
            <pc:sldMk cId="159887170" sldId="316"/>
            <ac:spMk id="4" creationId="{BF52B7DE-5887-4E0E-A1E2-39957FD5F9FF}"/>
          </ac:spMkLst>
        </pc:sp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8-31T18:06:21.493" v="3708" actId="255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8-31T18:06:21.493" v="3708" actId="255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 modAnim">
        <pc:chgData name="Alejandro Carrión" userId="757439b461449c9e" providerId="LiveId" clId="{ECF2C08A-1D63-4443-908D-B3C4743D2FCA}" dt="2021-09-02T19:05:01.713" v="5692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mod">
        <pc:chgData name="Alejandro Carrión" userId="757439b461449c9e" providerId="LiveId" clId="{ECF2C08A-1D63-4443-908D-B3C4743D2FCA}" dt="2021-08-31T18:24:15.163" v="4704" actId="14100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4:15.163" v="4704" actId="14100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mod ord">
        <pc:chgData name="Alejandro Carrión" userId="757439b461449c9e" providerId="LiveId" clId="{ECF2C08A-1D63-4443-908D-B3C4743D2FCA}" dt="2021-08-31T18:18:45.506" v="4556" actId="2057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8-31T18:18:45.506" v="4556" actId="20577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7:37.992" v="4358" actId="14100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5:23.721" v="5266" actId="2057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2T18:55:23.721" v="5266" actId="20577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9:09.389" v="5511" actId="2057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2T18:59:09.389" v="5511" actId="20577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9:02:37.303" v="5688" actId="2710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2T19:02:37.303" v="5688" actId="2710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2T18:48:36.181" v="5018" actId="14100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2T18:48:36.181" v="5018" actId="14100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(1/2)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(2/2)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i="1" dirty="0" err="1"/>
              <a:t>Backend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frontend</a:t>
            </a:r>
            <a:endParaRPr lang="es-ES" i="1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mesh</a:t>
            </a:r>
            <a:endParaRPr lang="es-ES" i="1" dirty="0"/>
          </a:p>
        </p:txBody>
      </p:sp>
      <p:pic>
        <p:nvPicPr>
          <p:cNvPr id="10242" name="Picture 2" descr="Diagrama&#10;&#10;Descripción generada automáticamente">
            <a:extLst>
              <a:ext uri="{FF2B5EF4-FFF2-40B4-BE49-F238E27FC236}">
                <a16:creationId xmlns:a16="http://schemas.microsoft.com/office/drawing/2014/main" id="{29D0870C-D0F1-471B-9FD3-BC839AD59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/>
          <a:stretch/>
        </p:blipFill>
        <p:spPr bwMode="auto">
          <a:xfrm>
            <a:off x="374203" y="2395393"/>
            <a:ext cx="4237217" cy="2087562"/>
          </a:xfrm>
          <a:prstGeom prst="rect">
            <a:avLst/>
          </a:prstGeom>
          <a:noFill/>
        </p:spPr>
      </p:pic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51DFF283-2C35-4E95-B5D9-E04D48C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0" y="2395393"/>
            <a:ext cx="3968825" cy="2087562"/>
          </a:xfrm>
          <a:prstGeom prst="rect">
            <a:avLst/>
          </a:prstGeom>
          <a:noFill/>
        </p:spPr>
      </p:pic>
      <p:sp>
        <p:nvSpPr>
          <p:cNvPr id="7" name="Google Shape;342;p24">
            <a:extLst>
              <a:ext uri="{FF2B5EF4-FFF2-40B4-BE49-F238E27FC236}">
                <a16:creationId xmlns:a16="http://schemas.microsoft.com/office/drawing/2014/main" id="{813EC988-15CB-4A85-85B8-7CE51C4F6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9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04" y="1793200"/>
            <a:ext cx="1646236" cy="1646236"/>
          </a:xfrm>
          <a:prstGeom prst="rect">
            <a:avLst/>
          </a:prstGeom>
          <a:noFill/>
        </p:spPr>
      </p:pic>
      <p:pic>
        <p:nvPicPr>
          <p:cNvPr id="24578" name="Picture 2" descr="Logotipo&#10;&#10;Descripción generada automáticamente">
            <a:extLst>
              <a:ext uri="{FF2B5EF4-FFF2-40B4-BE49-F238E27FC236}">
                <a16:creationId xmlns:a16="http://schemas.microsoft.com/office/drawing/2014/main" id="{0D5C7D47-2FAE-4B75-8EBD-F411BC151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5652" r="66328" b="15704"/>
          <a:stretch/>
        </p:blipFill>
        <p:spPr bwMode="auto">
          <a:xfrm>
            <a:off x="6809214" y="1473482"/>
            <a:ext cx="1671370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27094" y="3228068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544383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 (1/2)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8250184" cy="979353"/>
          </a:xfrm>
        </p:spPr>
        <p:txBody>
          <a:bodyPr anchor="t"/>
          <a:lstStyle/>
          <a:p>
            <a:r>
              <a:rPr lang="es-ES" dirty="0"/>
              <a:t>Especificación de requisitos (2/2)</a:t>
            </a:r>
            <a:r>
              <a:rPr lang="es-ES" b="0" dirty="0"/>
              <a:t> – </a:t>
            </a:r>
            <a:r>
              <a:rPr lang="es-ES" b="0" dirty="0" err="1"/>
              <a:t>RFs</a:t>
            </a:r>
            <a:r>
              <a:rPr lang="es-ES" b="0" dirty="0"/>
              <a:t> y </a:t>
            </a:r>
            <a:r>
              <a:rPr lang="es-ES" b="0" dirty="0" err="1"/>
              <a:t>RNFs</a:t>
            </a:r>
            <a:endParaRPr lang="es-E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46" y="1815351"/>
            <a:ext cx="4102183" cy="2564927"/>
          </a:xfrm>
        </p:spPr>
        <p:txBody>
          <a:bodyPr anchor="ctr"/>
          <a:lstStyle/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Otros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Añadir rutas dinámicamente</a:t>
            </a:r>
          </a:p>
          <a:p>
            <a:r>
              <a:rPr lang="es-ES" sz="2000" dirty="0"/>
              <a:t>Efectuar doble comunicación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microservicios</a:t>
            </a:r>
          </a:p>
          <a:p>
            <a:r>
              <a:rPr lang="es-ES" sz="2000" dirty="0"/>
              <a:t>Balancear de carga</a:t>
            </a:r>
          </a:p>
          <a:p>
            <a:r>
              <a:rPr lang="es-ES" sz="2000" dirty="0"/>
              <a:t>Versionar microservicios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</a:t>
            </a:r>
            <a:r>
              <a:rPr lang="es-ES" sz="2000" i="1" dirty="0"/>
              <a:t>proxy</a:t>
            </a:r>
            <a:r>
              <a:rPr lang="es-ES" sz="2000" dirty="0"/>
              <a:t> inversos</a:t>
            </a:r>
          </a:p>
          <a:p>
            <a:r>
              <a:rPr lang="es-ES" sz="2000" dirty="0"/>
              <a:t>Instanciar </a:t>
            </a:r>
            <a:r>
              <a:rPr lang="es-ES" sz="2000" i="1" dirty="0"/>
              <a:t>proxy</a:t>
            </a:r>
            <a:r>
              <a:rPr lang="es-ES" sz="2000" dirty="0"/>
              <a:t> inversos exclusivos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BA7E9A5-01DB-400F-BEA8-D0FD1FBD6BB8}"/>
              </a:ext>
            </a:extLst>
          </p:cNvPr>
          <p:cNvSpPr txBox="1">
            <a:spLocks/>
          </p:cNvSpPr>
          <p:nvPr/>
        </p:nvSpPr>
        <p:spPr>
          <a:xfrm>
            <a:off x="5016572" y="1985683"/>
            <a:ext cx="3293711" cy="185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RNFs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s-ES" sz="2000" dirty="0"/>
              <a:t>Autenticación de peticiones</a:t>
            </a:r>
          </a:p>
          <a:p>
            <a:r>
              <a:rPr lang="es-ES" sz="2000" dirty="0"/>
              <a:t>Enrutamiento eficaz</a:t>
            </a:r>
          </a:p>
          <a:p>
            <a:r>
              <a:rPr lang="es-ES" sz="2000" dirty="0"/>
              <a:t>Tecnología impuesta</a:t>
            </a:r>
          </a:p>
          <a:p>
            <a:r>
              <a:rPr lang="es-ES" sz="2000" dirty="0"/>
              <a:t>Estructura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54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007B6-8CDD-4339-9050-08BC6D7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0" y="2103543"/>
            <a:ext cx="3813140" cy="138352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D3DC8FF-97D0-4F30-BE65-827FF9AE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47" y="1376994"/>
            <a:ext cx="2777647" cy="3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(1/5)</a:t>
            </a:r>
            <a:r>
              <a:rPr lang="es-ES" b="0" dirty="0"/>
              <a:t> – Construcción de prototipos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8" y="2023783"/>
            <a:ext cx="7369819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Motivación prototipos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 mano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autogenerado (flecos pendientes)</a:t>
            </a:r>
          </a:p>
          <a:p>
            <a:pPr>
              <a:lnSpc>
                <a:spcPct val="150000"/>
              </a:lnSpc>
            </a:pPr>
            <a:r>
              <a:rPr lang="es-ES" dirty="0"/>
              <a:t>Comparativa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(2/5)</a:t>
            </a:r>
            <a:r>
              <a:rPr lang="es-ES" b="0" dirty="0"/>
              <a:t> – Consolidación del microservicio autogenerado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866242"/>
            <a:ext cx="7470672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Resolver flecos generación de código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y eliminar rutas dinámicamente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autorización</a:t>
            </a:r>
          </a:p>
          <a:p>
            <a:pPr>
              <a:lnSpc>
                <a:spcPct val="150000"/>
              </a:lnSpc>
            </a:pPr>
            <a:r>
              <a:rPr lang="es-ES" dirty="0"/>
              <a:t>Normalizar ruta base peticiones</a:t>
            </a:r>
          </a:p>
          <a:p>
            <a:pPr>
              <a:lnSpc>
                <a:spcPct val="150000"/>
              </a:lnSpc>
            </a:pPr>
            <a:r>
              <a:rPr lang="es-ES" dirty="0"/>
              <a:t>Hacer microservicio Core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20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(3/5)</a:t>
            </a:r>
            <a:r>
              <a:rPr lang="es-ES" b="0" dirty="0"/>
              <a:t> – Primeros despliegues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721224"/>
            <a:ext cx="7786677" cy="2666526"/>
          </a:xfrm>
        </p:spPr>
        <p:txBody>
          <a:bodyPr/>
          <a:lstStyle/>
          <a:p>
            <a:r>
              <a:rPr lang="es-ES" dirty="0"/>
              <a:t>Sistema de despliegue (Docker vs Microservicio específico)</a:t>
            </a:r>
          </a:p>
          <a:p>
            <a:r>
              <a:rPr lang="es-ES" dirty="0"/>
              <a:t>Comunicación IU</a:t>
            </a:r>
          </a:p>
          <a:p>
            <a:r>
              <a:rPr lang="es-ES" dirty="0"/>
              <a:t>Comunicación microservicios</a:t>
            </a:r>
          </a:p>
          <a:p>
            <a:r>
              <a:rPr lang="es-ES" dirty="0"/>
              <a:t>Problemas:</a:t>
            </a:r>
          </a:p>
          <a:p>
            <a:pPr lvl="1"/>
            <a:r>
              <a:rPr lang="es-ES" dirty="0"/>
              <a:t>Códigos de error: 404, 502 y 504</a:t>
            </a:r>
          </a:p>
          <a:p>
            <a:pPr lvl="1"/>
            <a:r>
              <a:rPr lang="es-ES" dirty="0"/>
              <a:t>Personalizar </a:t>
            </a:r>
            <a:r>
              <a:rPr lang="es-ES" i="1" dirty="0" err="1"/>
              <a:t>timeouts</a:t>
            </a:r>
            <a:endParaRPr lang="es-ES" i="1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4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(4/5)</a:t>
            </a:r>
            <a:r>
              <a:rPr lang="es-ES" b="0" dirty="0"/>
              <a:t> – Producto final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Personalizar logs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Multiinstaciar</a:t>
            </a:r>
            <a:r>
              <a:rPr lang="es-ES" dirty="0"/>
              <a:t> microservicios</a:t>
            </a:r>
          </a:p>
          <a:p>
            <a:pPr>
              <a:lnSpc>
                <a:spcPct val="150000"/>
              </a:lnSpc>
            </a:pPr>
            <a:r>
              <a:rPr lang="es-ES" dirty="0"/>
              <a:t>Segundo nivel de redirección</a:t>
            </a:r>
          </a:p>
          <a:p>
            <a:pPr>
              <a:lnSpc>
                <a:spcPct val="150000"/>
              </a:lnSpc>
            </a:pPr>
            <a:r>
              <a:rPr lang="es-ES" dirty="0"/>
              <a:t>Filtros misma máquina y versión de API</a:t>
            </a:r>
          </a:p>
          <a:p>
            <a:pPr>
              <a:lnSpc>
                <a:spcPct val="150000"/>
              </a:lnSpc>
            </a:pPr>
            <a:r>
              <a:rPr lang="es-ES" dirty="0"/>
              <a:t>Problema peticiones pesadas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5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(5/5)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(1/3)</a:t>
            </a:r>
            <a:r>
              <a:rPr lang="es-ES" b="0" dirty="0"/>
              <a:t> - Prácticas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Organización de las tareas en </a:t>
            </a:r>
            <a:r>
              <a:rPr lang="es-ES" dirty="0" err="1"/>
              <a:t>UTs</a:t>
            </a:r>
            <a:endParaRPr lang="es-ES" dirty="0"/>
          </a:p>
          <a:p>
            <a:r>
              <a:rPr lang="es-ES" dirty="0"/>
              <a:t>Uso de un tablero </a:t>
            </a:r>
            <a:r>
              <a:rPr lang="es-ES" i="1" dirty="0" err="1"/>
              <a:t>kanban</a:t>
            </a:r>
            <a:endParaRPr lang="es-ES" dirty="0"/>
          </a:p>
          <a:p>
            <a:r>
              <a:rPr lang="es-ES" dirty="0"/>
              <a:t>Priorización de las unidades de trabajo</a:t>
            </a:r>
          </a:p>
          <a:p>
            <a:r>
              <a:rPr lang="es-ES" dirty="0"/>
              <a:t>Definición de </a:t>
            </a:r>
            <a:r>
              <a:rPr lang="es-ES" dirty="0" err="1"/>
              <a:t>PAs</a:t>
            </a:r>
            <a:endParaRPr lang="es-ES" dirty="0"/>
          </a:p>
          <a:p>
            <a:r>
              <a:rPr lang="es-ES" dirty="0"/>
              <a:t>Búsqueda de la sencillez y el minimalismo</a:t>
            </a:r>
          </a:p>
          <a:p>
            <a:r>
              <a:rPr lang="es-ES" dirty="0"/>
              <a:t>Afrontamiento y entrega de trabajo terminado de forma incremental</a:t>
            </a:r>
          </a:p>
          <a:p>
            <a:r>
              <a:rPr lang="es-ES" dirty="0"/>
              <a:t>Ejecución de 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8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4303888" cy="396300"/>
          </a:xfrm>
        </p:spPr>
        <p:txBody>
          <a:bodyPr anchor="t"/>
          <a:lstStyle/>
          <a:p>
            <a:r>
              <a:rPr lang="es-ES" dirty="0"/>
              <a:t>Metodología (2/3)</a:t>
            </a:r>
            <a:r>
              <a:rPr lang="es-ES" b="0" dirty="0"/>
              <a:t> – Plan de trabajo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823D6F-4008-4C63-AF88-632EED87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17" y="133276"/>
            <a:ext cx="1580029" cy="48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 (3/3)</a:t>
            </a:r>
            <a:r>
              <a:rPr lang="es-ES" b="0" dirty="0"/>
              <a:t> – Cronología del proyecto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Estudio de tecnologías</a:t>
            </a:r>
          </a:p>
          <a:p>
            <a:r>
              <a:rPr lang="es-ES" dirty="0"/>
              <a:t>Programación</a:t>
            </a:r>
          </a:p>
          <a:p>
            <a:pPr lvl="1"/>
            <a:r>
              <a:rPr lang="es-ES" dirty="0"/>
              <a:t>Construcción de prototipos</a:t>
            </a:r>
          </a:p>
          <a:p>
            <a:pPr lvl="1"/>
            <a:r>
              <a:rPr lang="es-ES" dirty="0"/>
              <a:t>Consolidación del microservicio autogenerado</a:t>
            </a:r>
          </a:p>
          <a:p>
            <a:pPr lvl="1"/>
            <a:r>
              <a:rPr lang="es-ES" dirty="0"/>
              <a:t>Primeros despliegues</a:t>
            </a:r>
          </a:p>
          <a:p>
            <a:pPr lvl="1"/>
            <a:r>
              <a:rPr lang="es-ES" dirty="0"/>
              <a:t>Producto final</a:t>
            </a:r>
          </a:p>
          <a:p>
            <a:r>
              <a:rPr lang="es-ES" dirty="0"/>
              <a:t>Revisión de la memoria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12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r>
              <a:rPr lang="es-ES" sz="2200" dirty="0"/>
              <a:t>Requisitos cumplidos</a:t>
            </a:r>
            <a:endParaRPr lang="es-ES" sz="2200" i="1" dirty="0"/>
          </a:p>
          <a:p>
            <a:r>
              <a:rPr lang="es-ES" sz="2200" dirty="0"/>
              <a:t>Objetivos cumplidos</a:t>
            </a:r>
          </a:p>
          <a:p>
            <a:r>
              <a:rPr lang="es-ES" sz="2200" dirty="0"/>
              <a:t>Aspectos negativos</a:t>
            </a:r>
          </a:p>
          <a:p>
            <a:r>
              <a:rPr lang="es-ES" sz="2200" dirty="0"/>
              <a:t>Conocimientos</a:t>
            </a:r>
          </a:p>
          <a:p>
            <a:pPr lvl="1"/>
            <a:r>
              <a:rPr lang="es-ES" sz="2200" dirty="0"/>
              <a:t>Previos: metodología, sistemas en red, modelado</a:t>
            </a:r>
          </a:p>
          <a:p>
            <a:pPr lvl="1"/>
            <a:r>
              <a:rPr lang="es-ES" sz="2200" dirty="0"/>
              <a:t>Nuevos: C#, YARP</a:t>
            </a:r>
          </a:p>
          <a:p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DevOps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Ocultar los microservicios</a:t>
            </a:r>
          </a:p>
          <a:p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Desacoplar microservicios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 lvl="1"/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596</Words>
  <Application>Microsoft Office PowerPoint</Application>
  <PresentationFormat>Presentación en pantalla (16:9)</PresentationFormat>
  <Paragraphs>179</Paragraphs>
  <Slides>36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Catamaran Thin</vt:lpstr>
      <vt:lpstr>Catamaran</vt:lpstr>
      <vt:lpstr>Calibri</vt:lpstr>
      <vt:lpstr>Arial</vt:lpstr>
      <vt:lpstr>Wingdings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 (1/2)</vt:lpstr>
      <vt:lpstr>Patrones relacionados (2/2)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(1/2) – Casos de uso</vt:lpstr>
      <vt:lpstr>Especificación de requisitos (2/2) – RFs y RNFs</vt:lpstr>
      <vt:lpstr>Diseño</vt:lpstr>
      <vt:lpstr>Programación (1/5) – Construcción de prototipos</vt:lpstr>
      <vt:lpstr>Programación (2/5) – Consolidación del microservicio autogenerado</vt:lpstr>
      <vt:lpstr>Programación (3/5) – Primeros despliegues</vt:lpstr>
      <vt:lpstr>Programación (4/5) – Producto final</vt:lpstr>
      <vt:lpstr>Programación (5/5) – Esquema interacción proxy inverso</vt:lpstr>
      <vt:lpstr>Pruebas</vt:lpstr>
      <vt:lpstr>Metodología (1/3) - Prácticas</vt:lpstr>
      <vt:lpstr>Metodología (2/3) – Plan de trabajo</vt:lpstr>
      <vt:lpstr>Metodología (3/3) – Cronología del proyecto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2021-09-02T19:05:13Z</dcterms:modified>
</cp:coreProperties>
</file>