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9" d="100"/>
          <a:sy n="209" d="100"/>
        </p:scale>
        <p:origin x="1902"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6" name="Holder 6"/>
          <p:cNvSpPr>
            <a:spLocks noGrp="1"/>
          </p:cNvSpPr>
          <p:nvPr>
            <p:ph type="sldNum" sz="quarter" idx="7"/>
          </p:nvPr>
        </p:nvSpPr>
        <p:spPr/>
        <p:txBody>
          <a:bodyPr lIns="0" tIns="0" rIns="0" bIns="0"/>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6" name="Holder 6"/>
          <p:cNvSpPr>
            <a:spLocks noGrp="1"/>
          </p:cNvSpPr>
          <p:nvPr>
            <p:ph type="sldNum" sz="quarter" idx="7"/>
          </p:nvPr>
        </p:nvSpPr>
        <p:spPr/>
        <p:txBody>
          <a:bodyPr lIns="0" tIns="0" rIns="0" bIns="0"/>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7" name="Holder 7"/>
          <p:cNvSpPr>
            <a:spLocks noGrp="1"/>
          </p:cNvSpPr>
          <p:nvPr>
            <p:ph type="sldNum" sz="quarter" idx="7"/>
          </p:nvPr>
        </p:nvSpPr>
        <p:spPr/>
        <p:txBody>
          <a:bodyPr lIns="0" tIns="0" rIns="0" bIns="0"/>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5" name="Holder 5"/>
          <p:cNvSpPr>
            <a:spLocks noGrp="1"/>
          </p:cNvSpPr>
          <p:nvPr>
            <p:ph type="sldNum" sz="quarter" idx="7"/>
          </p:nvPr>
        </p:nvSpPr>
        <p:spPr/>
        <p:txBody>
          <a:bodyPr lIns="0" tIns="0" rIns="0" bIns="0"/>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4" name="Holder 4"/>
          <p:cNvSpPr>
            <a:spLocks noGrp="1"/>
          </p:cNvSpPr>
          <p:nvPr>
            <p:ph type="sldNum" sz="quarter" idx="7"/>
          </p:nvPr>
        </p:nvSpPr>
        <p:spPr/>
        <p:txBody>
          <a:bodyPr lIns="0" tIns="0" rIns="0" bIns="0"/>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615322" y="1236733"/>
            <a:ext cx="1377365" cy="982524"/>
          </a:xfrm>
          <a:prstGeom prst="rect">
            <a:avLst/>
          </a:prstGeom>
        </p:spPr>
      </p:pic>
      <p:sp>
        <p:nvSpPr>
          <p:cNvPr id="2" name="Holder 2"/>
          <p:cNvSpPr>
            <a:spLocks noGrp="1"/>
          </p:cNvSpPr>
          <p:nvPr>
            <p:ph type="title"/>
          </p:nvPr>
        </p:nvSpPr>
        <p:spPr>
          <a:xfrm>
            <a:off x="347294" y="121232"/>
            <a:ext cx="3980815" cy="19177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3" name="Holder 3"/>
          <p:cNvSpPr>
            <a:spLocks noGrp="1"/>
          </p:cNvSpPr>
          <p:nvPr>
            <p:ph type="body" idx="1"/>
          </p:nvPr>
        </p:nvSpPr>
        <p:spPr>
          <a:xfrm>
            <a:off x="464350" y="1214889"/>
            <a:ext cx="3787140" cy="892810"/>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6" name="Holder 6"/>
          <p:cNvSpPr>
            <a:spLocks noGrp="1"/>
          </p:cNvSpPr>
          <p:nvPr>
            <p:ph type="sldNum" sz="quarter" idx="7"/>
          </p:nvPr>
        </p:nvSpPr>
        <p:spPr>
          <a:xfrm>
            <a:off x="50457" y="3285757"/>
            <a:ext cx="322592" cy="135267"/>
          </a:xfrm>
          <a:prstGeom prst="rect">
            <a:avLst/>
          </a:prstGeom>
        </p:spPr>
        <p:txBody>
          <a:bodyPr wrap="square" lIns="0" tIns="0" rIns="0" bIns="0">
            <a:spAutoFit/>
          </a:bodyPr>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2.png"/><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6"/>
            <a:ext cx="4608195" cy="3456304"/>
            <a:chOff x="0" y="-46"/>
            <a:chExt cx="4608195" cy="3456304"/>
          </a:xfrm>
        </p:grpSpPr>
        <p:pic>
          <p:nvPicPr>
            <p:cNvPr id="3" name="object 3"/>
            <p:cNvPicPr/>
            <p:nvPr/>
          </p:nvPicPr>
          <p:blipFill>
            <a:blip r:embed="rId2" cstate="print"/>
            <a:stretch>
              <a:fillRect/>
            </a:stretch>
          </p:blipFill>
          <p:spPr>
            <a:xfrm>
              <a:off x="961199" y="0"/>
              <a:ext cx="3646804" cy="3355895"/>
            </a:xfrm>
            <a:prstGeom prst="rect">
              <a:avLst/>
            </a:prstGeom>
          </p:spPr>
        </p:pic>
        <p:pic>
          <p:nvPicPr>
            <p:cNvPr id="4" name="object 4"/>
            <p:cNvPicPr/>
            <p:nvPr/>
          </p:nvPicPr>
          <p:blipFill>
            <a:blip r:embed="rId3" cstate="print"/>
            <a:stretch>
              <a:fillRect/>
            </a:stretch>
          </p:blipFill>
          <p:spPr>
            <a:xfrm>
              <a:off x="3607942" y="2459321"/>
              <a:ext cx="775736" cy="915054"/>
            </a:xfrm>
            <a:prstGeom prst="rect">
              <a:avLst/>
            </a:prstGeom>
          </p:spPr>
        </p:pic>
        <p:sp>
          <p:nvSpPr>
            <p:cNvPr id="5" name="object 5"/>
            <p:cNvSpPr/>
            <p:nvPr/>
          </p:nvSpPr>
          <p:spPr>
            <a:xfrm>
              <a:off x="0" y="-46"/>
              <a:ext cx="3960495" cy="3456304"/>
            </a:xfrm>
            <a:custGeom>
              <a:avLst/>
              <a:gdLst/>
              <a:ahLst/>
              <a:cxnLst/>
              <a:rect l="l" t="t" r="r" b="b"/>
              <a:pathLst>
                <a:path w="3960495" h="3456304">
                  <a:moveTo>
                    <a:pt x="3960049" y="0"/>
                  </a:moveTo>
                  <a:lnTo>
                    <a:pt x="0" y="0"/>
                  </a:lnTo>
                  <a:lnTo>
                    <a:pt x="0" y="3456046"/>
                  </a:lnTo>
                  <a:lnTo>
                    <a:pt x="3240040" y="3456046"/>
                  </a:lnTo>
                  <a:lnTo>
                    <a:pt x="3960049" y="0"/>
                  </a:lnTo>
                  <a:close/>
                </a:path>
              </a:pathLst>
            </a:custGeom>
            <a:solidFill>
              <a:srgbClr val="FFFFFF"/>
            </a:solidFill>
          </p:spPr>
          <p:txBody>
            <a:bodyPr wrap="square" lIns="0" tIns="0" rIns="0" bIns="0" rtlCol="0"/>
            <a:lstStyle/>
            <a:p>
              <a:endParaRPr/>
            </a:p>
          </p:txBody>
        </p:sp>
        <p:sp>
          <p:nvSpPr>
            <p:cNvPr id="6" name="object 6"/>
            <p:cNvSpPr/>
            <p:nvPr/>
          </p:nvSpPr>
          <p:spPr>
            <a:xfrm>
              <a:off x="3132037" y="-46"/>
              <a:ext cx="828040" cy="3456304"/>
            </a:xfrm>
            <a:custGeom>
              <a:avLst/>
              <a:gdLst/>
              <a:ahLst/>
              <a:cxnLst/>
              <a:rect l="l" t="t" r="r" b="b"/>
              <a:pathLst>
                <a:path w="828039" h="3456304">
                  <a:moveTo>
                    <a:pt x="828011" y="0"/>
                  </a:moveTo>
                  <a:lnTo>
                    <a:pt x="720008" y="0"/>
                  </a:lnTo>
                  <a:lnTo>
                    <a:pt x="0" y="3456046"/>
                  </a:lnTo>
                  <a:lnTo>
                    <a:pt x="108002" y="3456046"/>
                  </a:lnTo>
                  <a:lnTo>
                    <a:pt x="828011" y="0"/>
                  </a:lnTo>
                  <a:close/>
                </a:path>
              </a:pathLst>
            </a:custGeom>
            <a:solidFill>
              <a:srgbClr val="176CEA"/>
            </a:solidFill>
          </p:spPr>
          <p:txBody>
            <a:bodyPr wrap="square" lIns="0" tIns="0" rIns="0" bIns="0" rtlCol="0"/>
            <a:lstStyle/>
            <a:p>
              <a:endParaRPr/>
            </a:p>
          </p:txBody>
        </p:sp>
      </p:grpSp>
      <p:sp>
        <p:nvSpPr>
          <p:cNvPr id="7" name="object 7"/>
          <p:cNvSpPr txBox="1">
            <a:spLocks noGrp="1"/>
          </p:cNvSpPr>
          <p:nvPr>
            <p:ph type="title"/>
          </p:nvPr>
        </p:nvSpPr>
        <p:spPr>
          <a:xfrm>
            <a:off x="266560" y="602460"/>
            <a:ext cx="2690495" cy="699770"/>
          </a:xfrm>
          <a:prstGeom prst="rect">
            <a:avLst/>
          </a:prstGeom>
        </p:spPr>
        <p:txBody>
          <a:bodyPr vert="horz" wrap="square" lIns="0" tIns="2540" rIns="0" bIns="0" rtlCol="0">
            <a:spAutoFit/>
          </a:bodyPr>
          <a:lstStyle/>
          <a:p>
            <a:pPr marL="12700" marR="5080">
              <a:lnSpc>
                <a:spcPct val="106700"/>
              </a:lnSpc>
              <a:spcBef>
                <a:spcPts val="20"/>
              </a:spcBef>
            </a:pPr>
            <a:r>
              <a:rPr sz="1400" dirty="0">
                <a:latin typeface="Times New Roman" panose="02020603050405020304" pitchFamily="18" charset="0"/>
                <a:cs typeface="Times New Roman" panose="02020603050405020304" pitchFamily="18" charset="0"/>
              </a:rPr>
              <a:t>Система автоматического сбора информации о работе NoSQL баз данных</a:t>
            </a:r>
          </a:p>
        </p:txBody>
      </p:sp>
      <p:sp>
        <p:nvSpPr>
          <p:cNvPr id="8" name="object 8"/>
          <p:cNvSpPr txBox="1"/>
          <p:nvPr/>
        </p:nvSpPr>
        <p:spPr>
          <a:xfrm>
            <a:off x="347294" y="1658657"/>
            <a:ext cx="3081655" cy="243015"/>
          </a:xfrm>
          <a:prstGeom prst="rect">
            <a:avLst/>
          </a:prstGeom>
        </p:spPr>
        <p:txBody>
          <a:bodyPr vert="horz" wrap="square" lIns="0" tIns="12065" rIns="0" bIns="0" rtlCol="0">
            <a:spAutoFit/>
          </a:bodyPr>
          <a:lstStyle/>
          <a:p>
            <a:pPr marL="12700">
              <a:lnSpc>
                <a:spcPts val="930"/>
              </a:lnSpc>
              <a:spcBef>
                <a:spcPts val="95"/>
              </a:spcBef>
            </a:pPr>
            <a:r>
              <a:rPr sz="800" dirty="0">
                <a:latin typeface="Times New Roman" panose="02020603050405020304" pitchFamily="18" charset="0"/>
                <a:cs typeface="Times New Roman" panose="02020603050405020304" pitchFamily="18" charset="0"/>
              </a:rPr>
              <a:t>Научный руководитель: </a:t>
            </a:r>
            <a:r>
              <a:rPr sz="800" i="1">
                <a:latin typeface="Times New Roman" panose="02020603050405020304" pitchFamily="18" charset="0"/>
                <a:cs typeface="Times New Roman" panose="02020603050405020304" pitchFamily="18" charset="0"/>
              </a:rPr>
              <a:t>Доцент,к</a:t>
            </a:r>
            <a:r>
              <a:rPr sz="800" i="1" dirty="0">
                <a:latin typeface="Times New Roman" panose="02020603050405020304" pitchFamily="18" charset="0"/>
                <a:cs typeface="Times New Roman" panose="02020603050405020304" pitchFamily="18" charset="0"/>
              </a:rPr>
              <a:t>.э.н Самохвалов Алексей Эдуардович</a:t>
            </a:r>
            <a:endParaRPr sz="800" dirty="0">
              <a:latin typeface="Times New Roman" panose="02020603050405020304" pitchFamily="18" charset="0"/>
              <a:cs typeface="Times New Roman" panose="02020603050405020304" pitchFamily="18" charset="0"/>
            </a:endParaRPr>
          </a:p>
          <a:p>
            <a:pPr marL="12700">
              <a:lnSpc>
                <a:spcPts val="930"/>
              </a:lnSpc>
            </a:pPr>
            <a:r>
              <a:rPr sz="800" dirty="0">
                <a:latin typeface="Times New Roman" panose="02020603050405020304" pitchFamily="18" charset="0"/>
                <a:cs typeface="Times New Roman" panose="02020603050405020304" pitchFamily="18" charset="0"/>
              </a:rPr>
              <a:t>Консультант: </a:t>
            </a:r>
            <a:r>
              <a:rPr sz="800" i="1" dirty="0">
                <a:latin typeface="Times New Roman" panose="02020603050405020304" pitchFamily="18" charset="0"/>
                <a:cs typeface="Times New Roman" panose="02020603050405020304" pitchFamily="18" charset="0"/>
              </a:rPr>
              <a:t>Доцент,к.т.н. Виноградова Мария Валерьевна</a:t>
            </a:r>
            <a:endParaRPr sz="800" dirty="0">
              <a:latin typeface="Times New Roman" panose="02020603050405020304" pitchFamily="18" charset="0"/>
              <a:cs typeface="Times New Roman" panose="02020603050405020304" pitchFamily="18" charset="0"/>
            </a:endParaRPr>
          </a:p>
        </p:txBody>
      </p:sp>
      <p:sp>
        <p:nvSpPr>
          <p:cNvPr id="9" name="object 9"/>
          <p:cNvSpPr/>
          <p:nvPr/>
        </p:nvSpPr>
        <p:spPr>
          <a:xfrm>
            <a:off x="279260" y="2226525"/>
            <a:ext cx="3110865" cy="25400"/>
          </a:xfrm>
          <a:custGeom>
            <a:avLst/>
            <a:gdLst/>
            <a:ahLst/>
            <a:cxnLst/>
            <a:rect l="l" t="t" r="r" b="b"/>
            <a:pathLst>
              <a:path w="3110865" h="25400">
                <a:moveTo>
                  <a:pt x="3110407" y="0"/>
                </a:moveTo>
                <a:lnTo>
                  <a:pt x="0" y="0"/>
                </a:lnTo>
                <a:lnTo>
                  <a:pt x="0" y="25311"/>
                </a:lnTo>
                <a:lnTo>
                  <a:pt x="3110407" y="25311"/>
                </a:lnTo>
                <a:lnTo>
                  <a:pt x="3110407" y="0"/>
                </a:lnTo>
                <a:close/>
              </a:path>
            </a:pathLst>
          </a:custGeom>
          <a:solidFill>
            <a:srgbClr val="176CEA"/>
          </a:solidFill>
        </p:spPr>
        <p:txBody>
          <a:bodyPr wrap="square" lIns="0" tIns="0" rIns="0" bIns="0" rtlCol="0"/>
          <a:lstStyle/>
          <a:p>
            <a:endParaRPr/>
          </a:p>
        </p:txBody>
      </p:sp>
      <p:sp>
        <p:nvSpPr>
          <p:cNvPr id="10" name="object 10"/>
          <p:cNvSpPr txBox="1"/>
          <p:nvPr/>
        </p:nvSpPr>
        <p:spPr>
          <a:xfrm>
            <a:off x="266560" y="2347593"/>
            <a:ext cx="1809890" cy="547714"/>
          </a:xfrm>
          <a:prstGeom prst="rect">
            <a:avLst/>
          </a:prstGeom>
        </p:spPr>
        <p:txBody>
          <a:bodyPr vert="horz" wrap="square" lIns="0" tIns="12065" rIns="0" bIns="0" rtlCol="0">
            <a:spAutoFit/>
          </a:bodyPr>
          <a:lstStyle/>
          <a:p>
            <a:pPr marL="12700">
              <a:lnSpc>
                <a:spcPct val="100000"/>
              </a:lnSpc>
              <a:spcBef>
                <a:spcPts val="95"/>
              </a:spcBef>
            </a:pPr>
            <a:r>
              <a:rPr lang="en-US" sz="800" dirty="0" err="1">
                <a:latin typeface="Times New Roman" panose="02020603050405020304" pitchFamily="18" charset="0"/>
                <a:cs typeface="Times New Roman" panose="02020603050405020304" pitchFamily="18" charset="0"/>
              </a:rPr>
              <a:t>C</a:t>
            </a:r>
            <a:r>
              <a:rPr sz="800" dirty="0" err="1">
                <a:latin typeface="Times New Roman" panose="02020603050405020304" pitchFamily="18" charset="0"/>
                <a:cs typeface="Times New Roman" panose="02020603050405020304" pitchFamily="18" charset="0"/>
              </a:rPr>
              <a:t>тудент</a:t>
            </a:r>
            <a:r>
              <a:rPr lang="en-US" sz="800">
                <a:latin typeface="Times New Roman" panose="02020603050405020304" pitchFamily="18" charset="0"/>
                <a:cs typeface="Times New Roman" panose="02020603050405020304" pitchFamily="18" charset="0"/>
              </a:rPr>
              <a:t>:</a:t>
            </a:r>
            <a:r>
              <a:rPr sz="800">
                <a:latin typeface="Times New Roman" panose="02020603050405020304" pitchFamily="18" charset="0"/>
                <a:cs typeface="Times New Roman" panose="02020603050405020304" pitchFamily="18" charset="0"/>
              </a:rPr>
              <a:t> </a:t>
            </a:r>
            <a:r>
              <a:rPr sz="800" dirty="0">
                <a:latin typeface="Times New Roman" panose="02020603050405020304" pitchFamily="18" charset="0"/>
                <a:cs typeface="Times New Roman" panose="02020603050405020304" pitchFamily="18" charset="0"/>
              </a:rPr>
              <a:t>Журавлев Николай Вадимович</a:t>
            </a:r>
          </a:p>
          <a:p>
            <a:pPr marL="12700" marR="973455">
              <a:lnSpc>
                <a:spcPts val="1650"/>
              </a:lnSpc>
              <a:spcBef>
                <a:spcPts val="100"/>
              </a:spcBef>
            </a:pPr>
            <a:r>
              <a:rPr sz="600" dirty="0">
                <a:latin typeface="Times New Roman" panose="02020603050405020304" pitchFamily="18" charset="0"/>
                <a:cs typeface="Times New Roman" panose="02020603050405020304" pitchFamily="18" charset="0"/>
              </a:rPr>
              <a:t>МГТУ им. Н.Э. Баумана Россия, Москва, 2025</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294" y="121232"/>
            <a:ext cx="1938020" cy="180819"/>
          </a:xfrm>
          <a:prstGeom prst="rect">
            <a:avLst/>
          </a:prstGeom>
        </p:spPr>
        <p:txBody>
          <a:bodyPr vert="horz" wrap="square" lIns="0" tIns="11430" rIns="0" bIns="0" rtlCol="0">
            <a:spAutoFit/>
          </a:bodyPr>
          <a:lstStyle/>
          <a:p>
            <a:pPr marL="12700">
              <a:lnSpc>
                <a:spcPct val="100000"/>
              </a:lnSpc>
              <a:spcBef>
                <a:spcPts val="90"/>
              </a:spcBef>
            </a:pPr>
            <a:r>
              <a:rPr sz="1100" dirty="0">
                <a:latin typeface="Times New Roman" panose="02020603050405020304" pitchFamily="18" charset="0"/>
                <a:cs typeface="Times New Roman" panose="02020603050405020304" pitchFamily="18" charset="0"/>
              </a:rPr>
              <a:t>Диаграмма классов программы</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pic>
        <p:nvPicPr>
          <p:cNvPr id="4" name="object 4"/>
          <p:cNvPicPr/>
          <p:nvPr/>
        </p:nvPicPr>
        <p:blipFill>
          <a:blip r:embed="rId2" cstate="print"/>
          <a:stretch>
            <a:fillRect/>
          </a:stretch>
        </p:blipFill>
        <p:spPr>
          <a:xfrm>
            <a:off x="632155" y="493420"/>
            <a:ext cx="3343840" cy="2691383"/>
          </a:xfrm>
          <a:prstGeom prst="rect">
            <a:avLst/>
          </a:prstGeom>
        </p:spPr>
      </p:pic>
      <p:pic>
        <p:nvPicPr>
          <p:cNvPr id="5" name="object 5"/>
          <p:cNvPicPr/>
          <p:nvPr/>
        </p:nvPicPr>
        <p:blipFill>
          <a:blip r:embed="rId3"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10</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Схема обработки запроса</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459747"/>
            <a:ext cx="1969770" cy="2776722"/>
          </a:xfrm>
          <a:prstGeom prst="rect">
            <a:avLst/>
          </a:prstGeom>
        </p:spPr>
        <p:txBody>
          <a:bodyPr vert="horz" wrap="square" lIns="0" tIns="10795" rIns="0" bIns="0" rtlCol="0">
            <a:spAutoFit/>
          </a:bodyPr>
          <a:lstStyle/>
          <a:p>
            <a:pPr marL="12700" marR="5080">
              <a:lnSpc>
                <a:spcPct val="101000"/>
              </a:lnSpc>
              <a:spcBef>
                <a:spcPts val="85"/>
              </a:spcBef>
            </a:pPr>
            <a:r>
              <a:rPr lang="ru-RU" sz="900">
                <a:latin typeface="Times New Roman" panose="02020603050405020304" pitchFamily="18" charset="0"/>
                <a:cs typeface="Times New Roman" panose="02020603050405020304" pitchFamily="18" charset="0"/>
              </a:rPr>
              <a:t>П</a:t>
            </a:r>
            <a:r>
              <a:rPr sz="900">
                <a:latin typeface="Times New Roman" panose="02020603050405020304" pitchFamily="18" charset="0"/>
                <a:cs typeface="Times New Roman" panose="02020603050405020304" pitchFamily="18" charset="0"/>
              </a:rPr>
              <a:t>ри</a:t>
            </a:r>
            <a:r>
              <a:rPr sz="900" dirty="0">
                <a:latin typeface="Times New Roman" panose="02020603050405020304" pitchFamily="18" charset="0"/>
                <a:cs typeface="Times New Roman" panose="02020603050405020304" pitchFamily="18" charset="0"/>
              </a:rPr>
              <a:t> </a:t>
            </a:r>
            <a:r>
              <a:rPr sz="900" dirty="0" err="1">
                <a:latin typeface="Times New Roman" panose="02020603050405020304" pitchFamily="18" charset="0"/>
                <a:cs typeface="Times New Roman" panose="02020603050405020304" pitchFamily="18" charset="0"/>
              </a:rPr>
              <a:t>обработк</a:t>
            </a:r>
            <a:r>
              <a:rPr lang="ru-RU" sz="900" dirty="0">
                <a:latin typeface="Times New Roman" panose="02020603050405020304" pitchFamily="18" charset="0"/>
                <a:cs typeface="Times New Roman" panose="02020603050405020304" pitchFamily="18" charset="0"/>
              </a:rPr>
              <a:t>е</a:t>
            </a:r>
            <a:r>
              <a:rPr sz="900" dirty="0">
                <a:latin typeface="Times New Roman" panose="02020603050405020304" pitchFamily="18" charset="0"/>
                <a:cs typeface="Times New Roman" panose="02020603050405020304" pitchFamily="18" charset="0"/>
              </a:rPr>
              <a:t> запроса можно выделить 3 части:</a:t>
            </a:r>
          </a:p>
          <a:p>
            <a:pPr marL="246379" marR="6985" indent="-117475">
              <a:lnSpc>
                <a:spcPct val="101000"/>
              </a:lnSpc>
              <a:spcBef>
                <a:spcPts val="300"/>
              </a:spcBef>
              <a:buClr>
                <a:srgbClr val="176CEA"/>
              </a:buClr>
              <a:buChar char="•"/>
              <a:tabLst>
                <a:tab pos="246379" algn="l"/>
              </a:tabLst>
            </a:pPr>
            <a:r>
              <a:rPr sz="900" dirty="0">
                <a:latin typeface="Times New Roman" panose="02020603050405020304" pitchFamily="18" charset="0"/>
                <a:cs typeface="Times New Roman" panose="02020603050405020304" pitchFamily="18" charset="0"/>
              </a:rPr>
              <a:t>Первая часть - ввод запроса пользователем. Пользователь в браузере вводит запрос на получение нужных ему данных в соответствии с созданным языком запросов.</a:t>
            </a:r>
          </a:p>
          <a:p>
            <a:pPr marL="246379" marR="23495" indent="-117475">
              <a:lnSpc>
                <a:spcPct val="101000"/>
              </a:lnSpc>
              <a:spcBef>
                <a:spcPts val="295"/>
              </a:spcBef>
              <a:buClr>
                <a:srgbClr val="176CEA"/>
              </a:buClr>
              <a:buChar char="•"/>
              <a:tabLst>
                <a:tab pos="246379" algn="l"/>
              </a:tabLst>
            </a:pPr>
            <a:r>
              <a:rPr sz="900" dirty="0">
                <a:latin typeface="Times New Roman" panose="02020603050405020304" pitchFamily="18" charset="0"/>
                <a:cs typeface="Times New Roman" panose="02020603050405020304" pitchFamily="18" charset="0"/>
              </a:rPr>
              <a:t>Вторая часть - парсер запросов. В этом элементе системы запрос пользователя разбивается на подзапросы для каждой БД.</a:t>
            </a:r>
          </a:p>
          <a:p>
            <a:pPr marL="246379" marR="6350" indent="-117475">
              <a:lnSpc>
                <a:spcPct val="101000"/>
              </a:lnSpc>
              <a:spcBef>
                <a:spcPts val="300"/>
              </a:spcBef>
              <a:buClr>
                <a:srgbClr val="176CEA"/>
              </a:buClr>
              <a:buChar char="•"/>
              <a:tabLst>
                <a:tab pos="246379" algn="l"/>
              </a:tabLst>
            </a:pPr>
            <a:r>
              <a:rPr sz="900" dirty="0">
                <a:latin typeface="Times New Roman" panose="02020603050405020304" pitchFamily="18" charset="0"/>
                <a:cs typeface="Times New Roman" panose="02020603050405020304" pitchFamily="18" charset="0"/>
              </a:rPr>
              <a:t>Третья часть - классы СУБД. Каждый такой класс представляет собой возможность взаимодействия с СУБД для выполнения запроса, а его объекты представляют каждую БД в этой СУБД.</a:t>
            </a:r>
          </a:p>
        </p:txBody>
      </p:sp>
      <p:pic>
        <p:nvPicPr>
          <p:cNvPr id="5" name="object 5"/>
          <p:cNvPicPr/>
          <p:nvPr/>
        </p:nvPicPr>
        <p:blipFill>
          <a:blip r:embed="rId2" cstate="print"/>
          <a:stretch>
            <a:fillRect/>
          </a:stretch>
        </p:blipFill>
        <p:spPr>
          <a:xfrm>
            <a:off x="2334399" y="598982"/>
            <a:ext cx="2021732" cy="2284349"/>
          </a:xfrm>
          <a:prstGeom prst="rect">
            <a:avLst/>
          </a:prstGeom>
        </p:spPr>
      </p:pic>
      <p:pic>
        <p:nvPicPr>
          <p:cNvPr id="6" name="object 6"/>
          <p:cNvPicPr/>
          <p:nvPr/>
        </p:nvPicPr>
        <p:blipFill>
          <a:blip r:embed="rId3" cstate="print"/>
          <a:stretch>
            <a:fillRect/>
          </a:stretch>
        </p:blipFill>
        <p:spPr>
          <a:xfrm>
            <a:off x="4197070" y="3003815"/>
            <a:ext cx="322274" cy="382823"/>
          </a:xfrm>
          <a:prstGeom prst="rect">
            <a:avLst/>
          </a:prstGeom>
        </p:spPr>
      </p:pic>
      <p:sp>
        <p:nvSpPr>
          <p:cNvPr id="7" name="object 7"/>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11</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294" y="121232"/>
            <a:ext cx="2192020" cy="180819"/>
          </a:xfrm>
          <a:prstGeom prst="rect">
            <a:avLst/>
          </a:prstGeom>
        </p:spPr>
        <p:txBody>
          <a:bodyPr vert="horz" wrap="square" lIns="0" tIns="11430" rIns="0" bIns="0" rtlCol="0">
            <a:spAutoFit/>
          </a:bodyPr>
          <a:lstStyle/>
          <a:p>
            <a:pPr marL="12700">
              <a:lnSpc>
                <a:spcPct val="100000"/>
              </a:lnSpc>
              <a:spcBef>
                <a:spcPts val="90"/>
              </a:spcBef>
            </a:pPr>
            <a:r>
              <a:rPr sz="1100" dirty="0">
                <a:latin typeface="Times New Roman" panose="02020603050405020304" pitchFamily="18" charset="0"/>
                <a:cs typeface="Times New Roman" panose="02020603050405020304" pitchFamily="18" charset="0"/>
              </a:rPr>
              <a:t>Классы для взаимодействия с СУБД</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pic>
        <p:nvPicPr>
          <p:cNvPr id="4" name="object 4"/>
          <p:cNvPicPr/>
          <p:nvPr/>
        </p:nvPicPr>
        <p:blipFill>
          <a:blip r:embed="rId2" cstate="print"/>
          <a:stretch>
            <a:fillRect/>
          </a:stretch>
        </p:blipFill>
        <p:spPr>
          <a:xfrm>
            <a:off x="845997" y="718049"/>
            <a:ext cx="2916033" cy="2142130"/>
          </a:xfrm>
          <a:prstGeom prst="rect">
            <a:avLst/>
          </a:prstGeom>
        </p:spPr>
      </p:pic>
      <p:pic>
        <p:nvPicPr>
          <p:cNvPr id="5" name="object 5"/>
          <p:cNvPicPr/>
          <p:nvPr/>
        </p:nvPicPr>
        <p:blipFill>
          <a:blip r:embed="rId3"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12</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Грамматика языка запросов к системе. Часть 1</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5" name="object 5"/>
          <p:cNvSpPr txBox="1"/>
          <p:nvPr/>
        </p:nvSpPr>
        <p:spPr>
          <a:xfrm>
            <a:off x="4014215" y="430541"/>
            <a:ext cx="151765" cy="150682"/>
          </a:xfrm>
          <a:prstGeom prst="rect">
            <a:avLst/>
          </a:prstGeom>
        </p:spPr>
        <p:txBody>
          <a:bodyPr vert="horz" wrap="square" lIns="0" tIns="12065" rIns="0" bIns="0" rtlCol="0">
            <a:spAutoFit/>
          </a:bodyPr>
          <a:lstStyle/>
          <a:p>
            <a:pPr marL="12700">
              <a:lnSpc>
                <a:spcPct val="100000"/>
              </a:lnSpc>
              <a:spcBef>
                <a:spcPts val="95"/>
              </a:spcBef>
            </a:pPr>
            <a:r>
              <a:rPr sz="900" dirty="0">
                <a:latin typeface="Times New Roman" panose="02020603050405020304" pitchFamily="18" charset="0"/>
                <a:cs typeface="Times New Roman" panose="02020603050405020304" pitchFamily="18" charset="0"/>
              </a:rPr>
              <a:t>(1)</a:t>
            </a:r>
          </a:p>
        </p:txBody>
      </p:sp>
      <mc:AlternateContent xmlns:mc="http://schemas.openxmlformats.org/markup-compatibility/2006" xmlns:a14="http://schemas.microsoft.com/office/drawing/2010/main">
        <mc:Choice Requires="a14">
          <p:sp>
            <p:nvSpPr>
              <p:cNvPr id="6" name="object 6"/>
              <p:cNvSpPr txBox="1"/>
              <p:nvPr/>
            </p:nvSpPr>
            <p:spPr>
              <a:xfrm>
                <a:off x="-131019" y="420987"/>
                <a:ext cx="4119661" cy="320472"/>
              </a:xfrm>
              <a:prstGeom prst="rect">
                <a:avLst/>
              </a:prstGeom>
            </p:spPr>
            <p:txBody>
              <a:bodyPr vert="horz" wrap="square" lIns="0" tIns="16510" rIns="0" bIns="0" rtlCol="0">
                <a:spAutoFit/>
              </a:bodyPr>
              <a:lstStyle/>
              <a:p>
                <a:pPr indent="450215" algn="ctr">
                  <a:lnSpc>
                    <a:spcPct val="150000"/>
                  </a:lnSpc>
                  <a:spcAft>
                    <a:spcPts val="0"/>
                  </a:spcAft>
                </a:pPr>
                <a14:m>
                  <m:oMath xmlns:m="http://schemas.openxmlformats.org/officeDocument/2006/math">
                    <m:r>
                      <a:rPr lang="ru-RU" sz="700" i="1" smtClean="0">
                        <a:latin typeface="Cambria Math" panose="02040503050406030204" pitchFamily="18" charset="0"/>
                        <a:ea typeface="Calibri" panose="020F0502020204030204" pitchFamily="34" charset="0"/>
                        <a:cs typeface="Times New Roman" panose="02020603050405020304" pitchFamily="18" charset="0"/>
                      </a:rPr>
                      <m:t>Г=</m:t>
                    </m:r>
                    <m:d>
                      <m:dPr>
                        <m:begChr m:val="{"/>
                        <m:endChr m:val="}"/>
                        <m:ctrlPr>
                          <a:rPr lang="ru-RU" sz="7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𝑉</m:t>
                            </m:r>
                          </m:e>
                          <m:sub>
                            <m:r>
                              <a:rPr lang="ru-RU" sz="700" i="1">
                                <a:latin typeface="Cambria Math" panose="02040503050406030204" pitchFamily="18" charset="0"/>
                                <a:ea typeface="Calibri" panose="020F0502020204030204" pitchFamily="34" charset="0"/>
                                <a:cs typeface="Times New Roman" panose="02020603050405020304" pitchFamily="18" charset="0"/>
                              </a:rPr>
                              <m:t>т</m:t>
                            </m:r>
                          </m:sub>
                        </m:sSub>
                        <m:r>
                          <a:rPr lang="ru-RU" sz="700" i="1">
                            <a:latin typeface="Cambria Math" panose="02040503050406030204" pitchFamily="18" charset="0"/>
                            <a:ea typeface="Calibri" panose="020F0502020204030204" pitchFamily="34" charset="0"/>
                            <a:cs typeface="Times New Roman" panose="02020603050405020304" pitchFamily="18" charset="0"/>
                          </a:rPr>
                          <m:t>,</m:t>
                        </m:r>
                        <m:sSub>
                          <m:sSubPr>
                            <m:ctrlPr>
                              <a:rPr lang="ru-RU"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𝑉</m:t>
                            </m:r>
                          </m:e>
                          <m:sub>
                            <m:r>
                              <a:rPr lang="en-US" sz="700" i="1">
                                <a:latin typeface="Cambria Math" panose="02040503050406030204" pitchFamily="18" charset="0"/>
                                <a:ea typeface="Calibri" panose="020F0502020204030204" pitchFamily="34" charset="0"/>
                                <a:cs typeface="Times New Roman" panose="02020603050405020304" pitchFamily="18" charset="0"/>
                              </a:rPr>
                              <m:t>𝐴</m:t>
                            </m:r>
                          </m:sub>
                        </m:sSub>
                        <m:r>
                          <a:rPr lang="ru-RU" sz="700" i="1">
                            <a:latin typeface="Cambria Math" panose="02040503050406030204" pitchFamily="18" charset="0"/>
                            <a:ea typeface="Calibri" panose="020F0502020204030204" pitchFamily="34" charset="0"/>
                            <a:cs typeface="Times New Roman" panose="02020603050405020304" pitchFamily="18" charset="0"/>
                          </a:rPr>
                          <m:t>, &lt;</m:t>
                        </m:r>
                        <m:r>
                          <a:rPr lang="en-US" sz="700" i="1">
                            <a:latin typeface="Cambria Math" panose="02040503050406030204" pitchFamily="18" charset="0"/>
                            <a:ea typeface="Calibri" panose="020F0502020204030204" pitchFamily="34" charset="0"/>
                            <a:cs typeface="Times New Roman" panose="02020603050405020304" pitchFamily="18" charset="0"/>
                          </a:rPr>
                          <m:t>𝐼</m:t>
                        </m:r>
                        <m:r>
                          <a:rPr lang="ru-RU" sz="700" i="1">
                            <a:latin typeface="Cambria Math" panose="02040503050406030204" pitchFamily="18" charset="0"/>
                            <a:ea typeface="Calibri" panose="020F0502020204030204" pitchFamily="34" charset="0"/>
                            <a:cs typeface="Times New Roman" panose="02020603050405020304" pitchFamily="18" charset="0"/>
                          </a:rPr>
                          <m:t>&gt;, </m:t>
                        </m:r>
                        <m:r>
                          <a:rPr lang="en-US" sz="700" i="1">
                            <a:latin typeface="Cambria Math" panose="02040503050406030204" pitchFamily="18" charset="0"/>
                            <a:ea typeface="Calibri" panose="020F0502020204030204" pitchFamily="34" charset="0"/>
                            <a:cs typeface="Times New Roman" panose="02020603050405020304" pitchFamily="18" charset="0"/>
                          </a:rPr>
                          <m:t>𝑅</m:t>
                        </m:r>
                      </m:e>
                    </m:d>
                  </m:oMath>
                </a14:m>
                <a:r>
                  <a:rPr lang="ru-RU" sz="700" dirty="0">
                    <a:latin typeface="Times New Roman" panose="02020603050405020304" pitchFamily="18" charset="0"/>
                    <a:ea typeface="Calibri" panose="020F0502020204030204" pitchFamily="34" charset="0"/>
                    <a:cs typeface="Times New Roman" panose="02020603050405020304" pitchFamily="18" charset="0"/>
                  </a:rPr>
                  <a:t>, где</a:t>
                </a:r>
              </a:p>
              <a:p>
                <a:pPr indent="450215" algn="just">
                  <a:lnSpc>
                    <a:spcPct val="150000"/>
                  </a:lnSpc>
                  <a:spcAft>
                    <a:spcPts val="0"/>
                  </a:spcAft>
                </a:pPr>
                <a:endParaRPr lang="ru-RU" sz="7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object 6"/>
              <p:cNvSpPr txBox="1">
                <a:spLocks noRot="1" noChangeAspect="1" noMove="1" noResize="1" noEditPoints="1" noAdjustHandles="1" noChangeArrowheads="1" noChangeShapeType="1" noTextEdit="1"/>
              </p:cNvSpPr>
              <p:nvPr/>
            </p:nvSpPr>
            <p:spPr>
              <a:xfrm>
                <a:off x="-131019" y="420987"/>
                <a:ext cx="4119661" cy="320472"/>
              </a:xfrm>
              <a:prstGeom prst="rect">
                <a:avLst/>
              </a:prstGeom>
              <a:blipFill>
                <a:blip r:embed="rId2"/>
                <a:stretch>
                  <a:fillRect/>
                </a:stretch>
              </a:blipFill>
            </p:spPr>
            <p:txBody>
              <a:bodyPr/>
              <a:lstStyle/>
              <a:p>
                <a:r>
                  <a:rPr lang="ru-RU">
                    <a:noFill/>
                  </a:rPr>
                  <a:t> </a:t>
                </a:r>
              </a:p>
            </p:txBody>
          </p:sp>
        </mc:Fallback>
      </mc:AlternateContent>
      <p:sp>
        <p:nvSpPr>
          <p:cNvPr id="8" name="object 8"/>
          <p:cNvSpPr txBox="1"/>
          <p:nvPr/>
        </p:nvSpPr>
        <p:spPr>
          <a:xfrm>
            <a:off x="75857" y="3285137"/>
            <a:ext cx="297180" cy="119905"/>
          </a:xfrm>
          <a:prstGeom prst="rect">
            <a:avLst/>
          </a:prstGeom>
        </p:spPr>
        <p:txBody>
          <a:bodyPr vert="horz" wrap="square" lIns="0" tIns="12065" rIns="0" bIns="0" rtlCol="0">
            <a:spAutoFit/>
          </a:bodyPr>
          <a:lstStyle/>
          <a:p>
            <a:pPr marL="12700">
              <a:lnSpc>
                <a:spcPct val="100000"/>
              </a:lnSpc>
              <a:spcBef>
                <a:spcPts val="95"/>
              </a:spcBef>
            </a:pPr>
            <a:r>
              <a:rPr sz="700" dirty="0">
                <a:solidFill>
                  <a:srgbClr val="176CEA"/>
                </a:solidFill>
                <a:latin typeface="Times New Roman" panose="02020603050405020304" pitchFamily="18" charset="0"/>
                <a:cs typeface="Times New Roman" panose="02020603050405020304" pitchFamily="18" charset="0"/>
              </a:rPr>
              <a:t>13 / 26</a:t>
            </a:r>
            <a:endParaRPr sz="7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4197070" y="3003815"/>
            <a:ext cx="322274" cy="382823"/>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44621CEA-E13F-4EB6-B167-715BEF74C52A}"/>
                  </a:ext>
                </a:extLst>
              </p:cNvPr>
              <p:cNvSpPr/>
              <p:nvPr/>
            </p:nvSpPr>
            <p:spPr>
              <a:xfrm>
                <a:off x="253402" y="2336799"/>
                <a:ext cx="3760813" cy="10498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𝑅</m:t>
                      </m:r>
                      <m:r>
                        <a:rPr lang="ru-RU" sz="700" i="1">
                          <a:latin typeface="Cambria Math" panose="02040503050406030204" pitchFamily="18" charset="0"/>
                          <a:ea typeface="Calibri" panose="020F0502020204030204" pitchFamily="34" charset="0"/>
                          <a:cs typeface="Times New Roman" panose="02020603050405020304" pitchFamily="18" charset="0"/>
                        </a:rPr>
                        <m:t> ={ </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m:t>
                      </m:r>
                      <m:r>
                        <a:rPr lang="ru-RU" sz="700" i="1">
                          <a:latin typeface="Cambria Math" panose="02040503050406030204" pitchFamily="18" charset="0"/>
                          <a:ea typeface="Calibri" panose="020F0502020204030204" pitchFamily="34" charset="0"/>
                          <a:cs typeface="Times New Roman" panose="02020603050405020304" pitchFamily="18" charset="0"/>
                        </a:rPr>
                        <m:t>𝐼</m:t>
                      </m:r>
                      <m:r>
                        <a:rPr lang="ru-RU" sz="700" i="1">
                          <a:latin typeface="Cambria Math" panose="02040503050406030204" pitchFamily="18" charset="0"/>
                          <a:ea typeface="Calibri" panose="020F0502020204030204" pitchFamily="34" charset="0"/>
                          <a:cs typeface="Times New Roman" panose="02020603050405020304" pitchFamily="18" charset="0"/>
                        </a:rPr>
                        <m:t>&gt; → &lt;подключение&gt;.&lt;операция&gt;,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&lt;операция чтения&gt; → </m:t>
                      </m:r>
                      <m:r>
                        <a:rPr lang="ru-RU" sz="700" i="1">
                          <a:latin typeface="Cambria Math" panose="02040503050406030204" pitchFamily="18" charset="0"/>
                          <a:ea typeface="Calibri" panose="020F0502020204030204" pitchFamily="34" charset="0"/>
                          <a:cs typeface="Times New Roman" panose="02020603050405020304" pitchFamily="18" charset="0"/>
                        </a:rPr>
                        <m:t>𝑟𝑒𝑎𝑑</m:t>
                      </m:r>
                      <m:d>
                        <m:dPr>
                          <m:ctrlPr>
                            <a:rPr lang="ar-AE" sz="700" i="1">
                              <a:latin typeface="Cambria Math" panose="02040503050406030204" pitchFamily="18" charset="0"/>
                            </a:rPr>
                          </m:ctrlPr>
                        </m:dPr>
                        <m:e>
                          <m:r>
                            <a:rPr lang="ar-AE" sz="700" i="1">
                              <a:latin typeface="Cambria Math" panose="02040503050406030204" pitchFamily="18" charset="0"/>
                              <a:ea typeface="Calibri" panose="020F0502020204030204" pitchFamily="34" charset="0"/>
                              <a:cs typeface="Times New Roman" panose="02020603050405020304" pitchFamily="18" charset="0"/>
                            </a:rPr>
                            <m:t>&lt;</m:t>
                          </m:r>
                          <m:r>
                            <a:rPr lang="ru-RU" sz="700" i="1">
                              <a:latin typeface="Cambria Math" panose="02040503050406030204" pitchFamily="18" charset="0"/>
                              <a:ea typeface="Calibri" panose="020F0502020204030204" pitchFamily="34" charset="0"/>
                              <a:cs typeface="Times New Roman" panose="02020603050405020304" pitchFamily="18" charset="0"/>
                            </a:rPr>
                            <m:t>доступ&gt;</m:t>
                          </m:r>
                        </m:e>
                      </m:d>
                      <m:r>
                        <a:rPr lang="ar-AE" sz="700" i="1">
                          <a:latin typeface="Cambria Math" panose="02040503050406030204" pitchFamily="18" charset="0"/>
                          <a:ea typeface="Calibri" panose="020F0502020204030204" pitchFamily="34" charset="0"/>
                          <a:cs typeface="Times New Roman" panose="02020603050405020304" pitchFamily="18" charset="0"/>
                        </a:rPr>
                        <m:t>| </m:t>
                      </m:r>
                      <m:r>
                        <a:rPr lang="ar-AE" sz="700" i="1">
                          <a:latin typeface="Cambria Math" panose="02040503050406030204" pitchFamily="18" charset="0"/>
                          <a:ea typeface="Calibri" panose="020F0502020204030204" pitchFamily="34" charset="0"/>
                          <a:cs typeface="Times New Roman" panose="02020603050405020304" pitchFamily="18" charset="0"/>
                        </a:rPr>
                        <m:t>𝑟𝑒𝑎𝑑</m:t>
                      </m:r>
                      <m:r>
                        <a:rPr lang="ar-AE" sz="700" i="1">
                          <a:latin typeface="Cambria Math" panose="02040503050406030204" pitchFamily="18" charset="0"/>
                          <a:ea typeface="Calibri" panose="020F0502020204030204" pitchFamily="34" charset="0"/>
                          <a:cs typeface="Times New Roman" panose="02020603050405020304" pitchFamily="18" charset="0"/>
                        </a:rPr>
                        <m:t>(&lt;доступ&gt;).</m:t>
                      </m:r>
                      <m:r>
                        <a:rPr lang="ru-RU" sz="700" i="1">
                          <a:latin typeface="Cambria Math" panose="02040503050406030204" pitchFamily="18" charset="0"/>
                          <a:ea typeface="Calibri" panose="020F0502020204030204" pitchFamily="34" charset="0"/>
                          <a:cs typeface="Times New Roman" panose="02020603050405020304" pitchFamily="18" charset="0"/>
                        </a:rPr>
                        <m:t>𝑤</m:t>
                      </m:r>
                      <m:r>
                        <a:rPr lang="ru-RU" sz="700" i="1">
                          <a:latin typeface="Cambria Math" panose="02040503050406030204" pitchFamily="18" charset="0"/>
                          <a:ea typeface="Calibri" panose="020F0502020204030204" pitchFamily="34" charset="0"/>
                          <a:cs typeface="Times New Roman" panose="02020603050405020304" pitchFamily="18" charset="0"/>
                        </a:rPr>
                        <m:t>h</m:t>
                      </m:r>
                      <m:r>
                        <a:rPr lang="ru-RU" sz="700" i="1">
                          <a:latin typeface="Cambria Math" panose="02040503050406030204" pitchFamily="18" charset="0"/>
                          <a:ea typeface="Calibri" panose="020F0502020204030204" pitchFamily="34" charset="0"/>
                          <a:cs typeface="Times New Roman" panose="02020603050405020304" pitchFamily="18" charset="0"/>
                        </a:rPr>
                        <m:t>𝑒𝑟𝑒</m:t>
                      </m:r>
                      <m:r>
                        <a:rPr lang="ru-RU" sz="700" i="1">
                          <a:latin typeface="Cambria Math" panose="02040503050406030204" pitchFamily="18" charset="0"/>
                          <a:ea typeface="Calibri" panose="020F0502020204030204" pitchFamily="34" charset="0"/>
                          <a:cs typeface="Times New Roman" panose="02020603050405020304" pitchFamily="18" charset="0"/>
                        </a:rPr>
                        <m:t>(&lt;условие&gt;),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&lt;операция&gt; → </m:t>
                      </m:r>
                      <m:r>
                        <a:rPr lang="ru-RU" sz="700" i="1">
                          <a:latin typeface="Cambria Math" panose="02040503050406030204" pitchFamily="18" charset="0"/>
                          <a:ea typeface="Calibri" panose="020F0502020204030204" pitchFamily="34" charset="0"/>
                          <a:cs typeface="Times New Roman" panose="02020603050405020304" pitchFamily="18" charset="0"/>
                        </a:rPr>
                        <m:t>𝑐𝑟𝑒𝑎𝑡𝑒</m:t>
                      </m:r>
                      <m:r>
                        <a:rPr lang="ru-RU" sz="700" i="1">
                          <a:latin typeface="Cambria Math" panose="02040503050406030204" pitchFamily="18" charset="0"/>
                          <a:ea typeface="Calibri" panose="020F0502020204030204" pitchFamily="34" charset="0"/>
                          <a:cs typeface="Times New Roman" panose="02020603050405020304" pitchFamily="18" charset="0"/>
                        </a:rPr>
                        <m:t>(&lt;доступ&gt;, &lt;доступ&gt;, [&lt;список списков&gt;]) | </m:t>
                      </m:r>
                      <m:r>
                        <a:rPr lang="ru-RU" sz="700" i="1">
                          <a:latin typeface="Cambria Math" panose="02040503050406030204" pitchFamily="18" charset="0"/>
                          <a:ea typeface="Calibri" panose="020F0502020204030204" pitchFamily="34" charset="0"/>
                          <a:cs typeface="Times New Roman" panose="02020603050405020304" pitchFamily="18" charset="0"/>
                        </a:rPr>
                        <m:t>𝑢𝑝𝑑𝑎𝑡𝑒</m:t>
                      </m:r>
                      <m:r>
                        <a:rPr lang="ru-RU" sz="700" i="1">
                          <a:latin typeface="Cambria Math" panose="02040503050406030204" pitchFamily="18" charset="0"/>
                          <a:ea typeface="Calibri" panose="020F0502020204030204" pitchFamily="34" charset="0"/>
                          <a:cs typeface="Times New Roman" panose="02020603050405020304" pitchFamily="18" charset="0"/>
                        </a:rPr>
                        <m:t>(&lt;доступ&gt;, &lt;доступ&gt;, [&lt;список&gt;]),| </m:t>
                      </m:r>
                      <m:r>
                        <a:rPr lang="ru-RU" sz="700" i="1">
                          <a:latin typeface="Cambria Math" panose="02040503050406030204" pitchFamily="18" charset="0"/>
                          <a:ea typeface="Calibri" panose="020F0502020204030204" pitchFamily="34" charset="0"/>
                          <a:cs typeface="Times New Roman" panose="02020603050405020304" pitchFamily="18" charset="0"/>
                        </a:rPr>
                        <m:t>𝑢𝑝𝑑𝑎𝑡𝑒</m:t>
                      </m:r>
                      <m:r>
                        <a:rPr lang="ru-RU" sz="700" i="1">
                          <a:latin typeface="Cambria Math" panose="02040503050406030204" pitchFamily="18" charset="0"/>
                          <a:ea typeface="Calibri" panose="020F0502020204030204" pitchFamily="34" charset="0"/>
                          <a:cs typeface="Times New Roman" panose="02020603050405020304" pitchFamily="18" charset="0"/>
                        </a:rPr>
                        <m:t>(&lt;доступ&gt;, &lt;доступ&gt;, &lt;список&gt;).</m:t>
                      </m:r>
                      <m:r>
                        <a:rPr lang="ru-RU" sz="700" i="1">
                          <a:latin typeface="Cambria Math" panose="02040503050406030204" pitchFamily="18" charset="0"/>
                          <a:ea typeface="Calibri" panose="020F0502020204030204" pitchFamily="34" charset="0"/>
                          <a:cs typeface="Times New Roman" panose="02020603050405020304" pitchFamily="18" charset="0"/>
                        </a:rPr>
                        <m:t>𝑤</m:t>
                      </m:r>
                      <m:r>
                        <a:rPr lang="ru-RU" sz="700" i="1">
                          <a:latin typeface="Cambria Math" panose="02040503050406030204" pitchFamily="18" charset="0"/>
                          <a:ea typeface="Calibri" panose="020F0502020204030204" pitchFamily="34" charset="0"/>
                          <a:cs typeface="Times New Roman" panose="02020603050405020304" pitchFamily="18" charset="0"/>
                        </a:rPr>
                        <m:t>h</m:t>
                      </m:r>
                      <m:r>
                        <a:rPr lang="ru-RU" sz="700" i="1">
                          <a:latin typeface="Cambria Math" panose="02040503050406030204" pitchFamily="18" charset="0"/>
                          <a:ea typeface="Calibri" panose="020F0502020204030204" pitchFamily="34" charset="0"/>
                          <a:cs typeface="Times New Roman" panose="02020603050405020304" pitchFamily="18" charset="0"/>
                        </a:rPr>
                        <m:t>𝑒𝑟𝑒</m:t>
                      </m:r>
                      <m:r>
                        <a:rPr lang="ru-RU" sz="700" i="1">
                          <a:latin typeface="Cambria Math" panose="02040503050406030204" pitchFamily="18" charset="0"/>
                          <a:ea typeface="Calibri" panose="020F0502020204030204" pitchFamily="34" charset="0"/>
                          <a:cs typeface="Times New Roman" panose="02020603050405020304" pitchFamily="18" charset="0"/>
                        </a:rPr>
                        <m:t>(&lt;условие&gt;) | </m:t>
                      </m:r>
                      <m:r>
                        <a:rPr lang="ru-RU" sz="700" i="1">
                          <a:latin typeface="Cambria Math" panose="02040503050406030204" pitchFamily="18" charset="0"/>
                          <a:ea typeface="Calibri" panose="020F0502020204030204" pitchFamily="34" charset="0"/>
                          <a:cs typeface="Times New Roman" panose="02020603050405020304" pitchFamily="18" charset="0"/>
                        </a:rPr>
                        <m:t>𝑑𝑒𝑙𝑒𝑡𝑒</m:t>
                      </m:r>
                      <m:r>
                        <a:rPr lang="ru-RU" sz="700" i="1">
                          <a:latin typeface="Cambria Math" panose="02040503050406030204" pitchFamily="18" charset="0"/>
                          <a:ea typeface="Calibri" panose="020F0502020204030204" pitchFamily="34" charset="0"/>
                          <a:cs typeface="Times New Roman" panose="02020603050405020304" pitchFamily="18" charset="0"/>
                        </a:rPr>
                        <m:t>.</m:t>
                      </m:r>
                      <m:r>
                        <a:rPr lang="ru-RU" sz="700" i="1">
                          <a:latin typeface="Cambria Math" panose="02040503050406030204" pitchFamily="18" charset="0"/>
                          <a:ea typeface="Calibri" panose="020F0502020204030204" pitchFamily="34" charset="0"/>
                          <a:cs typeface="Times New Roman" panose="02020603050405020304" pitchFamily="18" charset="0"/>
                        </a:rPr>
                        <m:t>𝑤</m:t>
                      </m:r>
                      <m:r>
                        <a:rPr lang="ru-RU" sz="700" i="1">
                          <a:latin typeface="Cambria Math" panose="02040503050406030204" pitchFamily="18" charset="0"/>
                          <a:ea typeface="Calibri" panose="020F0502020204030204" pitchFamily="34" charset="0"/>
                          <a:cs typeface="Times New Roman" panose="02020603050405020304" pitchFamily="18" charset="0"/>
                        </a:rPr>
                        <m:t>h</m:t>
                      </m:r>
                      <m:r>
                        <a:rPr lang="ru-RU" sz="700" i="1">
                          <a:latin typeface="Cambria Math" panose="02040503050406030204" pitchFamily="18" charset="0"/>
                          <a:ea typeface="Calibri" panose="020F0502020204030204" pitchFamily="34" charset="0"/>
                          <a:cs typeface="Times New Roman" panose="02020603050405020304" pitchFamily="18" charset="0"/>
                        </a:rPr>
                        <m:t>𝑒𝑟𝑒</m:t>
                      </m:r>
                      <m:r>
                        <a:rPr lang="ru-RU" sz="700" i="1">
                          <a:latin typeface="Cambria Math" panose="02040503050406030204" pitchFamily="18" charset="0"/>
                          <a:ea typeface="Calibri" panose="020F0502020204030204" pitchFamily="34" charset="0"/>
                          <a:cs typeface="Times New Roman" panose="02020603050405020304" pitchFamily="18" charset="0"/>
                        </a:rPr>
                        <m:t>(&lt;условие&gt;) | </m:t>
                      </m:r>
                      <m:r>
                        <a:rPr lang="ru-RU" sz="700" i="1">
                          <a:latin typeface="Cambria Math" panose="02040503050406030204" pitchFamily="18" charset="0"/>
                          <a:ea typeface="Calibri" panose="020F0502020204030204" pitchFamily="34" charset="0"/>
                          <a:cs typeface="Times New Roman" panose="02020603050405020304" pitchFamily="18" charset="0"/>
                        </a:rPr>
                        <m:t>𝑐𝑟𝑒𝑎𝑡𝑒</m:t>
                      </m:r>
                      <m:r>
                        <a:rPr lang="ru-RU" sz="700" i="1">
                          <a:latin typeface="Cambria Math" panose="02040503050406030204" pitchFamily="18" charset="0"/>
                          <a:ea typeface="Calibri" panose="020F0502020204030204" pitchFamily="34" charset="0"/>
                          <a:cs typeface="Times New Roman" panose="02020603050405020304" pitchFamily="18" charset="0"/>
                        </a:rPr>
                        <m:t>_</m:t>
                      </m:r>
                      <m:r>
                        <a:rPr lang="ru-RU" sz="700" i="1">
                          <a:latin typeface="Cambria Math" panose="02040503050406030204" pitchFamily="18" charset="0"/>
                          <a:ea typeface="Calibri" panose="020F0502020204030204" pitchFamily="34" charset="0"/>
                          <a:cs typeface="Times New Roman" panose="02020603050405020304" pitchFamily="18" charset="0"/>
                        </a:rPr>
                        <m:t>𝑖𝑛𝑑𝑒𝑥</m:t>
                      </m:r>
                      <m:r>
                        <a:rPr lang="ru-RU" sz="700" i="1">
                          <a:latin typeface="Cambria Math" panose="02040503050406030204" pitchFamily="18" charset="0"/>
                          <a:ea typeface="Times New Roman" panose="02020603050405020304" pitchFamily="18" charset="0"/>
                          <a:cs typeface="Times New Roman" panose="02020603050405020304" pitchFamily="18" charset="0"/>
                        </a:rPr>
                        <m:t>(</m:t>
                      </m:r>
                      <m:r>
                        <a:rPr lang="ru-RU" sz="700" i="1">
                          <a:latin typeface="Cambria Math" panose="02040503050406030204" pitchFamily="18" charset="0"/>
                          <a:ea typeface="Calibri" panose="020F0502020204030204" pitchFamily="34" charset="0"/>
                          <a:cs typeface="Times New Roman" panose="02020603050405020304" pitchFamily="18" charset="0"/>
                        </a:rPr>
                        <m:t>&lt;константа&gt;, &lt;константа&gt;, [&lt;список&gt;]</m:t>
                      </m:r>
                      <m:r>
                        <a:rPr lang="ru-RU" sz="700" i="1">
                          <a:latin typeface="Cambria Math" panose="02040503050406030204" pitchFamily="18" charset="0"/>
                          <a:ea typeface="Times New Roman" panose="02020603050405020304" pitchFamily="18" charset="0"/>
                          <a:cs typeface="Times New Roman" panose="02020603050405020304" pitchFamily="18" charset="0"/>
                        </a:rPr>
                        <m:t>), </m:t>
                      </m:r>
                      <m:r>
                        <a:rPr lang="ru-RU" sz="700" i="1">
                          <a:latin typeface="Cambria Math" panose="02040503050406030204" pitchFamily="18" charset="0"/>
                          <a:ea typeface="Calibri" panose="020F0502020204030204" pitchFamily="34" charset="0"/>
                          <a:cs typeface="Times New Roman" panose="02020603050405020304" pitchFamily="18" charset="0"/>
                        </a:rPr>
                        <m:t>𝑑𝑒𝑙𝑒𝑡𝑒</m:t>
                      </m:r>
                      <m:r>
                        <a:rPr lang="ru-RU" sz="700" i="1">
                          <a:latin typeface="Cambria Math" panose="02040503050406030204" pitchFamily="18" charset="0"/>
                          <a:ea typeface="Calibri" panose="020F0502020204030204" pitchFamily="34" charset="0"/>
                          <a:cs typeface="Times New Roman" panose="02020603050405020304" pitchFamily="18" charset="0"/>
                        </a:rPr>
                        <m:t>_</m:t>
                      </m:r>
                      <m:r>
                        <a:rPr lang="ru-RU" sz="700" i="1">
                          <a:latin typeface="Cambria Math" panose="02040503050406030204" pitchFamily="18" charset="0"/>
                          <a:ea typeface="Calibri" panose="020F0502020204030204" pitchFamily="34" charset="0"/>
                          <a:cs typeface="Times New Roman" panose="02020603050405020304" pitchFamily="18" charset="0"/>
                        </a:rPr>
                        <m:t>𝑖𝑛𝑑𝑒𝑥</m:t>
                      </m:r>
                      <m:d>
                        <m:dPr>
                          <m:ctrlPr>
                            <a:rPr lang="ar-AE" sz="700" i="1">
                              <a:latin typeface="Cambria Math" panose="02040503050406030204" pitchFamily="18" charset="0"/>
                              <a:ea typeface="Calibri" panose="020F0502020204030204" pitchFamily="34" charset="0"/>
                              <a:cs typeface="Times New Roman" panose="02020603050405020304" pitchFamily="18" charset="0"/>
                            </a:rPr>
                          </m:ctrlPr>
                        </m:dPr>
                        <m:e>
                          <m:r>
                            <a:rPr lang="ar-AE" sz="700" i="1">
                              <a:latin typeface="Cambria Math" panose="02040503050406030204" pitchFamily="18" charset="0"/>
                              <a:ea typeface="Times New Roman" panose="02020603050405020304" pitchFamily="18" charset="0"/>
                              <a:cs typeface="Times New Roman" panose="02020603050405020304" pitchFamily="18" charset="0"/>
                            </a:rPr>
                            <m:t>&lt;</m:t>
                          </m:r>
                          <m:r>
                            <a:rPr lang="ru-RU" sz="700" i="1">
                              <a:latin typeface="Cambria Math" panose="02040503050406030204" pitchFamily="18" charset="0"/>
                              <a:ea typeface="Times New Roman" panose="02020603050405020304" pitchFamily="18" charset="0"/>
                              <a:cs typeface="Times New Roman" panose="02020603050405020304" pitchFamily="18" charset="0"/>
                            </a:rPr>
                            <m:t>константа&gt;</m:t>
                          </m:r>
                        </m:e>
                      </m:d>
                      <m:d>
                        <m:dPr>
                          <m:begChr m:val="|"/>
                          <m:endChr m:val="|"/>
                          <m:ctrlPr>
                            <a:rPr lang="ar-AE" sz="700" i="1">
                              <a:latin typeface="Cambria Math" panose="02040503050406030204" pitchFamily="18" charset="0"/>
                              <a:ea typeface="Times New Roman" panose="02020603050405020304" pitchFamily="18" charset="0"/>
                              <a:cs typeface="Times New Roman" panose="02020603050405020304" pitchFamily="18" charset="0"/>
                            </a:rPr>
                          </m:ctrlPr>
                        </m:dPr>
                        <m:e>
                          <m:r>
                            <a:rPr lang="ar-AE" sz="700" i="1">
                              <a:latin typeface="Cambria Math" panose="02040503050406030204" pitchFamily="18" charset="0"/>
                              <a:ea typeface="Times New Roman" panose="02020603050405020304" pitchFamily="18" charset="0"/>
                              <a:cs typeface="Times New Roman" panose="02020603050405020304" pitchFamily="18" charset="0"/>
                            </a:rPr>
                            <m:t> </m:t>
                          </m:r>
                          <m:r>
                            <a:rPr lang="ar-AE" sz="700" i="1">
                              <a:latin typeface="Cambria Math" panose="02040503050406030204" pitchFamily="18" charset="0"/>
                              <a:ea typeface="Calibri" panose="020F0502020204030204" pitchFamily="34" charset="0"/>
                              <a:cs typeface="Times New Roman" panose="02020603050405020304" pitchFamily="18" charset="0"/>
                            </a:rPr>
                            <m:t>𝑒𝑥𝑒𝑐</m:t>
                          </m:r>
                          <m:d>
                            <m:dPr>
                              <m:ctrlPr>
                                <a:rPr lang="ar-AE" sz="700" i="1">
                                  <a:latin typeface="Cambria Math" panose="02040503050406030204" pitchFamily="18" charset="0"/>
                                  <a:ea typeface="Calibri" panose="020F0502020204030204" pitchFamily="34" charset="0"/>
                                  <a:cs typeface="Times New Roman" panose="02020603050405020304" pitchFamily="18" charset="0"/>
                                </a:rPr>
                              </m:ctrlPr>
                            </m:dPr>
                            <m:e>
                              <m:r>
                                <a:rPr lang="ar-AE" sz="700" i="1">
                                  <a:latin typeface="Cambria Math" panose="02040503050406030204" pitchFamily="18" charset="0"/>
                                  <a:ea typeface="Times New Roman" panose="02020603050405020304" pitchFamily="18" charset="0"/>
                                  <a:cs typeface="Times New Roman" panose="02020603050405020304" pitchFamily="18" charset="0"/>
                                </a:rPr>
                                <m:t>&lt;</m:t>
                              </m:r>
                              <m:r>
                                <a:rPr lang="ru-RU" sz="700" i="1">
                                  <a:latin typeface="Cambria Math" panose="02040503050406030204" pitchFamily="18" charset="0"/>
                                  <a:ea typeface="Times New Roman" panose="02020603050405020304" pitchFamily="18" charset="0"/>
                                  <a:cs typeface="Times New Roman" panose="02020603050405020304" pitchFamily="18" charset="0"/>
                                </a:rPr>
                                <m:t>константа&gt;</m:t>
                              </m:r>
                            </m:e>
                          </m:d>
                        </m:e>
                      </m:d>
                      <m:r>
                        <a:rPr lang="ar-AE" sz="700" i="1">
                          <a:latin typeface="Cambria Math" panose="02040503050406030204" pitchFamily="18" charset="0"/>
                          <a:ea typeface="Times New Roman" panose="02020603050405020304" pitchFamily="18" charset="0"/>
                          <a:cs typeface="Times New Roman" panose="02020603050405020304" pitchFamily="18" charset="0"/>
                        </a:rPr>
                        <m:t>𝑖𝑛𝑑𝑒𝑥</m:t>
                      </m:r>
                      <m:d>
                        <m:dPr>
                          <m:ctrlPr>
                            <a:rPr lang="ar-AE" sz="700" i="1">
                              <a:latin typeface="Cambria Math" panose="02040503050406030204" pitchFamily="18" charset="0"/>
                              <a:ea typeface="Times New Roman" panose="02020603050405020304" pitchFamily="18" charset="0"/>
                              <a:cs typeface="Times New Roman" panose="02020603050405020304" pitchFamily="18" charset="0"/>
                            </a:rPr>
                          </m:ctrlPr>
                        </m:dPr>
                        <m:e>
                          <m:r>
                            <a:rPr lang="ar-AE" sz="700" i="1">
                              <a:latin typeface="Cambria Math" panose="02040503050406030204" pitchFamily="18" charset="0"/>
                              <a:ea typeface="Calibri" panose="020F0502020204030204" pitchFamily="34" charset="0"/>
                              <a:cs typeface="Times New Roman" panose="02020603050405020304" pitchFamily="18" charset="0"/>
                            </a:rPr>
                            <m:t>&lt;</m:t>
                          </m:r>
                          <m:r>
                            <a:rPr lang="ru-RU" sz="700" i="1">
                              <a:latin typeface="Cambria Math" panose="02040503050406030204" pitchFamily="18" charset="0"/>
                              <a:ea typeface="Calibri" panose="020F0502020204030204" pitchFamily="34" charset="0"/>
                              <a:cs typeface="Times New Roman" panose="02020603050405020304" pitchFamily="18" charset="0"/>
                            </a:rPr>
                            <m:t>константа&gt;</m:t>
                          </m:r>
                        </m:e>
                      </m:d>
                      <m:r>
                        <a:rPr lang="ar-AE" sz="700" i="1">
                          <a:latin typeface="Cambria Math" panose="02040503050406030204" pitchFamily="18" charset="0"/>
                          <a:ea typeface="Times New Roman" panose="02020603050405020304" pitchFamily="18" charset="0"/>
                          <a:cs typeface="Times New Roman" panose="02020603050405020304" pitchFamily="18" charset="0"/>
                        </a:rPr>
                        <m:t>  | </m:t>
                      </m:r>
                      <m:r>
                        <a:rPr lang="ar-AE" sz="700" i="1">
                          <a:latin typeface="Cambria Math" panose="02040503050406030204" pitchFamily="18" charset="0"/>
                          <a:ea typeface="Times New Roman" panose="02020603050405020304" pitchFamily="18" charset="0"/>
                          <a:cs typeface="Times New Roman" panose="02020603050405020304" pitchFamily="18" charset="0"/>
                        </a:rPr>
                        <m:t>𝑎𝑙𝑙</m:t>
                      </m:r>
                      <m:r>
                        <a:rPr lang="ar-AE" sz="700" i="1">
                          <a:latin typeface="Cambria Math" panose="02040503050406030204" pitchFamily="18" charset="0"/>
                          <a:ea typeface="Times New Roman" panose="02020603050405020304" pitchFamily="18" charset="0"/>
                          <a:cs typeface="Times New Roman" panose="02020603050405020304" pitchFamily="18" charset="0"/>
                        </a:rPr>
                        <m:t>()  | </m:t>
                      </m:r>
                      <m:r>
                        <a:rPr lang="ar-AE" sz="700" i="1">
                          <a:latin typeface="Cambria Math" panose="02040503050406030204" pitchFamily="18" charset="0"/>
                          <a:ea typeface="Times New Roman" panose="02020603050405020304" pitchFamily="18" charset="0"/>
                          <a:cs typeface="Times New Roman" panose="02020603050405020304" pitchFamily="18" charset="0"/>
                        </a:rPr>
                        <m:t>𝑠</m:t>
                      </m:r>
                      <m:r>
                        <a:rPr lang="ar-AE" sz="700" i="1">
                          <a:latin typeface="Cambria Math" panose="02040503050406030204" pitchFamily="18" charset="0"/>
                          <a:ea typeface="Times New Roman" panose="02020603050405020304" pitchFamily="18" charset="0"/>
                          <a:cs typeface="Times New Roman" panose="02020603050405020304" pitchFamily="18" charset="0"/>
                        </a:rPr>
                        <m:t>h</m:t>
                      </m:r>
                      <m:r>
                        <a:rPr lang="ar-AE" sz="700" i="1">
                          <a:latin typeface="Cambria Math" panose="02040503050406030204" pitchFamily="18" charset="0"/>
                          <a:ea typeface="Times New Roman" panose="02020603050405020304" pitchFamily="18" charset="0"/>
                          <a:cs typeface="Times New Roman" panose="02020603050405020304" pitchFamily="18" charset="0"/>
                        </a:rPr>
                        <m:t>𝑜𝑤</m:t>
                      </m:r>
                      <m:r>
                        <a:rPr lang="ar-AE" sz="700" i="1">
                          <a:latin typeface="Cambria Math" panose="02040503050406030204" pitchFamily="18" charset="0"/>
                          <a:ea typeface="Times New Roman" panose="02020603050405020304" pitchFamily="18" charset="0"/>
                          <a:cs typeface="Times New Roman" panose="02020603050405020304" pitchFamily="18" charset="0"/>
                        </a:rPr>
                        <m:t>(&lt;константа&gt;)  | </m:t>
                      </m:r>
                      <m:r>
                        <a:rPr lang="ru-RU" sz="700" i="1">
                          <a:latin typeface="Cambria Math" panose="02040503050406030204" pitchFamily="18" charset="0"/>
                          <a:ea typeface="Times New Roman" panose="02020603050405020304" pitchFamily="18" charset="0"/>
                          <a:cs typeface="Times New Roman" panose="02020603050405020304" pitchFamily="18" charset="0"/>
                        </a:rPr>
                        <m:t>𝑐𝑜𝑢𝑛𝑡</m:t>
                      </m:r>
                      <m:r>
                        <a:rPr lang="ru-RU" sz="700" i="1">
                          <a:latin typeface="Cambria Math" panose="02040503050406030204" pitchFamily="18" charset="0"/>
                          <a:ea typeface="Times New Roman" panose="02020603050405020304" pitchFamily="18" charset="0"/>
                          <a:cs typeface="Times New Roman" panose="02020603050405020304" pitchFamily="18" charset="0"/>
                        </a:rPr>
                        <m:t>(&lt;константа&gt;),</m:t>
                      </m:r>
                    </m:oMath>
                  </m:oMathPara>
                </a14:m>
                <a:endParaRPr lang="ru-RU" sz="700" dirty="0">
                  <a:latin typeface="Tahoma"/>
                  <a:cs typeface="Tahoma"/>
                </a:endParaRPr>
              </a:p>
            </p:txBody>
          </p:sp>
        </mc:Choice>
        <mc:Fallback xmlns="">
          <p:sp>
            <p:nvSpPr>
              <p:cNvPr id="10" name="Прямоугольник 9">
                <a:extLst>
                  <a:ext uri="{FF2B5EF4-FFF2-40B4-BE49-F238E27FC236}">
                    <a16:creationId xmlns:a16="http://schemas.microsoft.com/office/drawing/2014/main" id="{44621CEA-E13F-4EB6-B167-715BEF74C52A}"/>
                  </a:ext>
                </a:extLst>
              </p:cNvPr>
              <p:cNvSpPr>
                <a:spLocks noRot="1" noChangeAspect="1" noMove="1" noResize="1" noEditPoints="1" noAdjustHandles="1" noChangeArrowheads="1" noChangeShapeType="1" noTextEdit="1"/>
              </p:cNvSpPr>
              <p:nvPr/>
            </p:nvSpPr>
            <p:spPr>
              <a:xfrm>
                <a:off x="253402" y="2336799"/>
                <a:ext cx="3760813" cy="1049839"/>
              </a:xfrm>
              <a:prstGeom prst="rect">
                <a:avLst/>
              </a:prstGeom>
              <a:blipFill>
                <a:blip r:embed="rId4"/>
                <a:stretch>
                  <a:fillRect b="-219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a:extLst>
                  <a:ext uri="{FF2B5EF4-FFF2-40B4-BE49-F238E27FC236}">
                    <a16:creationId xmlns:a16="http://schemas.microsoft.com/office/drawing/2014/main" id="{D0FDCF36-E207-45C0-9607-84CB3D3B581E}"/>
                  </a:ext>
                </a:extLst>
              </p:cNvPr>
              <p:cNvSpPr/>
              <p:nvPr/>
            </p:nvSpPr>
            <p:spPr>
              <a:xfrm>
                <a:off x="219112" y="1858169"/>
                <a:ext cx="3609937" cy="5158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u-RU" sz="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700" i="1">
                              <a:latin typeface="Cambria Math" panose="02040503050406030204" pitchFamily="18" charset="0"/>
                              <a:ea typeface="Times New Roman" panose="02020603050405020304" pitchFamily="18" charset="0"/>
                              <a:cs typeface="Times New Roman" panose="02020603050405020304" pitchFamily="18" charset="0"/>
                            </a:rPr>
                            <m:t>𝑉</m:t>
                          </m:r>
                        </m:e>
                        <m:sub>
                          <m:r>
                            <a:rPr lang="en-US" sz="700" i="1">
                              <a:latin typeface="Cambria Math" panose="02040503050406030204" pitchFamily="18" charset="0"/>
                              <a:ea typeface="Times New Roman" panose="02020603050405020304" pitchFamily="18" charset="0"/>
                              <a:cs typeface="Times New Roman" panose="02020603050405020304" pitchFamily="18" charset="0"/>
                            </a:rPr>
                            <m:t>А</m:t>
                          </m:r>
                        </m:sub>
                      </m:sSub>
                      <m:r>
                        <a:rPr lang="ru-RU" sz="700" i="1">
                          <a:latin typeface="Cambria Math" panose="02040503050406030204" pitchFamily="18" charset="0"/>
                          <a:ea typeface="Times New Roman" panose="02020603050405020304" pitchFamily="18" charset="0"/>
                          <a:cs typeface="Times New Roman" panose="02020603050405020304" pitchFamily="18" charset="0"/>
                        </a:rPr>
                        <m:t>= {&lt;</m:t>
                      </m:r>
                      <m:r>
                        <a:rPr lang="en-US" sz="700" i="1">
                          <a:latin typeface="Cambria Math" panose="02040503050406030204" pitchFamily="18" charset="0"/>
                          <a:ea typeface="Times New Roman" panose="02020603050405020304" pitchFamily="18" charset="0"/>
                          <a:cs typeface="Times New Roman" panose="02020603050405020304" pitchFamily="18" charset="0"/>
                        </a:rPr>
                        <m:t>𝐼</m:t>
                      </m:r>
                      <m:r>
                        <a:rPr lang="ru-RU" sz="700" i="1">
                          <a:latin typeface="Cambria Math" panose="02040503050406030204" pitchFamily="18" charset="0"/>
                          <a:ea typeface="Times New Roman" panose="02020603050405020304" pitchFamily="18" charset="0"/>
                          <a:cs typeface="Times New Roman" panose="02020603050405020304" pitchFamily="18" charset="0"/>
                        </a:rPr>
                        <m:t>&gt;, &lt;операция чтения&gt;, &lt;доступ&gt;, &lt;условие&gt;, &lt;операция&gt;, &lt;подключение&gt;, &lt;таблица&gt;, &lt;столбец&gt;, &lt;сравнение&gt;, &lt;константа&gt;, &lt;строка&gt;, &lt;буква&gt;, &lt;цифра&gt;, &lt;число&gt;, &lt;список&gt;, &lt;элемент списка&gt;, &lt;список списков&gt;}</m:t>
                      </m:r>
                    </m:oMath>
                  </m:oMathPara>
                </a14:m>
                <a:endParaRPr lang="ru-RU" dirty="0"/>
              </a:p>
            </p:txBody>
          </p:sp>
        </mc:Choice>
        <mc:Fallback xmlns="">
          <p:sp>
            <p:nvSpPr>
              <p:cNvPr id="11" name="Прямоугольник 10">
                <a:extLst>
                  <a:ext uri="{FF2B5EF4-FFF2-40B4-BE49-F238E27FC236}">
                    <a16:creationId xmlns:a16="http://schemas.microsoft.com/office/drawing/2014/main" id="{D0FDCF36-E207-45C0-9607-84CB3D3B581E}"/>
                  </a:ext>
                </a:extLst>
              </p:cNvPr>
              <p:cNvSpPr>
                <a:spLocks noRot="1" noChangeAspect="1" noMove="1" noResize="1" noEditPoints="1" noAdjustHandles="1" noChangeArrowheads="1" noChangeShapeType="1" noTextEdit="1"/>
              </p:cNvSpPr>
              <p:nvPr/>
            </p:nvSpPr>
            <p:spPr>
              <a:xfrm>
                <a:off x="219112" y="1858169"/>
                <a:ext cx="3609937" cy="515847"/>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a:extLst>
                  <a:ext uri="{FF2B5EF4-FFF2-40B4-BE49-F238E27FC236}">
                    <a16:creationId xmlns:a16="http://schemas.microsoft.com/office/drawing/2014/main" id="{85DF4261-098B-490C-A433-742E3C1D9890}"/>
                  </a:ext>
                </a:extLst>
              </p:cNvPr>
              <p:cNvSpPr/>
              <p:nvPr/>
            </p:nvSpPr>
            <p:spPr>
              <a:xfrm>
                <a:off x="400050" y="1287498"/>
                <a:ext cx="3124200" cy="570028"/>
              </a:xfrm>
              <a:prstGeom prst="rect">
                <a:avLst/>
              </a:prstGeom>
            </p:spPr>
            <p:txBody>
              <a:bodyPr wrap="square">
                <a:spAutoFit/>
              </a:bodyPr>
              <a:lstStyle/>
              <a:p>
                <a:pPr marL="0" marR="0" lvl="0" algn="just" defTabSz="91440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ru-RU" sz="70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700" i="1">
                              <a:latin typeface="Cambria Math" panose="02040503050406030204" pitchFamily="18" charset="0"/>
                              <a:ea typeface="Times New Roman" panose="02020603050405020304" pitchFamily="18" charset="0"/>
                              <a:cs typeface="Times New Roman" panose="02020603050405020304" pitchFamily="18" charset="0"/>
                            </a:rPr>
                            <m:t>𝑉</m:t>
                          </m:r>
                        </m:e>
                        <m:sub>
                          <m:r>
                            <a:rPr lang="en-US" sz="700" i="1">
                              <a:latin typeface="Cambria Math" panose="02040503050406030204" pitchFamily="18" charset="0"/>
                              <a:ea typeface="Times New Roman" panose="02020603050405020304" pitchFamily="18" charset="0"/>
                              <a:cs typeface="Times New Roman" panose="02020603050405020304" pitchFamily="18" charset="0"/>
                            </a:rPr>
                            <m:t>т</m:t>
                          </m:r>
                        </m:sub>
                      </m:sSub>
                      <m:r>
                        <a:rPr lang="en-US" sz="700" i="1">
                          <a:latin typeface="Cambria Math" panose="02040503050406030204" pitchFamily="18" charset="0"/>
                          <a:ea typeface="Times New Roman" panose="02020603050405020304" pitchFamily="18" charset="0"/>
                          <a:cs typeface="Times New Roman" panose="02020603050405020304" pitchFamily="18" charset="0"/>
                        </a:rPr>
                        <m:t> = { </m:t>
                      </m:r>
                      <m:r>
                        <a:rPr lang="en-US" sz="700" i="1">
                          <a:latin typeface="Cambria Math" panose="02040503050406030204" pitchFamily="18" charset="0"/>
                          <a:ea typeface="Times New Roman" panose="02020603050405020304" pitchFamily="18" charset="0"/>
                          <a:cs typeface="Times New Roman" panose="02020603050405020304" pitchFamily="18" charset="0"/>
                        </a:rPr>
                        <m:t>𝑎</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𝑏</m:t>
                      </m:r>
                      <m:r>
                        <a:rPr lang="en-US" sz="700" i="1">
                          <a:latin typeface="Cambria Math" panose="02040503050406030204" pitchFamily="18" charset="0"/>
                          <a:ea typeface="Times New Roman" panose="02020603050405020304" pitchFamily="18" charset="0"/>
                          <a:cs typeface="Times New Roman" panose="02020603050405020304" pitchFamily="18" charset="0"/>
                        </a:rPr>
                        <m:t>, ..., </m:t>
                      </m:r>
                      <m:r>
                        <a:rPr lang="en-US" sz="700" i="1">
                          <a:latin typeface="Cambria Math" panose="02040503050406030204" pitchFamily="18" charset="0"/>
                          <a:ea typeface="Times New Roman" panose="02020603050405020304" pitchFamily="18" charset="0"/>
                          <a:cs typeface="Times New Roman" panose="02020603050405020304" pitchFamily="18" charset="0"/>
                        </a:rPr>
                        <m:t>𝑧</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𝐴</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𝐵</m:t>
                      </m:r>
                      <m:r>
                        <a:rPr lang="en-US" sz="700" i="1">
                          <a:latin typeface="Cambria Math" panose="02040503050406030204" pitchFamily="18" charset="0"/>
                          <a:ea typeface="Times New Roman" panose="02020603050405020304" pitchFamily="18" charset="0"/>
                          <a:cs typeface="Times New Roman" panose="02020603050405020304" pitchFamily="18" charset="0"/>
                        </a:rPr>
                        <m:t>, ..., </m:t>
                      </m:r>
                      <m:r>
                        <a:rPr lang="en-US" sz="700" i="1">
                          <a:latin typeface="Cambria Math" panose="02040503050406030204" pitchFamily="18" charset="0"/>
                          <a:ea typeface="Times New Roman" panose="02020603050405020304" pitchFamily="18" charset="0"/>
                          <a:cs typeface="Times New Roman" panose="02020603050405020304" pitchFamily="18" charset="0"/>
                        </a:rPr>
                        <m:t>𝑍</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0</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1</m:t>
                      </m:r>
                      <m:r>
                        <a:rPr lang="en-US" sz="700" i="1">
                          <a:latin typeface="Cambria Math" panose="02040503050406030204" pitchFamily="18" charset="0"/>
                          <a:ea typeface="Times New Roman" panose="02020603050405020304" pitchFamily="18" charset="0"/>
                          <a:cs typeface="Times New Roman" panose="02020603050405020304" pitchFamily="18" charset="0"/>
                        </a:rPr>
                        <m:t>, ..., </m:t>
                      </m:r>
                      <m:r>
                        <a:rPr lang="en-US" sz="700" i="1">
                          <a:latin typeface="Cambria Math" panose="02040503050406030204" pitchFamily="18" charset="0"/>
                          <a:ea typeface="Times New Roman" panose="02020603050405020304" pitchFamily="18" charset="0"/>
                          <a:cs typeface="Times New Roman" panose="02020603050405020304" pitchFamily="18" charset="0"/>
                        </a:rPr>
                        <m:t>9</m:t>
                      </m:r>
                      <m:r>
                        <a:rPr lang="en-US" sz="700" i="1">
                          <a:latin typeface="Cambria Math" panose="02040503050406030204" pitchFamily="18" charset="0"/>
                          <a:ea typeface="Times New Roman" panose="02020603050405020304" pitchFamily="18" charset="0"/>
                          <a:cs typeface="Times New Roman" panose="02020603050405020304" pitchFamily="18" charset="0"/>
                        </a:rPr>
                        <m:t>, ., (, ), ,, =, !=, &lt;, &gt;, &lt;=, &gt; =, </m:t>
                      </m:r>
                      <m:r>
                        <a:rPr lang="en-US" sz="700" i="1">
                          <a:latin typeface="Cambria Math" panose="02040503050406030204" pitchFamily="18" charset="0"/>
                          <a:ea typeface="Times New Roman" panose="02020603050405020304" pitchFamily="18" charset="0"/>
                          <a:cs typeface="Times New Roman" panose="02020603050405020304" pitchFamily="18" charset="0"/>
                        </a:rPr>
                        <m:t>𝐴𝑁𝐷</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𝑂𝑅</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𝑤</m:t>
                      </m:r>
                      <m:r>
                        <a:rPr lang="en-US" sz="700" i="1">
                          <a:latin typeface="Cambria Math" panose="02040503050406030204" pitchFamily="18" charset="0"/>
                          <a:ea typeface="Times New Roman" panose="02020603050405020304" pitchFamily="18" charset="0"/>
                          <a:cs typeface="Times New Roman" panose="02020603050405020304" pitchFamily="18" charset="0"/>
                        </a:rPr>
                        <m:t>h</m:t>
                      </m:r>
                      <m:r>
                        <a:rPr lang="en-US" sz="700" i="1">
                          <a:latin typeface="Cambria Math" panose="02040503050406030204" pitchFamily="18" charset="0"/>
                          <a:ea typeface="Times New Roman" panose="02020603050405020304" pitchFamily="18" charset="0"/>
                          <a:cs typeface="Times New Roman" panose="02020603050405020304" pitchFamily="18" charset="0"/>
                        </a:rPr>
                        <m:t>𝑒𝑟𝑒</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𝑐𝑟𝑒𝑎𝑡𝑒</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𝑟𝑒𝑎𝑑</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𝑢𝑝𝑑𝑎𝑡𝑒</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𝑑𝑒𝑙𝑒𝑡𝑒</m:t>
                      </m:r>
                      <m:r>
                        <a:rPr lang="en-US" sz="700" i="1">
                          <a:latin typeface="Cambria Math" panose="02040503050406030204" pitchFamily="18" charset="0"/>
                          <a:ea typeface="Times New Roman" panose="02020603050405020304" pitchFamily="18" charset="0"/>
                          <a:cs typeface="Times New Roman" panose="02020603050405020304" pitchFamily="18" charset="0"/>
                        </a:rPr>
                        <m:t>, ", [, ],  , </m:t>
                      </m:r>
                      <m:r>
                        <a:rPr lang="en-US" sz="700" i="1">
                          <a:latin typeface="Cambria Math" panose="02040503050406030204" pitchFamily="18" charset="0"/>
                          <a:ea typeface="Times New Roman" panose="02020603050405020304" pitchFamily="18" charset="0"/>
                          <a:cs typeface="Times New Roman" panose="02020603050405020304" pitchFamily="18" charset="0"/>
                        </a:rPr>
                        <m:t>𝑐𝑟𝑒𝑎𝑡𝑒</m:t>
                      </m:r>
                      <m:r>
                        <a:rPr lang="en-US" sz="700" i="1">
                          <a:latin typeface="Cambria Math" panose="02040503050406030204" pitchFamily="18" charset="0"/>
                          <a:ea typeface="Times New Roman" panose="02020603050405020304" pitchFamily="18" charset="0"/>
                          <a:cs typeface="Times New Roman" panose="02020603050405020304" pitchFamily="18" charset="0"/>
                        </a:rPr>
                        <m:t>_</m:t>
                      </m:r>
                      <m:r>
                        <a:rPr lang="en-US" sz="700" i="1">
                          <a:latin typeface="Cambria Math" panose="02040503050406030204" pitchFamily="18" charset="0"/>
                          <a:ea typeface="Times New Roman" panose="02020603050405020304" pitchFamily="18" charset="0"/>
                          <a:cs typeface="Times New Roman" panose="02020603050405020304" pitchFamily="18" charset="0"/>
                        </a:rPr>
                        <m:t>𝑖𝑛𝑑𝑒𝑥</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𝑑𝑒𝑙𝑒𝑡𝑒</m:t>
                      </m:r>
                      <m:r>
                        <a:rPr lang="en-US" sz="700" i="1">
                          <a:latin typeface="Cambria Math" panose="02040503050406030204" pitchFamily="18" charset="0"/>
                          <a:ea typeface="Times New Roman" panose="02020603050405020304" pitchFamily="18" charset="0"/>
                          <a:cs typeface="Times New Roman" panose="02020603050405020304" pitchFamily="18" charset="0"/>
                        </a:rPr>
                        <m:t>_</m:t>
                      </m:r>
                      <m:r>
                        <a:rPr lang="en-US" sz="700" i="1">
                          <a:latin typeface="Cambria Math" panose="02040503050406030204" pitchFamily="18" charset="0"/>
                          <a:ea typeface="Times New Roman" panose="02020603050405020304" pitchFamily="18" charset="0"/>
                          <a:cs typeface="Times New Roman" panose="02020603050405020304" pitchFamily="18" charset="0"/>
                        </a:rPr>
                        <m:t>𝑖𝑛𝑑𝑒𝑥</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𝑒𝑥𝑒𝑐</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𝑖𝑛𝑑𝑒𝑥</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𝑎𝑙𝑙</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𝑠</m:t>
                      </m:r>
                      <m:r>
                        <a:rPr lang="en-US" sz="700" i="1">
                          <a:latin typeface="Cambria Math" panose="02040503050406030204" pitchFamily="18" charset="0"/>
                          <a:ea typeface="Times New Roman" panose="02020603050405020304" pitchFamily="18" charset="0"/>
                          <a:cs typeface="Times New Roman" panose="02020603050405020304" pitchFamily="18" charset="0"/>
                        </a:rPr>
                        <m:t>h</m:t>
                      </m:r>
                      <m:r>
                        <a:rPr lang="en-US" sz="700" i="1">
                          <a:latin typeface="Cambria Math" panose="02040503050406030204" pitchFamily="18" charset="0"/>
                          <a:ea typeface="Times New Roman" panose="02020603050405020304" pitchFamily="18" charset="0"/>
                          <a:cs typeface="Times New Roman" panose="02020603050405020304" pitchFamily="18" charset="0"/>
                        </a:rPr>
                        <m:t>𝑜𝑤</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𝑐𝑜𝑢𝑛𝑡</m:t>
                      </m:r>
                      <m:r>
                        <a:rPr lang="en-US" sz="7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ru-RU" sz="7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2" name="Прямоугольник 11">
                <a:extLst>
                  <a:ext uri="{FF2B5EF4-FFF2-40B4-BE49-F238E27FC236}">
                    <a16:creationId xmlns:a16="http://schemas.microsoft.com/office/drawing/2014/main" id="{85DF4261-098B-490C-A433-742E3C1D9890}"/>
                  </a:ext>
                </a:extLst>
              </p:cNvPr>
              <p:cNvSpPr>
                <a:spLocks noRot="1" noChangeAspect="1" noMove="1" noResize="1" noEditPoints="1" noAdjustHandles="1" noChangeArrowheads="1" noChangeShapeType="1" noTextEdit="1"/>
              </p:cNvSpPr>
              <p:nvPr/>
            </p:nvSpPr>
            <p:spPr>
              <a:xfrm>
                <a:off x="400050" y="1287498"/>
                <a:ext cx="3124200" cy="570028"/>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Прямоугольник 12">
                <a:extLst>
                  <a:ext uri="{FF2B5EF4-FFF2-40B4-BE49-F238E27FC236}">
                    <a16:creationId xmlns:a16="http://schemas.microsoft.com/office/drawing/2014/main" id="{CD1EF017-9EC6-4F5E-91E4-2AB8C745C6EB}"/>
                  </a:ext>
                </a:extLst>
              </p:cNvPr>
              <p:cNvSpPr/>
              <p:nvPr/>
            </p:nvSpPr>
            <p:spPr>
              <a:xfrm>
                <a:off x="552450" y="557951"/>
                <a:ext cx="2305050" cy="719299"/>
              </a:xfrm>
              <a:prstGeom prst="rect">
                <a:avLst/>
              </a:prstGeom>
            </p:spPr>
            <p:txBody>
              <a:bodyPr>
                <a:spAutoFit/>
              </a:bodyPr>
              <a:lstStyle/>
              <a:p>
                <a:pPr marL="0" marR="0" lvl="0" indent="450215" algn="l" defTabSz="914400" eaLnBrk="1" fontAlgn="auto" latinLnBrk="0" hangingPunct="1">
                  <a:lnSpc>
                    <a:spcPct val="150000"/>
                  </a:lnSpc>
                  <a:spcBef>
                    <a:spcPts val="0"/>
                  </a:spcBef>
                  <a:spcAft>
                    <a:spcPts val="0"/>
                  </a:spcAft>
                  <a:buClrTx/>
                  <a:buSzTx/>
                  <a:buFontTx/>
                  <a:buNone/>
                  <a:tabLst/>
                  <a:defRPr/>
                </a:pPr>
                <a14:m>
                  <m:oMath xmlns:m="http://schemas.openxmlformats.org/officeDocument/2006/math">
                    <m:sSub>
                      <m:sSubPr>
                        <m:ctrlPr>
                          <a:rPr lang="ru-RU"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𝑉</m:t>
                        </m:r>
                      </m:e>
                      <m:sub>
                        <m:r>
                          <a:rPr lang="ru-RU" sz="700" i="1">
                            <a:latin typeface="Cambria Math" panose="02040503050406030204" pitchFamily="18" charset="0"/>
                            <a:ea typeface="Calibri" panose="020F0502020204030204" pitchFamily="34" charset="0"/>
                            <a:cs typeface="Times New Roman" panose="02020603050405020304" pitchFamily="18" charset="0"/>
                          </a:rPr>
                          <m:t>т</m:t>
                        </m:r>
                      </m:sub>
                    </m:sSub>
                  </m:oMath>
                </a14:m>
                <a:r>
                  <a:rPr lang="ru-RU" sz="700" dirty="0">
                    <a:latin typeface="Times New Roman" panose="02020603050405020304" pitchFamily="18" charset="0"/>
                    <a:ea typeface="Calibri" panose="020F0502020204030204" pitchFamily="34" charset="0"/>
                    <a:cs typeface="Times New Roman" panose="02020603050405020304" pitchFamily="18" charset="0"/>
                  </a:rPr>
                  <a:t> - терминальный алфавит</a:t>
                </a:r>
              </a:p>
              <a:p>
                <a:pPr marL="0" marR="0" lvl="0" indent="450215" algn="l" defTabSz="914400" eaLnBrk="1" fontAlgn="auto" latinLnBrk="0" hangingPunct="1">
                  <a:lnSpc>
                    <a:spcPct val="150000"/>
                  </a:lnSpc>
                  <a:spcBef>
                    <a:spcPts val="0"/>
                  </a:spcBef>
                  <a:spcAft>
                    <a:spcPts val="0"/>
                  </a:spcAft>
                  <a:buClrTx/>
                  <a:buSzTx/>
                  <a:buFontTx/>
                  <a:buNone/>
                  <a:tabLst/>
                  <a:defRPr/>
                </a:pPr>
                <a14:m>
                  <m:oMath xmlns:m="http://schemas.openxmlformats.org/officeDocument/2006/math">
                    <m:sSub>
                      <m:sSubPr>
                        <m:ctrlPr>
                          <a:rPr lang="ru-RU"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𝑉</m:t>
                        </m:r>
                      </m:e>
                      <m:sub>
                        <m:r>
                          <a:rPr lang="en-US" sz="700" i="1">
                            <a:latin typeface="Cambria Math" panose="02040503050406030204" pitchFamily="18" charset="0"/>
                            <a:ea typeface="Calibri" panose="020F0502020204030204" pitchFamily="34" charset="0"/>
                            <a:cs typeface="Times New Roman" panose="02020603050405020304" pitchFamily="18" charset="0"/>
                          </a:rPr>
                          <m:t>𝐴</m:t>
                        </m:r>
                      </m:sub>
                    </m:sSub>
                  </m:oMath>
                </a14:m>
                <a:r>
                  <a:rPr lang="ru-RU" sz="700" dirty="0">
                    <a:latin typeface="Times New Roman" panose="02020603050405020304" pitchFamily="18" charset="0"/>
                    <a:ea typeface="Calibri" panose="020F0502020204030204" pitchFamily="34" charset="0"/>
                    <a:cs typeface="Times New Roman" panose="02020603050405020304" pitchFamily="18" charset="0"/>
                  </a:rPr>
                  <a:t> - нетерминальный алфавит</a:t>
                </a:r>
              </a:p>
              <a:p>
                <a:pPr marL="0" marR="0" lvl="0" indent="450215" algn="l" defTabSz="914400" eaLnBrk="1" fontAlgn="auto" latinLnBrk="0" hangingPunct="1">
                  <a:lnSpc>
                    <a:spcPct val="150000"/>
                  </a:lnSpc>
                  <a:spcBef>
                    <a:spcPts val="0"/>
                  </a:spcBef>
                  <a:spcAft>
                    <a:spcPts val="0"/>
                  </a:spcAft>
                  <a:buClrTx/>
                  <a:buSzTx/>
                  <a:buFontTx/>
                  <a:buNone/>
                  <a:tabLst/>
                  <a:defRPr/>
                </a:pPr>
                <a14:m>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m:t>
                    </m:r>
                    <m:r>
                      <a:rPr lang="en-US" sz="700" i="1">
                        <a:latin typeface="Cambria Math" panose="02040503050406030204" pitchFamily="18" charset="0"/>
                        <a:ea typeface="Calibri" panose="020F0502020204030204" pitchFamily="34" charset="0"/>
                        <a:cs typeface="Times New Roman" panose="02020603050405020304" pitchFamily="18" charset="0"/>
                      </a:rPr>
                      <m:t>𝐼</m:t>
                    </m:r>
                    <m:r>
                      <a:rPr lang="ru-RU" sz="700" i="1">
                        <a:latin typeface="Cambria Math" panose="02040503050406030204" pitchFamily="18" charset="0"/>
                        <a:ea typeface="Calibri" panose="020F0502020204030204" pitchFamily="34" charset="0"/>
                        <a:cs typeface="Times New Roman" panose="02020603050405020304" pitchFamily="18" charset="0"/>
                      </a:rPr>
                      <m:t>&gt;</m:t>
                    </m:r>
                  </m:oMath>
                </a14:m>
                <a:r>
                  <a:rPr lang="ru-RU" sz="700" dirty="0">
                    <a:latin typeface="Times New Roman" panose="02020603050405020304" pitchFamily="18" charset="0"/>
                    <a:ea typeface="Calibri" panose="020F0502020204030204" pitchFamily="34" charset="0"/>
                    <a:cs typeface="Times New Roman" panose="02020603050405020304" pitchFamily="18" charset="0"/>
                  </a:rPr>
                  <a:t> - начальный символ грамматики</a:t>
                </a:r>
              </a:p>
              <a:p>
                <a:pPr marL="0" marR="0" lvl="0" indent="450215" algn="l" defTabSz="91440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700" i="1">
                        <a:latin typeface="Cambria Math" panose="02040503050406030204" pitchFamily="18" charset="0"/>
                        <a:ea typeface="Calibri" panose="020F0502020204030204" pitchFamily="34" charset="0"/>
                        <a:cs typeface="Times New Roman" panose="02020603050405020304" pitchFamily="18" charset="0"/>
                      </a:rPr>
                      <m:t>𝑅</m:t>
                    </m:r>
                  </m:oMath>
                </a14:m>
                <a:r>
                  <a:rPr lang="ru-RU" sz="700" dirty="0">
                    <a:latin typeface="Times New Roman" panose="02020603050405020304" pitchFamily="18" charset="0"/>
                    <a:ea typeface="Calibri" panose="020F0502020204030204" pitchFamily="34" charset="0"/>
                    <a:cs typeface="Times New Roman" panose="02020603050405020304" pitchFamily="18" charset="0"/>
                  </a:rPr>
                  <a:t> - множество порождающих правил</a:t>
                </a:r>
              </a:p>
            </p:txBody>
          </p:sp>
        </mc:Choice>
        <mc:Fallback xmlns="">
          <p:sp>
            <p:nvSpPr>
              <p:cNvPr id="13" name="Прямоугольник 12">
                <a:extLst>
                  <a:ext uri="{FF2B5EF4-FFF2-40B4-BE49-F238E27FC236}">
                    <a16:creationId xmlns:a16="http://schemas.microsoft.com/office/drawing/2014/main" id="{CD1EF017-9EC6-4F5E-91E4-2AB8C745C6EB}"/>
                  </a:ext>
                </a:extLst>
              </p:cNvPr>
              <p:cNvSpPr>
                <a:spLocks noRot="1" noChangeAspect="1" noMove="1" noResize="1" noEditPoints="1" noAdjustHandles="1" noChangeArrowheads="1" noChangeShapeType="1" noTextEdit="1"/>
              </p:cNvSpPr>
              <p:nvPr/>
            </p:nvSpPr>
            <p:spPr>
              <a:xfrm>
                <a:off x="552450" y="557951"/>
                <a:ext cx="2305050" cy="719299"/>
              </a:xfrm>
              <a:prstGeom prst="rect">
                <a:avLst/>
              </a:prstGeom>
              <a:blipFill>
                <a:blip r:embed="rId7"/>
                <a:stretch>
                  <a:fillRect/>
                </a:stretch>
              </a:blipFill>
            </p:spPr>
            <p:txBody>
              <a:bodyPr/>
              <a:lstStyle/>
              <a:p>
                <a:r>
                  <a:rPr lang="ru-RU">
                    <a:noFill/>
                  </a:rPr>
                  <a:t> </a:t>
                </a:r>
              </a:p>
            </p:txBody>
          </p:sp>
        </mc:Fallback>
      </mc:AlternateContent>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Грамматика языка запросов к системе. Часть 2</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4" name="object 4"/>
              <p:cNvSpPr txBox="1"/>
              <p:nvPr/>
            </p:nvSpPr>
            <p:spPr>
              <a:xfrm>
                <a:off x="247649" y="434975"/>
                <a:ext cx="4080459" cy="2543773"/>
              </a:xfrm>
              <a:prstGeom prst="rect">
                <a:avLst/>
              </a:prstGeom>
            </p:spPr>
            <p:txBody>
              <a:bodyPr vert="horz" wrap="square" lIns="0" tIns="10795" rIns="0" bIns="0" rtlCol="0">
                <a:spAutoFit/>
              </a:bodyPr>
              <a:lstStyle/>
              <a:p>
                <a:pPr algn="l">
                  <a:lnSpc>
                    <a:spcPct val="150000"/>
                  </a:lnSpc>
                  <a:spcAft>
                    <a:spcPts val="0"/>
                  </a:spcAft>
                </a:pPr>
                <a14:m>
                  <m:oMathPara xmlns:m="http://schemas.openxmlformats.org/officeDocument/2006/math">
                    <m:oMathParaPr>
                      <m:jc m:val="centerGroup"/>
                    </m:oMathParaPr>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&lt;доступ&gt; → &lt;подключение&gt;.&lt;таблица&gt;.&lt;столбец&gt;,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&lt;условие&gt; → &lt;доступ&gt;&lt;сравнение&gt;&lt;константа&gt; | &lt;условие&gt; </m:t>
                      </m:r>
                      <m:r>
                        <a:rPr lang="en-US" sz="700" i="1">
                          <a:latin typeface="Cambria Math" panose="02040503050406030204" pitchFamily="18" charset="0"/>
                          <a:ea typeface="Calibri" panose="020F0502020204030204" pitchFamily="34" charset="0"/>
                          <a:cs typeface="Times New Roman" panose="02020603050405020304" pitchFamily="18" charset="0"/>
                        </a:rPr>
                        <m:t>𝐴𝑁𝐷</m:t>
                      </m:r>
                      <m:r>
                        <a:rPr lang="ru-RU" sz="700" i="1">
                          <a:latin typeface="Cambria Math" panose="02040503050406030204" pitchFamily="18" charset="0"/>
                          <a:ea typeface="Calibri" panose="020F0502020204030204" pitchFamily="34" charset="0"/>
                          <a:cs typeface="Times New Roman" panose="02020603050405020304" pitchFamily="18" charset="0"/>
                        </a:rPr>
                        <m:t> &lt;условие&gt; | &lt;условие&gt; </m:t>
                      </m:r>
                      <m:r>
                        <a:rPr lang="en-US" sz="700" i="1">
                          <a:latin typeface="Cambria Math" panose="02040503050406030204" pitchFamily="18" charset="0"/>
                          <a:ea typeface="Calibri" panose="020F0502020204030204" pitchFamily="34" charset="0"/>
                          <a:cs typeface="Times New Roman" panose="02020603050405020304" pitchFamily="18" charset="0"/>
                        </a:rPr>
                        <m:t>𝑂𝑅</m:t>
                      </m:r>
                      <m:r>
                        <a:rPr lang="ru-RU" sz="700" i="1">
                          <a:latin typeface="Cambria Math" panose="02040503050406030204" pitchFamily="18" charset="0"/>
                          <a:ea typeface="Calibri" panose="020F0502020204030204" pitchFamily="34" charset="0"/>
                          <a:cs typeface="Times New Roman" panose="02020603050405020304" pitchFamily="18" charset="0"/>
                        </a:rPr>
                        <m:t> &lt;условие&gt; | &lt;доступ&gt;&lt;сравнение&gt;&lt;операция чтения&gt;,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&lt;сравнение&gt; → </m:t>
                      </m:r>
                      <m:r>
                        <a:rPr lang="ru-RU" sz="700" i="1">
                          <a:latin typeface="Cambria Math" panose="02040503050406030204" pitchFamily="18" charset="0"/>
                          <a:ea typeface="Times New Roman" panose="02020603050405020304" pitchFamily="18" charset="0"/>
                          <a:cs typeface="Times New Roman" panose="02020603050405020304" pitchFamily="18" charset="0"/>
                        </a:rPr>
                        <m:t>= | != | &lt; | &gt; | ≤ | ≥,</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&lt;константа&gt; → "&lt;строка&gt;" | &lt;число&gt;,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&lt;подключение&gt; → &lt;строка&gt;,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&lt;таблица&gt; → &lt;строка&gt;,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&lt;столбец&gt; → &lt;строка&gt;,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&lt;строка&gt; → &lt;строка&gt;&lt;буква&gt; </m:t>
                      </m:r>
                      <m:d>
                        <m:dPr>
                          <m:begChr m:val="|"/>
                          <m:endChr m:val="|"/>
                          <m:ctrlPr>
                            <a:rPr lang="ru-RU" sz="700" i="1">
                              <a:latin typeface="Cambria Math" panose="02040503050406030204" pitchFamily="18" charset="0"/>
                              <a:ea typeface="Calibri" panose="020F0502020204030204" pitchFamily="34" charset="0"/>
                              <a:cs typeface="Times New Roman" panose="02020603050405020304" pitchFamily="18" charset="0"/>
                            </a:rPr>
                          </m:ctrlPr>
                        </m:dPr>
                        <m:e>
                          <m:r>
                            <a:rPr lang="ru-RU" sz="700" i="1">
                              <a:latin typeface="Cambria Math" panose="02040503050406030204" pitchFamily="18" charset="0"/>
                              <a:ea typeface="Calibri" panose="020F0502020204030204" pitchFamily="34" charset="0"/>
                              <a:cs typeface="Times New Roman" panose="02020603050405020304" pitchFamily="18" charset="0"/>
                            </a:rPr>
                            <m:t>&lt;строка&gt;&lt;цифра&gt;</m:t>
                          </m:r>
                        </m:e>
                      </m:d>
                      <m:r>
                        <a:rPr lang="ru-RU" sz="700" i="1">
                          <a:latin typeface="Cambria Math" panose="02040503050406030204" pitchFamily="18" charset="0"/>
                          <a:ea typeface="Calibri" panose="020F0502020204030204" pitchFamily="34" charset="0"/>
                          <a:cs typeface="Times New Roman" panose="02020603050405020304" pitchFamily="18" charset="0"/>
                        </a:rPr>
                        <m: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&lt;буква&gt;→</m:t>
                      </m:r>
                      <m:r>
                        <a:rPr lang="en-US" sz="700" i="1">
                          <a:latin typeface="Cambria Math" panose="02040503050406030204" pitchFamily="18" charset="0"/>
                          <a:ea typeface="Calibri" panose="020F0502020204030204" pitchFamily="34" charset="0"/>
                          <a:cs typeface="Times New Roman" panose="02020603050405020304" pitchFamily="18" charset="0"/>
                        </a:rPr>
                        <m:t>𝑎</m:t>
                      </m:r>
                      <m:r>
                        <a:rPr lang="ru-RU" sz="700" i="1">
                          <a:latin typeface="Cambria Math" panose="02040503050406030204" pitchFamily="18" charset="0"/>
                          <a:ea typeface="Calibri" panose="020F0502020204030204" pitchFamily="34" charset="0"/>
                          <a:cs typeface="Times New Roman" panose="02020603050405020304" pitchFamily="18" charset="0"/>
                        </a:rPr>
                        <m:t> | </m:t>
                      </m:r>
                      <m:r>
                        <a:rPr lang="en-US" sz="700" i="1">
                          <a:latin typeface="Cambria Math" panose="02040503050406030204" pitchFamily="18" charset="0"/>
                          <a:ea typeface="Calibri" panose="020F0502020204030204" pitchFamily="34" charset="0"/>
                          <a:cs typeface="Times New Roman" panose="02020603050405020304" pitchFamily="18" charset="0"/>
                        </a:rPr>
                        <m:t>𝑏</m:t>
                      </m:r>
                      <m:r>
                        <a:rPr lang="ru-RU" sz="700" i="1">
                          <a:latin typeface="Cambria Math" panose="02040503050406030204" pitchFamily="18" charset="0"/>
                          <a:ea typeface="Calibri" panose="020F0502020204030204" pitchFamily="34" charset="0"/>
                          <a:cs typeface="Times New Roman" panose="02020603050405020304" pitchFamily="18" charset="0"/>
                        </a:rPr>
                        <m:t> | … | </m:t>
                      </m:r>
                      <m:r>
                        <a:rPr lang="en-US" sz="700" i="1">
                          <a:latin typeface="Cambria Math" panose="02040503050406030204" pitchFamily="18" charset="0"/>
                          <a:ea typeface="Calibri" panose="020F0502020204030204" pitchFamily="34" charset="0"/>
                          <a:cs typeface="Times New Roman" panose="02020603050405020304" pitchFamily="18" charset="0"/>
                        </a:rPr>
                        <m:t>𝑧</m:t>
                      </m:r>
                      <m:r>
                        <a:rPr lang="ru-RU" sz="700" i="1">
                          <a:latin typeface="Cambria Math" panose="02040503050406030204" pitchFamily="18" charset="0"/>
                          <a:ea typeface="Calibri" panose="020F0502020204030204" pitchFamily="34" charset="0"/>
                          <a:cs typeface="Times New Roman" panose="02020603050405020304" pitchFamily="18" charset="0"/>
                        </a:rPr>
                        <m:t> | </m:t>
                      </m:r>
                      <m:r>
                        <a:rPr lang="en-US" sz="700" i="1">
                          <a:latin typeface="Cambria Math" panose="02040503050406030204" pitchFamily="18" charset="0"/>
                          <a:ea typeface="Calibri" panose="020F0502020204030204" pitchFamily="34" charset="0"/>
                          <a:cs typeface="Times New Roman" panose="02020603050405020304" pitchFamily="18" charset="0"/>
                        </a:rPr>
                        <m:t>𝐴</m:t>
                      </m:r>
                      <m:r>
                        <a:rPr lang="ru-RU" sz="700" i="1">
                          <a:latin typeface="Cambria Math" panose="02040503050406030204" pitchFamily="18" charset="0"/>
                          <a:ea typeface="Calibri" panose="020F0502020204030204" pitchFamily="34" charset="0"/>
                          <a:cs typeface="Times New Roman" panose="02020603050405020304" pitchFamily="18" charset="0"/>
                        </a:rPr>
                        <m:t> | </m:t>
                      </m:r>
                      <m:r>
                        <a:rPr lang="en-US" sz="700" i="1">
                          <a:latin typeface="Cambria Math" panose="02040503050406030204" pitchFamily="18" charset="0"/>
                          <a:ea typeface="Calibri" panose="020F0502020204030204" pitchFamily="34" charset="0"/>
                          <a:cs typeface="Times New Roman" panose="02020603050405020304" pitchFamily="18" charset="0"/>
                        </a:rPr>
                        <m:t>𝐵</m:t>
                      </m:r>
                      <m:r>
                        <a:rPr lang="ru-RU" sz="700" i="1">
                          <a:latin typeface="Cambria Math" panose="02040503050406030204" pitchFamily="18" charset="0"/>
                          <a:ea typeface="Calibri" panose="020F0502020204030204" pitchFamily="34" charset="0"/>
                          <a:cs typeface="Times New Roman" panose="02020603050405020304" pitchFamily="18" charset="0"/>
                        </a:rPr>
                        <m:t> | … | </m:t>
                      </m:r>
                      <m:r>
                        <a:rPr lang="en-US" sz="700" i="1">
                          <a:latin typeface="Cambria Math" panose="02040503050406030204" pitchFamily="18" charset="0"/>
                          <a:ea typeface="Calibri" panose="020F0502020204030204" pitchFamily="34" charset="0"/>
                          <a:cs typeface="Times New Roman" panose="02020603050405020304" pitchFamily="18" charset="0"/>
                        </a:rPr>
                        <m:t>𝑍</m:t>
                      </m:r>
                      <m:r>
                        <a:rPr lang="ru-RU" sz="700" i="1">
                          <a:latin typeface="Cambria Math" panose="02040503050406030204" pitchFamily="18" charset="0"/>
                          <a:ea typeface="Calibri" panose="020F0502020204030204" pitchFamily="34" charset="0"/>
                          <a:cs typeface="Times New Roman" panose="02020603050405020304" pitchFamily="18" charset="0"/>
                        </a:rPr>
                        <m:t> | а | б | … | я | А | Б | … | Я,</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&lt;цифра&gt; → 0 | 1 | … | 9,</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&lt;число&gt; → &lt;число&gt;&lt;цифра&gt;| $,</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&lt;список&gt; → &lt;список&gt;, &lt;элемент списка&gt; | &lt;элемент списка&gt;,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&lt;элемент списка&gt;→ &lt;константа&gt;|&lt;элемент списка&gt;, &lt;константа&gt;,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&lt;список списков&gt; → &lt;список&gt; | &lt;список списков&gt;, &lt;список&gt;}</m:t>
                      </m:r>
                    </m:oMath>
                  </m:oMathPara>
                </a14:m>
                <a:endParaRPr lang="ru-RU" sz="700" dirty="0">
                  <a:latin typeface="Times New Roman" panose="02020603050405020304" pitchFamily="18" charset="0"/>
                  <a:ea typeface="Calibri" panose="020F0502020204030204" pitchFamily="34" charset="0"/>
                  <a:cs typeface="Times New Roman" panose="02020603050405020304" pitchFamily="18" charset="0"/>
                </a:endParaRPr>
              </a:p>
              <a:p>
                <a:pPr marL="12700" marR="815975" algn="l">
                  <a:lnSpc>
                    <a:spcPct val="101000"/>
                  </a:lnSpc>
                  <a:spcBef>
                    <a:spcPts val="85"/>
                  </a:spcBef>
                </a:pPr>
                <a:endParaRPr sz="700" dirty="0">
                  <a:latin typeface="Tahoma"/>
                  <a:cs typeface="Tahoma"/>
                </a:endParaRPr>
              </a:p>
            </p:txBody>
          </p:sp>
        </mc:Choice>
        <mc:Fallback xmlns="">
          <p:sp>
            <p:nvSpPr>
              <p:cNvPr id="4" name="object 4"/>
              <p:cNvSpPr txBox="1">
                <a:spLocks noRot="1" noChangeAspect="1" noMove="1" noResize="1" noEditPoints="1" noAdjustHandles="1" noChangeArrowheads="1" noChangeShapeType="1" noTextEdit="1"/>
              </p:cNvSpPr>
              <p:nvPr/>
            </p:nvSpPr>
            <p:spPr>
              <a:xfrm>
                <a:off x="247649" y="434975"/>
                <a:ext cx="4080459" cy="2543773"/>
              </a:xfrm>
              <a:prstGeom prst="rect">
                <a:avLst/>
              </a:prstGeom>
              <a:blipFill>
                <a:blip r:embed="rId2"/>
                <a:stretch>
                  <a:fillRect/>
                </a:stretch>
              </a:blipFill>
            </p:spPr>
            <p:txBody>
              <a:bodyPr/>
              <a:lstStyle/>
              <a:p>
                <a:r>
                  <a:rPr lang="ru-RU">
                    <a:noFill/>
                  </a:rPr>
                  <a:t> </a:t>
                </a:r>
              </a:p>
            </p:txBody>
          </p:sp>
        </mc:Fallback>
      </mc:AlternateContent>
      <p:pic>
        <p:nvPicPr>
          <p:cNvPr id="5" name="object 5"/>
          <p:cNvPicPr/>
          <p:nvPr/>
        </p:nvPicPr>
        <p:blipFill>
          <a:blip r:embed="rId3"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14</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1789430"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Команды запросов к системе</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429385"/>
            <a:ext cx="3913504" cy="2810510"/>
          </a:xfrm>
          <a:prstGeom prst="rect">
            <a:avLst/>
          </a:prstGeom>
        </p:spPr>
        <p:txBody>
          <a:bodyPr vert="horz" wrap="square" lIns="0" tIns="12065" rIns="0" bIns="0" rtlCol="0">
            <a:spAutoFit/>
          </a:bodyPr>
          <a:lstStyle/>
          <a:p>
            <a:pPr marL="12700" algn="just">
              <a:lnSpc>
                <a:spcPct val="100000"/>
              </a:lnSpc>
              <a:spcBef>
                <a:spcPts val="95"/>
              </a:spcBef>
            </a:pPr>
            <a:r>
              <a:rPr sz="800" dirty="0">
                <a:latin typeface="Times New Roman" panose="02020603050405020304" pitchFamily="18" charset="0"/>
                <a:cs typeface="Times New Roman" panose="02020603050405020304" pitchFamily="18" charset="0"/>
              </a:rPr>
              <a:t>В системе представлены следующие операторы:</a:t>
            </a:r>
          </a:p>
          <a:p>
            <a:pPr marL="245110" marR="5080" indent="-134620" algn="just">
              <a:lnSpc>
                <a:spcPts val="900"/>
              </a:lnSpc>
              <a:spcBef>
                <a:spcPts val="85"/>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x.y.z</a:t>
            </a:r>
            <a:r>
              <a:rPr sz="800" dirty="0">
                <a:latin typeface="Times New Roman" panose="02020603050405020304" pitchFamily="18" charset="0"/>
                <a:cs typeface="Times New Roman" panose="02020603050405020304" pitchFamily="18" charset="0"/>
              </a:rPr>
              <a:t>, где x – название БД, y – название сущности, являющийся аналогом таблицы 	из реляционных БД, из ранее обозначенной базы данных, z – название сущности, 	являющийся аналогом столбцов из реляционных БД.</a:t>
            </a:r>
          </a:p>
          <a:p>
            <a:pPr marL="245110" marR="21590" indent="-134620">
              <a:lnSpc>
                <a:spcPts val="900"/>
              </a:lnSpc>
              <a:spcBef>
                <a:spcPts val="15"/>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where </a:t>
            </a:r>
            <a:r>
              <a:rPr sz="800" dirty="0">
                <a:latin typeface="Times New Roman" panose="02020603050405020304" pitchFamily="18" charset="0"/>
                <a:cs typeface="Times New Roman" panose="02020603050405020304" pitchFamily="18" charset="0"/>
              </a:rPr>
              <a:t>– оператор, в котором в скобках описывается фильтр, по которому 	выбираются данные из БД. В условии используются оператор доступа к данным и 	операторы сравнения.</a:t>
            </a:r>
          </a:p>
          <a:p>
            <a:pPr marL="245110" marR="41275" indent="-134620">
              <a:lnSpc>
                <a:spcPts val="900"/>
              </a:lnSpc>
              <a:spcBef>
                <a:spcPts val="15"/>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create </a:t>
            </a:r>
            <a:r>
              <a:rPr sz="800" dirty="0">
                <a:latin typeface="Times New Roman" panose="02020603050405020304" pitchFamily="18" charset="0"/>
                <a:cs typeface="Times New Roman" panose="02020603050405020304" pitchFamily="18" charset="0"/>
              </a:rPr>
              <a:t>– у оператора в скобках сначала через запятую указываются поля для 	заполнения, после чего в конце через запятую указываются вставляемые данные 	в виде массива списков.</a:t>
            </a:r>
          </a:p>
          <a:p>
            <a:pPr marL="245110" marR="21590" indent="-134620">
              <a:lnSpc>
                <a:spcPts val="900"/>
              </a:lnSpc>
              <a:spcBef>
                <a:spcPts val="10"/>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read </a:t>
            </a:r>
            <a:r>
              <a:rPr sz="800" dirty="0">
                <a:latin typeface="Times New Roman" panose="02020603050405020304" pitchFamily="18" charset="0"/>
                <a:cs typeface="Times New Roman" panose="02020603050405020304" pitchFamily="18" charset="0"/>
              </a:rPr>
              <a:t>– у оператора в скобках указываются операторы доступа к данным, которые 	должны быть прочитаны.</a:t>
            </a:r>
          </a:p>
          <a:p>
            <a:pPr marL="245110" marR="280035" indent="-134620">
              <a:lnSpc>
                <a:spcPts val="900"/>
              </a:lnSpc>
              <a:spcBef>
                <a:spcPts val="15"/>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update </a:t>
            </a:r>
            <a:r>
              <a:rPr sz="800" dirty="0">
                <a:latin typeface="Times New Roman" panose="02020603050405020304" pitchFamily="18" charset="0"/>
                <a:cs typeface="Times New Roman" panose="02020603050405020304" pitchFamily="18" charset="0"/>
              </a:rPr>
              <a:t>– у оператора в скобках сначала через запятую указываются поля, в 	которых будут производится изменения, после чего в конце через запятую 	указываются вставляемые данные в виде списка.</a:t>
            </a:r>
          </a:p>
          <a:p>
            <a:pPr marL="245110" marR="11430" indent="-134620">
              <a:lnSpc>
                <a:spcPts val="900"/>
              </a:lnSpc>
              <a:spcBef>
                <a:spcPts val="15"/>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delete </a:t>
            </a:r>
            <a:r>
              <a:rPr sz="800" dirty="0">
                <a:latin typeface="Times New Roman" panose="02020603050405020304" pitchFamily="18" charset="0"/>
                <a:cs typeface="Times New Roman" panose="02020603050405020304" pitchFamily="18" charset="0"/>
              </a:rPr>
              <a:t>– удаление данных из БД. После данного оператора указывается оператор 	where.</a:t>
            </a:r>
          </a:p>
          <a:p>
            <a:pPr marL="245745" indent="-123189">
              <a:lnSpc>
                <a:spcPts val="875"/>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index </a:t>
            </a:r>
            <a:r>
              <a:rPr sz="800" dirty="0">
                <a:latin typeface="Times New Roman" panose="02020603050405020304" pitchFamily="18" charset="0"/>
                <a:cs typeface="Times New Roman" panose="02020603050405020304" pitchFamily="18" charset="0"/>
              </a:rPr>
              <a:t>– получение индексов для конкретной таблицы.</a:t>
            </a:r>
          </a:p>
          <a:p>
            <a:pPr marL="245745" indent="-134620">
              <a:lnSpc>
                <a:spcPts val="919"/>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all </a:t>
            </a:r>
            <a:r>
              <a:rPr sz="800" dirty="0">
                <a:latin typeface="Times New Roman" panose="02020603050405020304" pitchFamily="18" charset="0"/>
                <a:cs typeface="Times New Roman" panose="02020603050405020304" pitchFamily="18" charset="0"/>
              </a:rPr>
              <a:t>– получить список всех таблиц, имеющихся в БД.</a:t>
            </a:r>
          </a:p>
          <a:p>
            <a:pPr marL="245745" indent="-134620">
              <a:lnSpc>
                <a:spcPts val="919"/>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show </a:t>
            </a:r>
            <a:r>
              <a:rPr sz="800" dirty="0">
                <a:latin typeface="Times New Roman" panose="02020603050405020304" pitchFamily="18" charset="0"/>
                <a:cs typeface="Times New Roman" panose="02020603050405020304" pitchFamily="18" charset="0"/>
              </a:rPr>
              <a:t>– показ структуры выбранной таблицы.</a:t>
            </a:r>
          </a:p>
          <a:p>
            <a:pPr marL="245745" indent="-189865">
              <a:lnSpc>
                <a:spcPts val="919"/>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count </a:t>
            </a:r>
            <a:r>
              <a:rPr sz="800" dirty="0">
                <a:latin typeface="Times New Roman" panose="02020603050405020304" pitchFamily="18" charset="0"/>
                <a:cs typeface="Times New Roman" panose="02020603050405020304" pitchFamily="18" charset="0"/>
              </a:rPr>
              <a:t>– количество записей в таблице.</a:t>
            </a:r>
          </a:p>
          <a:p>
            <a:pPr marL="245745" indent="-189865">
              <a:lnSpc>
                <a:spcPts val="919"/>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create_index </a:t>
            </a:r>
            <a:r>
              <a:rPr sz="800" dirty="0">
                <a:latin typeface="Times New Roman" panose="02020603050405020304" pitchFamily="18" charset="0"/>
                <a:cs typeface="Times New Roman" panose="02020603050405020304" pitchFamily="18" charset="0"/>
              </a:rPr>
              <a:t>– добавление индекса.</a:t>
            </a:r>
          </a:p>
          <a:p>
            <a:pPr marL="245745" indent="-189865">
              <a:lnSpc>
                <a:spcPts val="919"/>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delete_index </a:t>
            </a:r>
            <a:r>
              <a:rPr sz="800" dirty="0">
                <a:latin typeface="Times New Roman" panose="02020603050405020304" pitchFamily="18" charset="0"/>
                <a:cs typeface="Times New Roman" panose="02020603050405020304" pitchFamily="18" charset="0"/>
              </a:rPr>
              <a:t>– удаление индекса.</a:t>
            </a:r>
          </a:p>
          <a:p>
            <a:pPr marL="245745" indent="-189865">
              <a:lnSpc>
                <a:spcPts val="940"/>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exec </a:t>
            </a:r>
            <a:r>
              <a:rPr sz="800" dirty="0">
                <a:latin typeface="Times New Roman" panose="02020603050405020304" pitchFamily="18" charset="0"/>
                <a:cs typeface="Times New Roman" panose="02020603050405020304" pitchFamily="18" charset="0"/>
              </a:rPr>
              <a:t>– исполняет код, который указан в аргументе, на языке запросов СУБД.</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15</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Пример преобразования запроса</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455625" y="435714"/>
            <a:ext cx="3635375" cy="2957195"/>
          </a:xfrm>
          <a:prstGeom prst="rect">
            <a:avLst/>
          </a:prstGeom>
        </p:spPr>
        <p:txBody>
          <a:bodyPr vert="horz" wrap="square" lIns="0" tIns="19685" rIns="0" bIns="0" rtlCol="0">
            <a:spAutoFit/>
          </a:bodyPr>
          <a:lstStyle/>
          <a:p>
            <a:pPr marL="138430" marR="387350" indent="-126364">
              <a:lnSpc>
                <a:spcPts val="800"/>
              </a:lnSpc>
              <a:spcBef>
                <a:spcPts val="155"/>
              </a:spcBef>
              <a:buClr>
                <a:srgbClr val="3333B2"/>
              </a:buClr>
              <a:buAutoNum type="arabicPeriod"/>
              <a:tabLst>
                <a:tab pos="138430" algn="l"/>
              </a:tabLst>
            </a:pPr>
            <a:r>
              <a:rPr sz="700" dirty="0">
                <a:latin typeface="Times New Roman" panose="02020603050405020304" pitchFamily="18" charset="0"/>
                <a:cs typeface="Times New Roman" panose="02020603050405020304" pitchFamily="18" charset="0"/>
              </a:rPr>
              <a:t>Запрос на чтение: dbpeople.read(dbpeople.personal_data.name).where(dbpeople.personal_data.id=1)</a:t>
            </a:r>
          </a:p>
          <a:p>
            <a:pPr marL="138430">
              <a:lnSpc>
                <a:spcPts val="819"/>
              </a:lnSpc>
              <a:spcBef>
                <a:spcPts val="219"/>
              </a:spcBef>
            </a:pPr>
            <a:r>
              <a:rPr sz="700" dirty="0">
                <a:latin typeface="Times New Roman" panose="02020603050405020304" pitchFamily="18" charset="0"/>
                <a:cs typeface="Times New Roman" panose="02020603050405020304" pitchFamily="18" charset="0"/>
              </a:rPr>
              <a:t>MongoDB:</a:t>
            </a:r>
          </a:p>
          <a:p>
            <a:pPr marL="138430">
              <a:lnSpc>
                <a:spcPts val="819"/>
              </a:lnSpc>
            </a:pPr>
            <a:r>
              <a:rPr sz="700" dirty="0">
                <a:latin typeface="Times New Roman" panose="02020603050405020304" pitchFamily="18" charset="0"/>
                <a:cs typeface="Times New Roman" panose="02020603050405020304" pitchFamily="18" charset="0"/>
              </a:rPr>
              <a:t>db.personal_data.find({_id: 1},{_id: 0, name: 1})</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Cassandra:</a:t>
            </a:r>
          </a:p>
          <a:p>
            <a:pPr marL="138430">
              <a:lnSpc>
                <a:spcPts val="819"/>
              </a:lnSpc>
            </a:pPr>
            <a:r>
              <a:rPr sz="700" dirty="0">
                <a:latin typeface="Times New Roman" panose="02020603050405020304" pitchFamily="18" charset="0"/>
                <a:cs typeface="Times New Roman" panose="02020603050405020304" pitchFamily="18" charset="0"/>
              </a:rPr>
              <a:t>SELECT name FROM personal_data WHERE id = 1;</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Neo4j:</a:t>
            </a:r>
          </a:p>
          <a:p>
            <a:pPr marL="138430">
              <a:lnSpc>
                <a:spcPts val="819"/>
              </a:lnSpc>
            </a:pPr>
            <a:r>
              <a:rPr sz="700" dirty="0">
                <a:latin typeface="Times New Roman" panose="02020603050405020304" pitchFamily="18" charset="0"/>
                <a:cs typeface="Times New Roman" panose="02020603050405020304" pitchFamily="18" charset="0"/>
              </a:rPr>
              <a:t>MATCH (p:personal_data) WHERE p.id = 1 RETURN p.name</a:t>
            </a:r>
          </a:p>
          <a:p>
            <a:pPr marL="139065" indent="-126364">
              <a:lnSpc>
                <a:spcPts val="819"/>
              </a:lnSpc>
              <a:spcBef>
                <a:spcPts val="240"/>
              </a:spcBef>
              <a:buClr>
                <a:srgbClr val="3333B2"/>
              </a:buClr>
              <a:buAutoNum type="arabicPeriod" startAt="2"/>
              <a:tabLst>
                <a:tab pos="139065" algn="l"/>
              </a:tabLst>
            </a:pPr>
            <a:r>
              <a:rPr sz="700" dirty="0">
                <a:latin typeface="Times New Roman" panose="02020603050405020304" pitchFamily="18" charset="0"/>
                <a:cs typeface="Times New Roman" panose="02020603050405020304" pitchFamily="18" charset="0"/>
              </a:rPr>
              <a:t>Запрос на создание данных:</a:t>
            </a:r>
          </a:p>
          <a:p>
            <a:pPr marL="138430">
              <a:lnSpc>
                <a:spcPts val="819"/>
              </a:lnSpc>
            </a:pPr>
            <a:r>
              <a:rPr sz="700" dirty="0">
                <a:latin typeface="Times New Roman" panose="02020603050405020304" pitchFamily="18" charset="0"/>
                <a:cs typeface="Times New Roman" panose="02020603050405020304" pitchFamily="18" charset="0"/>
              </a:rPr>
              <a:t>dbpeople.create(dbpeople.personal_data.id, dbpeople.personal_data.name, [[2, "PetrovPP "]])</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MongoDB:</a:t>
            </a:r>
          </a:p>
          <a:p>
            <a:pPr marL="138430">
              <a:lnSpc>
                <a:spcPts val="819"/>
              </a:lnSpc>
            </a:pPr>
            <a:r>
              <a:rPr sz="700" dirty="0">
                <a:latin typeface="Times New Roman" panose="02020603050405020304" pitchFamily="18" charset="0"/>
                <a:cs typeface="Times New Roman" panose="02020603050405020304" pitchFamily="18" charset="0"/>
              </a:rPr>
              <a:t>db.dbpeople.insertOne({"personal_data ": {"id": 2, "name": "PetrovPP "}});</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Cassandra:</a:t>
            </a:r>
          </a:p>
          <a:p>
            <a:pPr marL="138430">
              <a:lnSpc>
                <a:spcPts val="819"/>
              </a:lnSpc>
            </a:pPr>
            <a:r>
              <a:rPr sz="700" dirty="0">
                <a:latin typeface="Times New Roman" panose="02020603050405020304" pitchFamily="18" charset="0"/>
                <a:cs typeface="Times New Roman" panose="02020603050405020304" pitchFamily="18" charset="0"/>
              </a:rPr>
              <a:t>INSERT INTO dbpeople (id, name) VALUES (2, ’PetrovPP’);</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Neo4j:</a:t>
            </a:r>
          </a:p>
          <a:p>
            <a:pPr marL="138430">
              <a:lnSpc>
                <a:spcPts val="819"/>
              </a:lnSpc>
            </a:pPr>
            <a:r>
              <a:rPr sz="700" dirty="0">
                <a:latin typeface="Times New Roman" panose="02020603050405020304" pitchFamily="18" charset="0"/>
                <a:cs typeface="Times New Roman" panose="02020603050405020304" pitchFamily="18" charset="0"/>
              </a:rPr>
              <a:t>CREATE (p:Person id: 2, name: ’PetrovPP’);</a:t>
            </a:r>
          </a:p>
          <a:p>
            <a:pPr marL="138430" marR="1669414" indent="-126364">
              <a:lnSpc>
                <a:spcPts val="800"/>
              </a:lnSpc>
              <a:spcBef>
                <a:spcPts val="300"/>
              </a:spcBef>
              <a:buClr>
                <a:srgbClr val="3333B2"/>
              </a:buClr>
              <a:buAutoNum type="arabicPeriod" startAt="3"/>
              <a:tabLst>
                <a:tab pos="138430" algn="l"/>
              </a:tabLst>
            </a:pPr>
            <a:r>
              <a:rPr sz="700" dirty="0">
                <a:latin typeface="Times New Roman" panose="02020603050405020304" pitchFamily="18" charset="0"/>
                <a:cs typeface="Times New Roman" panose="02020603050405020304" pitchFamily="18" charset="0"/>
              </a:rPr>
              <a:t>Запрос на получение информации о индексах: dbpeople.index(human)</a:t>
            </a:r>
          </a:p>
          <a:p>
            <a:pPr marL="138430">
              <a:lnSpc>
                <a:spcPts val="819"/>
              </a:lnSpc>
              <a:spcBef>
                <a:spcPts val="220"/>
              </a:spcBef>
            </a:pPr>
            <a:r>
              <a:rPr sz="700" dirty="0">
                <a:latin typeface="Times New Roman" panose="02020603050405020304" pitchFamily="18" charset="0"/>
                <a:cs typeface="Times New Roman" panose="02020603050405020304" pitchFamily="18" charset="0"/>
              </a:rPr>
              <a:t>MongoDB:</a:t>
            </a:r>
          </a:p>
          <a:p>
            <a:pPr marL="138430">
              <a:lnSpc>
                <a:spcPts val="819"/>
              </a:lnSpc>
            </a:pPr>
            <a:r>
              <a:rPr sz="700" dirty="0">
                <a:latin typeface="Times New Roman" panose="02020603050405020304" pitchFamily="18" charset="0"/>
                <a:cs typeface="Times New Roman" panose="02020603050405020304" pitchFamily="18" charset="0"/>
              </a:rPr>
              <a:t>db.human.getIndexes();</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Cassandra:</a:t>
            </a:r>
          </a:p>
          <a:p>
            <a:pPr marL="138430" marR="115570">
              <a:lnSpc>
                <a:spcPts val="800"/>
              </a:lnSpc>
              <a:spcBef>
                <a:spcPts val="40"/>
              </a:spcBef>
            </a:pPr>
            <a:r>
              <a:rPr sz="700" dirty="0">
                <a:latin typeface="Times New Roman" panose="02020603050405020304" pitchFamily="18" charset="0"/>
                <a:cs typeface="Times New Roman" panose="02020603050405020304" pitchFamily="18" charset="0"/>
              </a:rPr>
              <a:t>SELECT index_name FROM system_schema.indexes WHERE table_name = ’human’ ALLOW FILTERING</a:t>
            </a:r>
          </a:p>
          <a:p>
            <a:pPr marL="138430">
              <a:lnSpc>
                <a:spcPts val="819"/>
              </a:lnSpc>
              <a:spcBef>
                <a:spcPts val="215"/>
              </a:spcBef>
            </a:pPr>
            <a:r>
              <a:rPr sz="700" dirty="0">
                <a:latin typeface="Times New Roman" panose="02020603050405020304" pitchFamily="18" charset="0"/>
                <a:cs typeface="Times New Roman" panose="02020603050405020304" pitchFamily="18" charset="0"/>
              </a:rPr>
              <a:t>Neo4j:</a:t>
            </a:r>
          </a:p>
          <a:p>
            <a:pPr marL="138430">
              <a:lnSpc>
                <a:spcPts val="819"/>
              </a:lnSpc>
            </a:pPr>
            <a:r>
              <a:rPr sz="700" dirty="0">
                <a:latin typeface="Times New Roman" panose="02020603050405020304" pitchFamily="18" charset="0"/>
                <a:cs typeface="Times New Roman" panose="02020603050405020304" pitchFamily="18" charset="0"/>
              </a:rPr>
              <a:t>SHOW INDEXES WHERE "human"in labelsOrTypes</a:t>
            </a:r>
          </a:p>
        </p:txBody>
      </p:sp>
      <p:sp>
        <p:nvSpPr>
          <p:cNvPr id="5" name="object 5"/>
          <p:cNvSpPr txBox="1"/>
          <p:nvPr/>
        </p:nvSpPr>
        <p:spPr>
          <a:xfrm>
            <a:off x="75869" y="3285137"/>
            <a:ext cx="297180" cy="119905"/>
          </a:xfrm>
          <a:prstGeom prst="rect">
            <a:avLst/>
          </a:prstGeom>
        </p:spPr>
        <p:txBody>
          <a:bodyPr vert="horz" wrap="square" lIns="0" tIns="12065" rIns="0" bIns="0" rtlCol="0">
            <a:spAutoFit/>
          </a:bodyPr>
          <a:lstStyle/>
          <a:p>
            <a:pPr marL="12700">
              <a:lnSpc>
                <a:spcPct val="100000"/>
              </a:lnSpc>
              <a:spcBef>
                <a:spcPts val="95"/>
              </a:spcBef>
            </a:pPr>
            <a:r>
              <a:rPr sz="700" dirty="0">
                <a:solidFill>
                  <a:srgbClr val="176CEA"/>
                </a:solidFill>
                <a:latin typeface="Times New Roman" panose="02020603050405020304" pitchFamily="18" charset="0"/>
                <a:cs typeface="Times New Roman" panose="02020603050405020304" pitchFamily="18" charset="0"/>
              </a:rPr>
              <a:t>16 / 26</a:t>
            </a:r>
            <a:endParaRPr sz="7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4197070" y="3003815"/>
            <a:ext cx="322274" cy="382823"/>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Пример исполнения запроса</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450824" y="588378"/>
            <a:ext cx="3779520" cy="974725"/>
          </a:xfrm>
          <a:prstGeom prst="rect">
            <a:avLst/>
          </a:prstGeom>
        </p:spPr>
        <p:txBody>
          <a:bodyPr vert="horz" wrap="square" lIns="0" tIns="12065" rIns="0" bIns="0" rtlCol="0">
            <a:spAutoFit/>
          </a:bodyPr>
          <a:lstStyle/>
          <a:p>
            <a:pPr marL="142875" marR="198755" indent="-130810">
              <a:lnSpc>
                <a:spcPct val="100000"/>
              </a:lnSpc>
              <a:spcBef>
                <a:spcPts val="95"/>
              </a:spcBef>
              <a:buClr>
                <a:srgbClr val="3333B2"/>
              </a:buClr>
              <a:buAutoNum type="arabicPeriod"/>
              <a:tabLst>
                <a:tab pos="142875" algn="l"/>
              </a:tabLst>
            </a:pPr>
            <a:r>
              <a:rPr sz="750" dirty="0">
                <a:latin typeface="Times New Roman" panose="02020603050405020304" pitchFamily="18" charset="0"/>
                <a:cs typeface="Times New Roman" panose="02020603050405020304" pitchFamily="18" charset="0"/>
              </a:rPr>
              <a:t>Парсер начинает выполнять с наиболее вложенного подзапроса:(dbpeople.personal_data.name).where(dbpeople.personal_data.id=1),  где dbpeople – БД в СУБД MongoDB.</a:t>
            </a:r>
          </a:p>
          <a:p>
            <a:pPr marL="143510" indent="-130810">
              <a:lnSpc>
                <a:spcPct val="100000"/>
              </a:lnSpc>
              <a:spcBef>
                <a:spcPts val="390"/>
              </a:spcBef>
              <a:buClr>
                <a:srgbClr val="3333B2"/>
              </a:buClr>
              <a:buAutoNum type="arabicPeriod"/>
              <a:tabLst>
                <a:tab pos="143510" algn="l"/>
              </a:tabLst>
            </a:pPr>
            <a:r>
              <a:rPr sz="750" dirty="0">
                <a:latin typeface="Times New Roman" panose="02020603050405020304" pitchFamily="18" charset="0"/>
                <a:cs typeface="Times New Roman" panose="02020603050405020304" pitchFamily="18" charset="0"/>
              </a:rPr>
              <a:t>dbpeople.personal_data.name преобразуется в _id: 0, name: 1</a:t>
            </a:r>
          </a:p>
          <a:p>
            <a:pPr marL="143510" indent="-130810">
              <a:lnSpc>
                <a:spcPct val="100000"/>
              </a:lnSpc>
              <a:spcBef>
                <a:spcPts val="395"/>
              </a:spcBef>
              <a:buClr>
                <a:srgbClr val="3333B2"/>
              </a:buClr>
              <a:buAutoNum type="arabicPeriod"/>
              <a:tabLst>
                <a:tab pos="143510" algn="l"/>
              </a:tabLst>
            </a:pPr>
            <a:r>
              <a:rPr sz="750" dirty="0">
                <a:latin typeface="Times New Roman" panose="02020603050405020304" pitchFamily="18" charset="0"/>
                <a:cs typeface="Times New Roman" panose="02020603050405020304" pitchFamily="18" charset="0"/>
              </a:rPr>
              <a:t>where(dbpeople.personal_data.id=1) преобразуется в _id: 1</a:t>
            </a:r>
          </a:p>
          <a:p>
            <a:pPr marL="142875" marR="5080" indent="-130810">
              <a:lnSpc>
                <a:spcPct val="100000"/>
              </a:lnSpc>
              <a:spcBef>
                <a:spcPts val="395"/>
              </a:spcBef>
              <a:buClr>
                <a:srgbClr val="3333B2"/>
              </a:buClr>
              <a:buAutoNum type="arabicPeriod"/>
              <a:tabLst>
                <a:tab pos="142875" algn="l"/>
              </a:tabLst>
            </a:pPr>
            <a:r>
              <a:rPr sz="750" dirty="0">
                <a:latin typeface="Times New Roman" panose="02020603050405020304" pitchFamily="18" charset="0"/>
                <a:cs typeface="Times New Roman" panose="02020603050405020304" pitchFamily="18" charset="0"/>
              </a:rPr>
              <a:t>Далее конвертируется часть запроса dbpeople.read() и исполняется в виде следующего запроса: db.personal_data.find(_id: 1,_id: 0, name: 1).</a:t>
            </a:r>
          </a:p>
        </p:txBody>
      </p:sp>
      <p:grpSp>
        <p:nvGrpSpPr>
          <p:cNvPr id="5" name="object 5"/>
          <p:cNvGrpSpPr/>
          <p:nvPr/>
        </p:nvGrpSpPr>
        <p:grpSpPr>
          <a:xfrm>
            <a:off x="160883" y="1591427"/>
            <a:ext cx="4358640" cy="1795780"/>
            <a:chOff x="160883" y="1591427"/>
            <a:chExt cx="4358640" cy="1795780"/>
          </a:xfrm>
        </p:grpSpPr>
        <p:pic>
          <p:nvPicPr>
            <p:cNvPr id="6" name="object 6"/>
            <p:cNvPicPr/>
            <p:nvPr/>
          </p:nvPicPr>
          <p:blipFill>
            <a:blip r:embed="rId2" cstate="print"/>
            <a:stretch>
              <a:fillRect/>
            </a:stretch>
          </p:blipFill>
          <p:spPr>
            <a:xfrm>
              <a:off x="160883" y="1591427"/>
              <a:ext cx="4276880" cy="1396768"/>
            </a:xfrm>
            <a:prstGeom prst="rect">
              <a:avLst/>
            </a:prstGeom>
          </p:spPr>
        </p:pic>
        <p:pic>
          <p:nvPicPr>
            <p:cNvPr id="7" name="object 7"/>
            <p:cNvPicPr/>
            <p:nvPr/>
          </p:nvPicPr>
          <p:blipFill>
            <a:blip r:embed="rId3" cstate="print"/>
            <a:stretch>
              <a:fillRect/>
            </a:stretch>
          </p:blipFill>
          <p:spPr>
            <a:xfrm>
              <a:off x="4197070" y="3003815"/>
              <a:ext cx="322274" cy="382823"/>
            </a:xfrm>
            <a:prstGeom prst="rect">
              <a:avLst/>
            </a:prstGeom>
          </p:spPr>
        </p:pic>
      </p:grpSp>
      <p:sp>
        <p:nvSpPr>
          <p:cNvPr id="8" name="object 8"/>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17</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Метод деления на подзапросы</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74357" y="447733"/>
            <a:ext cx="3886835" cy="2794635"/>
          </a:xfrm>
          <a:prstGeom prst="rect">
            <a:avLst/>
          </a:prstGeom>
        </p:spPr>
        <p:txBody>
          <a:bodyPr vert="horz" wrap="square" lIns="0" tIns="12065" rIns="0" bIns="0" rtlCol="0">
            <a:spAutoFit/>
          </a:bodyPr>
          <a:lstStyle/>
          <a:p>
            <a:pPr marL="220345" indent="-146050">
              <a:lnSpc>
                <a:spcPct val="100000"/>
              </a:lnSpc>
              <a:spcBef>
                <a:spcPts val="95"/>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В строке ищется первая из возможных команд (create, read, update и т.п.).</a:t>
            </a:r>
          </a:p>
          <a:p>
            <a:pPr marL="219710" marR="208915" indent="-145415">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В элемент стека заносится подключение, для которого была вызвана команда, и затем сама команда.</a:t>
            </a:r>
          </a:p>
          <a:p>
            <a:pPr marL="220345" indent="-146050">
              <a:lnSpc>
                <a:spcPct val="100000"/>
              </a:lnSpc>
              <a:spcBef>
                <a:spcPts val="10"/>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С начала оставшейся строки ищется конец аргумента.</a:t>
            </a:r>
          </a:p>
          <a:p>
            <a:pPr marL="220345" indent="-146050">
              <a:lnSpc>
                <a:spcPct val="100000"/>
              </a:lnSpc>
              <a:spcBef>
                <a:spcPts val="10"/>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Весь аргумент заносится в элемент стека.</a:t>
            </a:r>
          </a:p>
          <a:p>
            <a:pPr marL="219710" marR="277495" indent="-145415">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Далее проверяется, имеется ли у команды оператор where. Если он отсутствует, то в элемент стека заносится пустой список и на место координат вставки результата записывается -1.</a:t>
            </a:r>
          </a:p>
          <a:p>
            <a:pPr marL="220345" indent="-146050">
              <a:lnSpc>
                <a:spcPct val="100000"/>
              </a:lnSpc>
              <a:spcBef>
                <a:spcPts val="15"/>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В случае наличия оператора where ищется конец его аргумента.</a:t>
            </a:r>
          </a:p>
          <a:p>
            <a:pPr marL="219710" marR="345440" indent="-132715">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Начинается посимвольное прохождение аргумента, пока не будет встречен оператор AND или OR.</a:t>
            </a:r>
          </a:p>
          <a:p>
            <a:pPr marL="219710" marR="227965" indent="-145415">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Символы до первого аргумента, вносится отдельно в список where и вместо аргумента ставится @. Найденный аргумент заносятся в отдельный список. Затем заносится сам оператор AND или OR.</a:t>
            </a:r>
          </a:p>
          <a:p>
            <a:pPr marL="220345" indent="-146050">
              <a:lnSpc>
                <a:spcPct val="100000"/>
              </a:lnSpc>
              <a:spcBef>
                <a:spcPts val="10"/>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Если была пройдена не вся строка, то возврат к пункту 7.</a:t>
            </a:r>
          </a:p>
          <a:p>
            <a:pPr marL="220345" indent="-207645">
              <a:lnSpc>
                <a:spcPct val="100000"/>
              </a:lnSpc>
              <a:spcBef>
                <a:spcPts val="10"/>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Для каждого аргумента в списке ищется оператор сравнения.</a:t>
            </a:r>
          </a:p>
          <a:p>
            <a:pPr marL="219710" marR="24765" indent="-207010">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Каждый аргумент разделителя, если они простые, заносится вместо @ и сам разделитель между ними.</a:t>
            </a:r>
          </a:p>
          <a:p>
            <a:pPr marL="219710" marR="20320" indent="-207010">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Если же они составные, то для каждой части в элемент стека заносится итерация и место, которое помечается символом % и возврат к пункту 1.</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18</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294" y="121232"/>
            <a:ext cx="2076450" cy="180819"/>
          </a:xfrm>
          <a:prstGeom prst="rect">
            <a:avLst/>
          </a:prstGeom>
        </p:spPr>
        <p:txBody>
          <a:bodyPr vert="horz" wrap="square" lIns="0" tIns="11430" rIns="0" bIns="0" rtlCol="0">
            <a:spAutoFit/>
          </a:bodyPr>
          <a:lstStyle/>
          <a:p>
            <a:pPr marL="12700">
              <a:lnSpc>
                <a:spcPct val="100000"/>
              </a:lnSpc>
              <a:spcBef>
                <a:spcPts val="90"/>
              </a:spcBef>
            </a:pPr>
            <a:r>
              <a:rPr sz="1100" dirty="0">
                <a:latin typeface="Times New Roman" panose="02020603050405020304" pitchFamily="18" charset="0"/>
                <a:cs typeface="Times New Roman" panose="02020603050405020304" pitchFamily="18" charset="0"/>
              </a:rPr>
              <a:t>Алгоритм деления на подзапросы</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grpSp>
        <p:nvGrpSpPr>
          <p:cNvPr id="4" name="object 4"/>
          <p:cNvGrpSpPr/>
          <p:nvPr/>
        </p:nvGrpSpPr>
        <p:grpSpPr>
          <a:xfrm>
            <a:off x="200266" y="618611"/>
            <a:ext cx="4319270" cy="2768600"/>
            <a:chOff x="200266" y="618611"/>
            <a:chExt cx="4319270" cy="2768600"/>
          </a:xfrm>
        </p:grpSpPr>
        <p:pic>
          <p:nvPicPr>
            <p:cNvPr id="5" name="object 5"/>
            <p:cNvPicPr/>
            <p:nvPr/>
          </p:nvPicPr>
          <p:blipFill>
            <a:blip r:embed="rId2" cstate="print"/>
            <a:stretch>
              <a:fillRect/>
            </a:stretch>
          </p:blipFill>
          <p:spPr>
            <a:xfrm>
              <a:off x="200266" y="618611"/>
              <a:ext cx="4276854" cy="2700177"/>
            </a:xfrm>
            <a:prstGeom prst="rect">
              <a:avLst/>
            </a:prstGeom>
          </p:spPr>
        </p:pic>
        <p:pic>
          <p:nvPicPr>
            <p:cNvPr id="6" name="object 6"/>
            <p:cNvPicPr/>
            <p:nvPr/>
          </p:nvPicPr>
          <p:blipFill>
            <a:blip r:embed="rId3" cstate="print"/>
            <a:stretch>
              <a:fillRect/>
            </a:stretch>
          </p:blipFill>
          <p:spPr>
            <a:xfrm>
              <a:off x="4197070" y="3003815"/>
              <a:ext cx="322274" cy="382823"/>
            </a:xfrm>
            <a:prstGeom prst="rect">
              <a:avLst/>
            </a:prstGeom>
          </p:spPr>
        </p:pic>
      </p:grpSp>
      <p:sp>
        <p:nvSpPr>
          <p:cNvPr id="7" name="object 7"/>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19</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Постановка задачи</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grpSp>
        <p:nvGrpSpPr>
          <p:cNvPr id="4" name="object 4"/>
          <p:cNvGrpSpPr/>
          <p:nvPr/>
        </p:nvGrpSpPr>
        <p:grpSpPr>
          <a:xfrm>
            <a:off x="309193" y="764844"/>
            <a:ext cx="3989704" cy="497205"/>
            <a:chOff x="309193" y="764844"/>
            <a:chExt cx="3989704" cy="497205"/>
          </a:xfrm>
        </p:grpSpPr>
        <p:pic>
          <p:nvPicPr>
            <p:cNvPr id="5" name="object 5"/>
            <p:cNvPicPr/>
            <p:nvPr/>
          </p:nvPicPr>
          <p:blipFill>
            <a:blip r:embed="rId2" cstate="print"/>
            <a:stretch>
              <a:fillRect/>
            </a:stretch>
          </p:blipFill>
          <p:spPr>
            <a:xfrm>
              <a:off x="309193" y="764844"/>
              <a:ext cx="3989652" cy="50609"/>
            </a:xfrm>
            <a:prstGeom prst="rect">
              <a:avLst/>
            </a:prstGeom>
          </p:spPr>
        </p:pic>
        <p:sp>
          <p:nvSpPr>
            <p:cNvPr id="6" name="object 6"/>
            <p:cNvSpPr/>
            <p:nvPr/>
          </p:nvSpPr>
          <p:spPr>
            <a:xfrm>
              <a:off x="309193" y="809117"/>
              <a:ext cx="3989704" cy="452755"/>
            </a:xfrm>
            <a:custGeom>
              <a:avLst/>
              <a:gdLst/>
              <a:ahLst/>
              <a:cxnLst/>
              <a:rect l="l" t="t" r="r" b="b"/>
              <a:pathLst>
                <a:path w="3989704" h="452755">
                  <a:moveTo>
                    <a:pt x="3989652" y="0"/>
                  </a:moveTo>
                  <a:lnTo>
                    <a:pt x="0" y="0"/>
                  </a:lnTo>
                  <a:lnTo>
                    <a:pt x="0" y="401815"/>
                  </a:lnTo>
                  <a:lnTo>
                    <a:pt x="4008" y="421539"/>
                  </a:lnTo>
                  <a:lnTo>
                    <a:pt x="14922" y="437692"/>
                  </a:lnTo>
                  <a:lnTo>
                    <a:pt x="31075" y="448607"/>
                  </a:lnTo>
                  <a:lnTo>
                    <a:pt x="50800" y="452615"/>
                  </a:lnTo>
                  <a:lnTo>
                    <a:pt x="3938852" y="452615"/>
                  </a:lnTo>
                  <a:lnTo>
                    <a:pt x="3958576" y="448607"/>
                  </a:lnTo>
                  <a:lnTo>
                    <a:pt x="3974729" y="437692"/>
                  </a:lnTo>
                  <a:lnTo>
                    <a:pt x="3985644" y="421539"/>
                  </a:lnTo>
                  <a:lnTo>
                    <a:pt x="3989652" y="401815"/>
                  </a:lnTo>
                  <a:lnTo>
                    <a:pt x="3989652" y="0"/>
                  </a:lnTo>
                  <a:close/>
                </a:path>
              </a:pathLst>
            </a:custGeom>
            <a:solidFill>
              <a:srgbClr val="FFFFFF"/>
            </a:solidFill>
          </p:spPr>
          <p:txBody>
            <a:bodyPr wrap="square" lIns="0" tIns="0" rIns="0" bIns="0" rtlCol="0"/>
            <a:lstStyle/>
            <a:p>
              <a:endParaRPr/>
            </a:p>
          </p:txBody>
        </p:sp>
      </p:grpSp>
      <p:grpSp>
        <p:nvGrpSpPr>
          <p:cNvPr id="7" name="object 7"/>
          <p:cNvGrpSpPr/>
          <p:nvPr/>
        </p:nvGrpSpPr>
        <p:grpSpPr>
          <a:xfrm>
            <a:off x="309193" y="1388262"/>
            <a:ext cx="3989704" cy="1722755"/>
            <a:chOff x="309193" y="1388262"/>
            <a:chExt cx="3989704" cy="1722755"/>
          </a:xfrm>
        </p:grpSpPr>
        <p:sp>
          <p:nvSpPr>
            <p:cNvPr id="8" name="object 8"/>
            <p:cNvSpPr/>
            <p:nvPr/>
          </p:nvSpPr>
          <p:spPr>
            <a:xfrm>
              <a:off x="309193" y="1388262"/>
              <a:ext cx="3989704" cy="180340"/>
            </a:xfrm>
            <a:custGeom>
              <a:avLst/>
              <a:gdLst/>
              <a:ahLst/>
              <a:cxnLst/>
              <a:rect l="l" t="t" r="r" b="b"/>
              <a:pathLst>
                <a:path w="3989704" h="180340">
                  <a:moveTo>
                    <a:pt x="3938852" y="0"/>
                  </a:moveTo>
                  <a:lnTo>
                    <a:pt x="50800" y="0"/>
                  </a:lnTo>
                  <a:lnTo>
                    <a:pt x="31075" y="4008"/>
                  </a:lnTo>
                  <a:lnTo>
                    <a:pt x="14922" y="14922"/>
                  </a:lnTo>
                  <a:lnTo>
                    <a:pt x="4008" y="31075"/>
                  </a:lnTo>
                  <a:lnTo>
                    <a:pt x="0" y="50800"/>
                  </a:lnTo>
                  <a:lnTo>
                    <a:pt x="0" y="180126"/>
                  </a:lnTo>
                  <a:lnTo>
                    <a:pt x="3989652" y="180126"/>
                  </a:lnTo>
                  <a:lnTo>
                    <a:pt x="3989652" y="50800"/>
                  </a:lnTo>
                  <a:lnTo>
                    <a:pt x="3985644" y="31075"/>
                  </a:lnTo>
                  <a:lnTo>
                    <a:pt x="3974729" y="14922"/>
                  </a:lnTo>
                  <a:lnTo>
                    <a:pt x="3958576" y="4008"/>
                  </a:lnTo>
                  <a:lnTo>
                    <a:pt x="3938852"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309193" y="1555737"/>
              <a:ext cx="3989652" cy="50609"/>
            </a:xfrm>
            <a:prstGeom prst="rect">
              <a:avLst/>
            </a:prstGeom>
          </p:spPr>
        </p:pic>
        <p:sp>
          <p:nvSpPr>
            <p:cNvPr id="10" name="object 10"/>
            <p:cNvSpPr/>
            <p:nvPr/>
          </p:nvSpPr>
          <p:spPr>
            <a:xfrm>
              <a:off x="309193" y="1599996"/>
              <a:ext cx="3989704" cy="1511300"/>
            </a:xfrm>
            <a:custGeom>
              <a:avLst/>
              <a:gdLst/>
              <a:ahLst/>
              <a:cxnLst/>
              <a:rect l="l" t="t" r="r" b="b"/>
              <a:pathLst>
                <a:path w="3989704" h="1511300">
                  <a:moveTo>
                    <a:pt x="3989652" y="0"/>
                  </a:moveTo>
                  <a:lnTo>
                    <a:pt x="0" y="0"/>
                  </a:lnTo>
                  <a:lnTo>
                    <a:pt x="0" y="1460107"/>
                  </a:lnTo>
                  <a:lnTo>
                    <a:pt x="4008" y="1479831"/>
                  </a:lnTo>
                  <a:lnTo>
                    <a:pt x="14922" y="1495984"/>
                  </a:lnTo>
                  <a:lnTo>
                    <a:pt x="31075" y="1506898"/>
                  </a:lnTo>
                  <a:lnTo>
                    <a:pt x="50800" y="1510907"/>
                  </a:lnTo>
                  <a:lnTo>
                    <a:pt x="3938852" y="1510907"/>
                  </a:lnTo>
                  <a:lnTo>
                    <a:pt x="3958576" y="1506898"/>
                  </a:lnTo>
                  <a:lnTo>
                    <a:pt x="3974729" y="1495984"/>
                  </a:lnTo>
                  <a:lnTo>
                    <a:pt x="3985644" y="1479831"/>
                  </a:lnTo>
                  <a:lnTo>
                    <a:pt x="3989652" y="1460107"/>
                  </a:lnTo>
                  <a:lnTo>
                    <a:pt x="3989652" y="0"/>
                  </a:lnTo>
                  <a:close/>
                </a:path>
              </a:pathLst>
            </a:custGeom>
            <a:solidFill>
              <a:srgbClr val="FFFFFF"/>
            </a:solidFill>
          </p:spPr>
          <p:txBody>
            <a:bodyPr wrap="square" lIns="0" tIns="0" rIns="0" bIns="0" rtlCol="0"/>
            <a:lstStyle/>
            <a:p>
              <a:endParaRPr/>
            </a:p>
          </p:txBody>
        </p:sp>
      </p:grpSp>
      <p:sp>
        <p:nvSpPr>
          <p:cNvPr id="11" name="object 11"/>
          <p:cNvSpPr txBox="1"/>
          <p:nvPr/>
        </p:nvSpPr>
        <p:spPr>
          <a:xfrm>
            <a:off x="347294" y="531397"/>
            <a:ext cx="3823335" cy="2548255"/>
          </a:xfrm>
          <a:prstGeom prst="rect">
            <a:avLst/>
          </a:prstGeom>
        </p:spPr>
        <p:txBody>
          <a:bodyPr vert="horz" wrap="square" lIns="0" tIns="68580" rIns="0" bIns="0" rtlCol="0">
            <a:spAutoFit/>
          </a:bodyPr>
          <a:lstStyle/>
          <a:p>
            <a:pPr marL="12700">
              <a:lnSpc>
                <a:spcPct val="100000"/>
              </a:lnSpc>
              <a:spcBef>
                <a:spcPts val="540"/>
              </a:spcBef>
            </a:pPr>
            <a:r>
              <a:rPr sz="1000" dirty="0">
                <a:solidFill>
                  <a:srgbClr val="3333B2"/>
                </a:solidFill>
                <a:latin typeface="Times New Roman" panose="02020603050405020304" pitchFamily="18" charset="0"/>
                <a:cs typeface="Times New Roman" panose="02020603050405020304" pitchFamily="18" charset="0"/>
              </a:rPr>
              <a:t>Цель разработки</a:t>
            </a:r>
            <a:endParaRPr sz="1000" dirty="0">
              <a:latin typeface="Times New Roman" panose="02020603050405020304" pitchFamily="18" charset="0"/>
              <a:cs typeface="Times New Roman" panose="02020603050405020304" pitchFamily="18" charset="0"/>
            </a:endParaRPr>
          </a:p>
          <a:p>
            <a:pPr marL="12700" marR="5080">
              <a:lnSpc>
                <a:spcPct val="101000"/>
              </a:lnSpc>
              <a:spcBef>
                <a:spcPts val="380"/>
              </a:spcBef>
            </a:pPr>
            <a:r>
              <a:rPr sz="900" dirty="0">
                <a:latin typeface="Times New Roman" panose="02020603050405020304" pitchFamily="18" charset="0"/>
                <a:cs typeface="Times New Roman" panose="02020603050405020304" pitchFamily="18" charset="0"/>
              </a:rPr>
              <a:t>Создание системы автоматического сбора информации о работе NoSQL баз данных, которая позволяет сделать процесс получения и обработки информации из разных БД более удобным для пользователей</a:t>
            </a:r>
          </a:p>
          <a:p>
            <a:pPr>
              <a:lnSpc>
                <a:spcPct val="100000"/>
              </a:lnSpc>
              <a:spcBef>
                <a:spcPts val="285"/>
              </a:spcBef>
            </a:pPr>
            <a:endParaRPr sz="900" dirty="0">
              <a:latin typeface="Times New Roman" panose="02020603050405020304" pitchFamily="18" charset="0"/>
              <a:cs typeface="Times New Roman" panose="02020603050405020304" pitchFamily="18" charset="0"/>
            </a:endParaRPr>
          </a:p>
          <a:p>
            <a:pPr marL="12700">
              <a:lnSpc>
                <a:spcPct val="100000"/>
              </a:lnSpc>
            </a:pPr>
            <a:r>
              <a:rPr sz="1000" dirty="0">
                <a:solidFill>
                  <a:srgbClr val="3333B2"/>
                </a:solidFill>
                <a:latin typeface="Times New Roman" panose="02020603050405020304" pitchFamily="18" charset="0"/>
                <a:cs typeface="Times New Roman" panose="02020603050405020304" pitchFamily="18" charset="0"/>
              </a:rPr>
              <a:t>Задачи разработки</a:t>
            </a:r>
            <a:endParaRPr sz="1000" dirty="0">
              <a:latin typeface="Times New Roman" panose="02020603050405020304" pitchFamily="18" charset="0"/>
              <a:cs typeface="Times New Roman" panose="02020603050405020304" pitchFamily="18" charset="0"/>
            </a:endParaRPr>
          </a:p>
          <a:p>
            <a:pPr marL="247650" indent="-146050">
              <a:lnSpc>
                <a:spcPct val="100000"/>
              </a:lnSpc>
              <a:spcBef>
                <a:spcPts val="395"/>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Произвести анализ средств извлечения информации из Nosql СУБД</a:t>
            </a:r>
          </a:p>
          <a:p>
            <a:pPr marL="246379" marR="434975" indent="-145415">
              <a:lnSpc>
                <a:spcPct val="101000"/>
              </a:lnSpc>
              <a:spcBef>
                <a:spcPts val="300"/>
              </a:spcBef>
              <a:buClr>
                <a:srgbClr val="3333B2"/>
              </a:buClr>
              <a:buAutoNum type="arabicPeriod"/>
              <a:tabLst>
                <a:tab pos="246379" algn="l"/>
              </a:tabLst>
            </a:pPr>
            <a:r>
              <a:rPr sz="900" dirty="0">
                <a:latin typeface="Times New Roman" panose="02020603050405020304" pitchFamily="18" charset="0"/>
                <a:cs typeface="Times New Roman" panose="02020603050405020304" pitchFamily="18" charset="0"/>
              </a:rPr>
              <a:t>Исследовать методы и технологии извлечения информации из нескольких СУБД</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Разработать структуру и архитектуру системы</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Разработать грамматику языка для запросов к системе</a:t>
            </a:r>
          </a:p>
          <a:p>
            <a:pPr marL="246379" marR="145415" indent="-145415">
              <a:lnSpc>
                <a:spcPct val="101000"/>
              </a:lnSpc>
              <a:spcBef>
                <a:spcPts val="300"/>
              </a:spcBef>
              <a:buClr>
                <a:srgbClr val="3333B2"/>
              </a:buClr>
              <a:buAutoNum type="arabicPeriod"/>
              <a:tabLst>
                <a:tab pos="246379" algn="l"/>
              </a:tabLst>
            </a:pPr>
            <a:r>
              <a:rPr sz="900" dirty="0">
                <a:latin typeface="Times New Roman" panose="02020603050405020304" pitchFamily="18" charset="0"/>
                <a:cs typeface="Times New Roman" panose="02020603050405020304" pitchFamily="18" charset="0"/>
              </a:rPr>
              <a:t>Создать метод и алгоритм разбиения запроса к нескольким СУБД на подзапросы для каждой</a:t>
            </a:r>
          </a:p>
          <a:p>
            <a:pPr marL="247650" indent="-146050">
              <a:lnSpc>
                <a:spcPct val="100000"/>
              </a:lnSpc>
              <a:spcBef>
                <a:spcPts val="309"/>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Разработать макет интерфейса системы</a:t>
            </a:r>
          </a:p>
          <a:p>
            <a:pPr marL="247650" indent="-133350">
              <a:lnSpc>
                <a:spcPct val="100000"/>
              </a:lnSpc>
              <a:spcBef>
                <a:spcPts val="309"/>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Произвести тестирование разработанной системы</a:t>
            </a:r>
          </a:p>
        </p:txBody>
      </p:sp>
      <p:pic>
        <p:nvPicPr>
          <p:cNvPr id="12" name="object 12"/>
          <p:cNvPicPr/>
          <p:nvPr/>
        </p:nvPicPr>
        <p:blipFill>
          <a:blip r:embed="rId3" cstate="print"/>
          <a:stretch>
            <a:fillRect/>
          </a:stretch>
        </p:blipFill>
        <p:spPr>
          <a:xfrm>
            <a:off x="4197070" y="3003815"/>
            <a:ext cx="322274" cy="382823"/>
          </a:xfrm>
          <a:prstGeom prst="rect">
            <a:avLst/>
          </a:prstGeom>
        </p:spPr>
      </p:pic>
      <p:sp>
        <p:nvSpPr>
          <p:cNvPr id="13" name="object 13"/>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Интерфейс системы</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690849"/>
            <a:ext cx="838200" cy="282834"/>
          </a:xfrm>
          <a:prstGeom prst="rect">
            <a:avLst/>
          </a:prstGeom>
        </p:spPr>
        <p:txBody>
          <a:bodyPr vert="horz" wrap="square" lIns="0" tIns="10795" rIns="0" bIns="0" rtlCol="0">
            <a:spAutoFit/>
          </a:bodyPr>
          <a:lstStyle/>
          <a:p>
            <a:pPr marL="50165" marR="5080" indent="-38100">
              <a:lnSpc>
                <a:spcPct val="101000"/>
              </a:lnSpc>
              <a:spcBef>
                <a:spcPts val="85"/>
              </a:spcBef>
            </a:pPr>
            <a:r>
              <a:rPr sz="900" dirty="0">
                <a:latin typeface="Times New Roman" panose="02020603050405020304" pitchFamily="18" charset="0"/>
                <a:cs typeface="Times New Roman" panose="02020603050405020304" pitchFamily="18" charset="0"/>
              </a:rPr>
              <a:t>Редактирование подключения</a:t>
            </a:r>
          </a:p>
        </p:txBody>
      </p:sp>
      <p:pic>
        <p:nvPicPr>
          <p:cNvPr id="5" name="object 5"/>
          <p:cNvPicPr/>
          <p:nvPr/>
        </p:nvPicPr>
        <p:blipFill>
          <a:blip r:embed="rId2" cstate="print"/>
          <a:stretch>
            <a:fillRect/>
          </a:stretch>
        </p:blipFill>
        <p:spPr>
          <a:xfrm>
            <a:off x="359994" y="983262"/>
            <a:ext cx="1244161" cy="2033394"/>
          </a:xfrm>
          <a:prstGeom prst="rect">
            <a:avLst/>
          </a:prstGeom>
        </p:spPr>
      </p:pic>
      <p:sp>
        <p:nvSpPr>
          <p:cNvPr id="6" name="object 6"/>
          <p:cNvSpPr txBox="1"/>
          <p:nvPr/>
        </p:nvSpPr>
        <p:spPr>
          <a:xfrm>
            <a:off x="1724367" y="634575"/>
            <a:ext cx="1050925" cy="150682"/>
          </a:xfrm>
          <a:prstGeom prst="rect">
            <a:avLst/>
          </a:prstGeom>
        </p:spPr>
        <p:txBody>
          <a:bodyPr vert="horz" wrap="square" lIns="0" tIns="12065" rIns="0" bIns="0" rtlCol="0">
            <a:spAutoFit/>
          </a:bodyPr>
          <a:lstStyle/>
          <a:p>
            <a:pPr marL="12700">
              <a:lnSpc>
                <a:spcPct val="100000"/>
              </a:lnSpc>
              <a:spcBef>
                <a:spcPts val="95"/>
              </a:spcBef>
            </a:pPr>
            <a:r>
              <a:rPr sz="900" dirty="0">
                <a:latin typeface="Times New Roman" panose="02020603050405020304" pitchFamily="18" charset="0"/>
                <a:cs typeface="Times New Roman" panose="02020603050405020304" pitchFamily="18" charset="0"/>
              </a:rPr>
              <a:t>Страница результата</a:t>
            </a:r>
          </a:p>
        </p:txBody>
      </p:sp>
      <p:pic>
        <p:nvPicPr>
          <p:cNvPr id="7" name="object 7"/>
          <p:cNvPicPr/>
          <p:nvPr/>
        </p:nvPicPr>
        <p:blipFill>
          <a:blip r:embed="rId3" cstate="print"/>
          <a:stretch>
            <a:fillRect/>
          </a:stretch>
        </p:blipFill>
        <p:spPr>
          <a:xfrm>
            <a:off x="1666392" y="797304"/>
            <a:ext cx="1283045" cy="1024472"/>
          </a:xfrm>
          <a:prstGeom prst="rect">
            <a:avLst/>
          </a:prstGeom>
        </p:spPr>
      </p:pic>
      <p:sp>
        <p:nvSpPr>
          <p:cNvPr id="8" name="object 8"/>
          <p:cNvSpPr txBox="1"/>
          <p:nvPr/>
        </p:nvSpPr>
        <p:spPr>
          <a:xfrm>
            <a:off x="1918347" y="1985589"/>
            <a:ext cx="662940" cy="150682"/>
          </a:xfrm>
          <a:prstGeom prst="rect">
            <a:avLst/>
          </a:prstGeom>
        </p:spPr>
        <p:txBody>
          <a:bodyPr vert="horz" wrap="square" lIns="0" tIns="12065" rIns="0" bIns="0" rtlCol="0">
            <a:spAutoFit/>
          </a:bodyPr>
          <a:lstStyle/>
          <a:p>
            <a:pPr marL="12700">
              <a:lnSpc>
                <a:spcPct val="100000"/>
              </a:lnSpc>
              <a:spcBef>
                <a:spcPts val="95"/>
              </a:spcBef>
            </a:pPr>
            <a:r>
              <a:rPr sz="900" dirty="0">
                <a:latin typeface="Times New Roman" panose="02020603050405020304" pitchFamily="18" charset="0"/>
                <a:cs typeface="Times New Roman" panose="02020603050405020304" pitchFamily="18" charset="0"/>
              </a:rPr>
              <a:t>Авторизация</a:t>
            </a:r>
          </a:p>
        </p:txBody>
      </p:sp>
      <p:pic>
        <p:nvPicPr>
          <p:cNvPr id="9" name="object 9"/>
          <p:cNvPicPr/>
          <p:nvPr/>
        </p:nvPicPr>
        <p:blipFill>
          <a:blip r:embed="rId4" cstate="print"/>
          <a:stretch>
            <a:fillRect/>
          </a:stretch>
        </p:blipFill>
        <p:spPr>
          <a:xfrm>
            <a:off x="1724723" y="2147608"/>
            <a:ext cx="1049750" cy="922210"/>
          </a:xfrm>
          <a:prstGeom prst="rect">
            <a:avLst/>
          </a:prstGeom>
        </p:spPr>
      </p:pic>
      <p:sp>
        <p:nvSpPr>
          <p:cNvPr id="10" name="object 10"/>
          <p:cNvSpPr txBox="1"/>
          <p:nvPr/>
        </p:nvSpPr>
        <p:spPr>
          <a:xfrm>
            <a:off x="3464963" y="634575"/>
            <a:ext cx="506095" cy="282834"/>
          </a:xfrm>
          <a:prstGeom prst="rect">
            <a:avLst/>
          </a:prstGeom>
        </p:spPr>
        <p:txBody>
          <a:bodyPr vert="horz" wrap="square" lIns="0" tIns="10795" rIns="0" bIns="0" rtlCol="0">
            <a:spAutoFit/>
          </a:bodyPr>
          <a:lstStyle/>
          <a:p>
            <a:pPr marL="24765" marR="5080" indent="-12700">
              <a:lnSpc>
                <a:spcPct val="101000"/>
              </a:lnSpc>
              <a:spcBef>
                <a:spcPts val="85"/>
              </a:spcBef>
            </a:pPr>
            <a:r>
              <a:rPr sz="900" dirty="0">
                <a:latin typeface="Times New Roman" panose="02020603050405020304" pitchFamily="18" charset="0"/>
                <a:cs typeface="Times New Roman" panose="02020603050405020304" pitchFamily="18" charset="0"/>
              </a:rPr>
              <a:t>Основная страница</a:t>
            </a:r>
          </a:p>
        </p:txBody>
      </p:sp>
      <p:pic>
        <p:nvPicPr>
          <p:cNvPr id="11" name="object 11"/>
          <p:cNvPicPr/>
          <p:nvPr/>
        </p:nvPicPr>
        <p:blipFill>
          <a:blip r:embed="rId5" cstate="print"/>
          <a:stretch>
            <a:fillRect/>
          </a:stretch>
        </p:blipFill>
        <p:spPr>
          <a:xfrm>
            <a:off x="3043212" y="935117"/>
            <a:ext cx="1399647" cy="1523145"/>
          </a:xfrm>
          <a:prstGeom prst="rect">
            <a:avLst/>
          </a:prstGeom>
        </p:spPr>
      </p:pic>
      <p:pic>
        <p:nvPicPr>
          <p:cNvPr id="12" name="object 12"/>
          <p:cNvPicPr/>
          <p:nvPr/>
        </p:nvPicPr>
        <p:blipFill>
          <a:blip r:embed="rId6" cstate="print"/>
          <a:stretch>
            <a:fillRect/>
          </a:stretch>
        </p:blipFill>
        <p:spPr>
          <a:xfrm>
            <a:off x="4197070" y="3003815"/>
            <a:ext cx="322274" cy="382823"/>
          </a:xfrm>
          <a:prstGeom prst="rect">
            <a:avLst/>
          </a:prstGeom>
        </p:spPr>
      </p:pic>
      <p:sp>
        <p:nvSpPr>
          <p:cNvPr id="13" name="object 13"/>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20</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Функциональное тестирование</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417638"/>
            <a:ext cx="3846195" cy="2751393"/>
          </a:xfrm>
          <a:prstGeom prst="rect">
            <a:avLst/>
          </a:prstGeom>
        </p:spPr>
        <p:txBody>
          <a:bodyPr vert="horz" wrap="square" lIns="0" tIns="32384" rIns="0" bIns="0" rtlCol="0">
            <a:spAutoFit/>
          </a:bodyPr>
          <a:lstStyle/>
          <a:p>
            <a:pPr marL="12700" marR="320040">
              <a:lnSpc>
                <a:spcPts val="800"/>
              </a:lnSpc>
              <a:spcBef>
                <a:spcPts val="254"/>
              </a:spcBef>
            </a:pPr>
            <a:r>
              <a:rPr sz="800" dirty="0">
                <a:latin typeface="Times New Roman" panose="02020603050405020304" pitchFamily="18" charset="0"/>
                <a:cs typeface="Times New Roman" panose="02020603050405020304" pitchFamily="18" charset="0"/>
              </a:rPr>
              <a:t>Цель тестирования: Проверка корректности и полноты выполняемых системой функций.</a:t>
            </a:r>
          </a:p>
          <a:p>
            <a:pPr marL="12700">
              <a:lnSpc>
                <a:spcPts val="715"/>
              </a:lnSpc>
            </a:pPr>
            <a:r>
              <a:rPr sz="800" dirty="0">
                <a:latin typeface="Times New Roman" panose="02020603050405020304" pitchFamily="18" charset="0"/>
                <a:cs typeface="Times New Roman" panose="02020603050405020304" pitchFamily="18" charset="0"/>
              </a:rPr>
              <a:t>Метод тестирования: Причина / Следствие (Cause/Effect — CE).</a:t>
            </a:r>
          </a:p>
          <a:p>
            <a:pPr marL="12700">
              <a:lnSpc>
                <a:spcPts val="880"/>
              </a:lnSpc>
            </a:pPr>
            <a:r>
              <a:rPr sz="800" dirty="0">
                <a:latin typeface="Times New Roman" panose="02020603050405020304" pitchFamily="18" charset="0"/>
                <a:cs typeface="Times New Roman" panose="02020603050405020304" pitchFamily="18" charset="0"/>
              </a:rPr>
              <a:t>Параметры тестирования некоторых тест-кейсов:</a:t>
            </a:r>
          </a:p>
          <a:p>
            <a:pPr marL="245745" indent="-134620">
              <a:lnSpc>
                <a:spcPts val="880"/>
              </a:lnSpc>
              <a:spcBef>
                <a:spcPts val="135"/>
              </a:spcBef>
              <a:buClr>
                <a:srgbClr val="3333B2"/>
              </a:buClr>
              <a:buAutoNum type="arabicPeriod"/>
              <a:tabLst>
                <a:tab pos="245745" algn="l"/>
              </a:tabLst>
            </a:pPr>
            <a:r>
              <a:rPr sz="800" dirty="0">
                <a:latin typeface="Times New Roman" panose="02020603050405020304" pitchFamily="18" charset="0"/>
                <a:cs typeface="Times New Roman" panose="02020603050405020304" pitchFamily="18" charset="0"/>
              </a:rPr>
              <a:t>Тест-кейс 1. Чтение данных из MongoDB</a:t>
            </a:r>
          </a:p>
          <a:p>
            <a:pPr marL="246379" marR="57150">
              <a:lnSpc>
                <a:spcPts val="800"/>
              </a:lnSpc>
              <a:spcBef>
                <a:spcPts val="80"/>
              </a:spcBef>
            </a:pPr>
            <a:r>
              <a:rPr sz="800" dirty="0">
                <a:latin typeface="Times New Roman" panose="02020603050405020304" pitchFamily="18" charset="0"/>
                <a:cs typeface="Times New Roman" panose="02020603050405020304" pitchFamily="18" charset="0"/>
              </a:rPr>
              <a:t>Необходимо создать тестовое БД, в которой содержится запись с id = 0, name = IvanovII. На главной странице необходимо ввести запрос на чтение.</a:t>
            </a:r>
          </a:p>
          <a:p>
            <a:pPr marL="246379">
              <a:lnSpc>
                <a:spcPts val="715"/>
              </a:lnSpc>
            </a:pPr>
            <a:r>
              <a:rPr sz="800" dirty="0">
                <a:latin typeface="Times New Roman" panose="02020603050405020304" pitchFamily="18" charset="0"/>
                <a:cs typeface="Times New Roman" panose="02020603050405020304" pitchFamily="18" charset="0"/>
              </a:rPr>
              <a:t>Входные данные:</a:t>
            </a:r>
          </a:p>
          <a:p>
            <a:pPr marL="246379" marR="1097915">
              <a:lnSpc>
                <a:spcPts val="800"/>
              </a:lnSpc>
              <a:spcBef>
                <a:spcPts val="80"/>
              </a:spcBef>
            </a:pPr>
            <a:r>
              <a:rPr sz="800" dirty="0">
                <a:latin typeface="Times New Roman" panose="02020603050405020304" pitchFamily="18" charset="0"/>
                <a:cs typeface="Times New Roman" panose="02020603050405020304" pitchFamily="18" charset="0"/>
              </a:rPr>
              <a:t>Запрос: mg.read(mg.human.name).where(mg.human.id=0) Ожидаемый результат: IvanovII</a:t>
            </a:r>
          </a:p>
          <a:p>
            <a:pPr marL="245745" indent="-134620">
              <a:lnSpc>
                <a:spcPts val="880"/>
              </a:lnSpc>
              <a:spcBef>
                <a:spcPts val="130"/>
              </a:spcBef>
              <a:buClr>
                <a:srgbClr val="3333B2"/>
              </a:buClr>
              <a:buAutoNum type="arabicPeriod" startAt="2"/>
              <a:tabLst>
                <a:tab pos="245745" algn="l"/>
              </a:tabLst>
            </a:pPr>
            <a:r>
              <a:rPr sz="800" dirty="0">
                <a:latin typeface="Times New Roman" panose="02020603050405020304" pitchFamily="18" charset="0"/>
                <a:cs typeface="Times New Roman" panose="02020603050405020304" pitchFamily="18" charset="0"/>
              </a:rPr>
              <a:t>Тест-кейс 2. Чтение данных из Neo4j</a:t>
            </a:r>
          </a:p>
          <a:p>
            <a:pPr marL="246379" marR="27305">
              <a:lnSpc>
                <a:spcPts val="800"/>
              </a:lnSpc>
              <a:spcBef>
                <a:spcPts val="80"/>
              </a:spcBef>
            </a:pPr>
            <a:r>
              <a:rPr sz="800" dirty="0">
                <a:latin typeface="Times New Roman" panose="02020603050405020304" pitchFamily="18" charset="0"/>
                <a:cs typeface="Times New Roman" panose="02020603050405020304" pitchFamily="18" charset="0"/>
              </a:rPr>
              <a:t>Необходимо создать тестовое БД, в которой содержится запись city_name = Msk human_name = IvanovII. На главной странице необходимо ввести запрос на чтение.</a:t>
            </a:r>
          </a:p>
          <a:p>
            <a:pPr marL="246379">
              <a:lnSpc>
                <a:spcPts val="710"/>
              </a:lnSpc>
            </a:pPr>
            <a:r>
              <a:rPr sz="800" dirty="0">
                <a:latin typeface="Times New Roman" panose="02020603050405020304" pitchFamily="18" charset="0"/>
                <a:cs typeface="Times New Roman" panose="02020603050405020304" pitchFamily="18" charset="0"/>
              </a:rPr>
              <a:t>Входные данные:</a:t>
            </a:r>
          </a:p>
          <a:p>
            <a:pPr marL="246379" marR="283210">
              <a:lnSpc>
                <a:spcPts val="800"/>
              </a:lnSpc>
              <a:spcBef>
                <a:spcPts val="80"/>
              </a:spcBef>
            </a:pPr>
            <a:r>
              <a:rPr sz="800" dirty="0">
                <a:latin typeface="Times New Roman" panose="02020603050405020304" pitchFamily="18" charset="0"/>
                <a:cs typeface="Times New Roman" panose="02020603050405020304" pitchFamily="18" charset="0"/>
              </a:rPr>
              <a:t>Запрос: neo.read(neo.city.city_name).where(neo.city.human_name="IvanovII") Ожидаемый результат: Msk</a:t>
            </a:r>
          </a:p>
          <a:p>
            <a:pPr marL="245745" indent="-134620">
              <a:lnSpc>
                <a:spcPts val="880"/>
              </a:lnSpc>
              <a:spcBef>
                <a:spcPts val="130"/>
              </a:spcBef>
              <a:buClr>
                <a:srgbClr val="3333B2"/>
              </a:buClr>
              <a:buAutoNum type="arabicPeriod" startAt="3"/>
              <a:tabLst>
                <a:tab pos="245745" algn="l"/>
              </a:tabLst>
            </a:pPr>
            <a:r>
              <a:rPr sz="800" dirty="0">
                <a:latin typeface="Times New Roman" panose="02020603050405020304" pitchFamily="18" charset="0"/>
                <a:cs typeface="Times New Roman" panose="02020603050405020304" pitchFamily="18" charset="0"/>
              </a:rPr>
              <a:t>Тест-кейс 3. Чтение данных из Cassandra</a:t>
            </a:r>
          </a:p>
          <a:p>
            <a:pPr marL="246379" marR="5080">
              <a:lnSpc>
                <a:spcPts val="800"/>
              </a:lnSpc>
              <a:spcBef>
                <a:spcPts val="80"/>
              </a:spcBef>
            </a:pPr>
            <a:r>
              <a:rPr sz="800" dirty="0">
                <a:latin typeface="Times New Roman" panose="02020603050405020304" pitchFamily="18" charset="0"/>
                <a:cs typeface="Times New Roman" panose="02020603050405020304" pitchFamily="18" charset="0"/>
              </a:rPr>
              <a:t>Необходимо создать тестовое БД, в которой содержится запись city_name = Msk, country_name = Russia . На главной странице необходимо ввести запрос на чтение.</a:t>
            </a:r>
          </a:p>
          <a:p>
            <a:pPr marL="246379">
              <a:lnSpc>
                <a:spcPts val="710"/>
              </a:lnSpc>
            </a:pPr>
            <a:r>
              <a:rPr sz="800" dirty="0">
                <a:latin typeface="Times New Roman" panose="02020603050405020304" pitchFamily="18" charset="0"/>
                <a:cs typeface="Times New Roman" panose="02020603050405020304" pitchFamily="18" charset="0"/>
              </a:rPr>
              <a:t>Входные данные:</a:t>
            </a:r>
          </a:p>
          <a:p>
            <a:pPr marL="246379" marR="154940">
              <a:lnSpc>
                <a:spcPts val="800"/>
              </a:lnSpc>
              <a:spcBef>
                <a:spcPts val="80"/>
              </a:spcBef>
            </a:pPr>
            <a:r>
              <a:rPr sz="800" dirty="0">
                <a:latin typeface="Times New Roman" panose="02020603050405020304" pitchFamily="18" charset="0"/>
                <a:cs typeface="Times New Roman" panose="02020603050405020304" pitchFamily="18" charset="0"/>
              </a:rPr>
              <a:t>Запрос: cas.read(cas.country.country_name).where(cas.country.city_name="Msk") Ожидаемый результат: Russia</a:t>
            </a:r>
          </a:p>
          <a:p>
            <a:pPr marL="12700" marR="515620">
              <a:lnSpc>
                <a:spcPts val="800"/>
              </a:lnSpc>
              <a:spcBef>
                <a:spcPts val="290"/>
              </a:spcBef>
            </a:pPr>
            <a:r>
              <a:rPr sz="800" dirty="0">
                <a:latin typeface="Times New Roman" panose="02020603050405020304" pitchFamily="18" charset="0"/>
                <a:cs typeface="Times New Roman" panose="02020603050405020304" pitchFamily="18" charset="0"/>
              </a:rPr>
              <a:t>Вывод: Исходя из результатов тестирования можно сделать вывод, что все необходимые функции работают корректно</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21</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Модульное тестирования</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519869"/>
            <a:ext cx="3870960" cy="1548130"/>
          </a:xfrm>
          <a:prstGeom prst="rect">
            <a:avLst/>
          </a:prstGeom>
        </p:spPr>
        <p:txBody>
          <a:bodyPr vert="horz" wrap="square" lIns="0" tIns="10795" rIns="0" bIns="0" rtlCol="0">
            <a:spAutoFit/>
          </a:bodyPr>
          <a:lstStyle/>
          <a:p>
            <a:pPr marL="12700" marR="96520">
              <a:lnSpc>
                <a:spcPct val="101000"/>
              </a:lnSpc>
              <a:spcBef>
                <a:spcPts val="85"/>
              </a:spcBef>
            </a:pPr>
            <a:r>
              <a:rPr sz="900" spc="-40" dirty="0">
                <a:latin typeface="Times New Roman" panose="02020603050405020304" pitchFamily="18" charset="0"/>
                <a:cs typeface="Times New Roman" panose="02020603050405020304" pitchFamily="18" charset="0"/>
              </a:rPr>
              <a:t>Цель</a:t>
            </a:r>
            <a:r>
              <a:rPr sz="900" spc="-25"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a:t>
            </a:r>
            <a:r>
              <a:rPr sz="900" spc="-2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проверить</a:t>
            </a:r>
            <a:r>
              <a:rPr sz="900" spc="-25"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функциональность</a:t>
            </a:r>
            <a:r>
              <a:rPr sz="900" spc="-20"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и</a:t>
            </a:r>
            <a:r>
              <a:rPr sz="900" spc="-25"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найти</a:t>
            </a:r>
            <a:r>
              <a:rPr sz="900" spc="-20"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ошибки</a:t>
            </a:r>
            <a:r>
              <a:rPr sz="900" spc="-20"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в</a:t>
            </a:r>
            <a:r>
              <a:rPr sz="900" spc="-25"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частях</a:t>
            </a:r>
            <a:r>
              <a:rPr sz="900" spc="-2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приложения, которые</a:t>
            </a:r>
            <a:r>
              <a:rPr sz="900" spc="-2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доступны</a:t>
            </a:r>
            <a:r>
              <a:rPr sz="900" spc="-20"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и</a:t>
            </a:r>
            <a:r>
              <a:rPr sz="900" spc="-2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могут</a:t>
            </a:r>
            <a:r>
              <a:rPr sz="900" spc="-20"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быть</a:t>
            </a:r>
            <a:r>
              <a:rPr sz="900" spc="-20"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протестированы</a:t>
            </a:r>
            <a:r>
              <a:rPr sz="900" spc="-20" dirty="0">
                <a:latin typeface="Times New Roman" panose="02020603050405020304" pitchFamily="18" charset="0"/>
                <a:cs typeface="Times New Roman" panose="02020603050405020304" pitchFamily="18" charset="0"/>
              </a:rPr>
              <a:t> по-</a:t>
            </a:r>
            <a:r>
              <a:rPr sz="900" spc="-10" dirty="0">
                <a:latin typeface="Times New Roman" panose="02020603050405020304" pitchFamily="18" charset="0"/>
                <a:cs typeface="Times New Roman" panose="02020603050405020304" pitchFamily="18" charset="0"/>
              </a:rPr>
              <a:t>отдельности.</a:t>
            </a:r>
            <a:endParaRPr sz="900" dirty="0">
              <a:latin typeface="Times New Roman" panose="02020603050405020304" pitchFamily="18" charset="0"/>
              <a:cs typeface="Times New Roman" panose="02020603050405020304" pitchFamily="18" charset="0"/>
            </a:endParaRPr>
          </a:p>
          <a:p>
            <a:pPr marL="12700">
              <a:lnSpc>
                <a:spcPct val="100000"/>
              </a:lnSpc>
              <a:spcBef>
                <a:spcPts val="10"/>
              </a:spcBef>
            </a:pPr>
            <a:r>
              <a:rPr sz="900" spc="-30" dirty="0">
                <a:latin typeface="Times New Roman" panose="02020603050405020304" pitchFamily="18" charset="0"/>
                <a:cs typeface="Times New Roman" panose="02020603050405020304" pitchFamily="18" charset="0"/>
              </a:rPr>
              <a:t>Метод</a:t>
            </a:r>
            <a:r>
              <a:rPr sz="900" spc="-10"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тестирования</a:t>
            </a:r>
            <a:r>
              <a:rPr sz="900" spc="-10"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a:t>
            </a:r>
            <a:r>
              <a:rPr sz="900" spc="-1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Причина</a:t>
            </a:r>
            <a:r>
              <a:rPr sz="900" spc="-5"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a:t>
            </a:r>
            <a:r>
              <a:rPr sz="900" spc="-10"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Следствие</a:t>
            </a:r>
            <a:r>
              <a:rPr sz="900" spc="-1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(Cause/Effect</a:t>
            </a:r>
            <a:r>
              <a:rPr sz="900" spc="-5" dirty="0">
                <a:latin typeface="Times New Roman" panose="02020603050405020304" pitchFamily="18" charset="0"/>
                <a:cs typeface="Times New Roman" panose="02020603050405020304" pitchFamily="18" charset="0"/>
              </a:rPr>
              <a:t> </a:t>
            </a:r>
            <a:r>
              <a:rPr sz="900" spc="-90" dirty="0">
                <a:latin typeface="Times New Roman" panose="02020603050405020304" pitchFamily="18" charset="0"/>
                <a:cs typeface="Times New Roman" panose="02020603050405020304" pitchFamily="18" charset="0"/>
              </a:rPr>
              <a:t>—</a:t>
            </a:r>
            <a:r>
              <a:rPr sz="900" spc="-10" dirty="0">
                <a:latin typeface="Times New Roman" panose="02020603050405020304" pitchFamily="18" charset="0"/>
                <a:cs typeface="Times New Roman" panose="02020603050405020304" pitchFamily="18" charset="0"/>
              </a:rPr>
              <a:t> </a:t>
            </a:r>
            <a:r>
              <a:rPr sz="900" spc="-20" dirty="0">
                <a:latin typeface="Times New Roman" panose="02020603050405020304" pitchFamily="18" charset="0"/>
                <a:cs typeface="Times New Roman" panose="02020603050405020304" pitchFamily="18" charset="0"/>
              </a:rPr>
              <a:t>CE).</a:t>
            </a:r>
            <a:endParaRPr sz="900" dirty="0">
              <a:latin typeface="Times New Roman" panose="02020603050405020304" pitchFamily="18" charset="0"/>
              <a:cs typeface="Times New Roman" panose="02020603050405020304" pitchFamily="18" charset="0"/>
            </a:endParaRPr>
          </a:p>
          <a:p>
            <a:pPr marL="12700" marR="5080">
              <a:lnSpc>
                <a:spcPct val="101000"/>
              </a:lnSpc>
            </a:pPr>
            <a:r>
              <a:rPr sz="900" spc="-20" dirty="0">
                <a:latin typeface="Times New Roman" panose="02020603050405020304" pitchFamily="18" charset="0"/>
                <a:cs typeface="Times New Roman" panose="02020603050405020304" pitchFamily="18" charset="0"/>
              </a:rPr>
              <a:t>Пример </a:t>
            </a:r>
            <a:r>
              <a:rPr sz="900" spc="-45" dirty="0">
                <a:latin typeface="Times New Roman" panose="02020603050405020304" pitchFamily="18" charset="0"/>
                <a:cs typeface="Times New Roman" panose="02020603050405020304" pitchFamily="18" charset="0"/>
              </a:rPr>
              <a:t>тестирования</a:t>
            </a:r>
            <a:r>
              <a:rPr sz="900" spc="-15"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преобразования</a:t>
            </a:r>
            <a:r>
              <a:rPr sz="900" spc="-15" dirty="0">
                <a:latin typeface="Times New Roman" panose="02020603050405020304" pitchFamily="18" charset="0"/>
                <a:cs typeface="Times New Roman" panose="02020603050405020304" pitchFamily="18" charset="0"/>
              </a:rPr>
              <a:t> </a:t>
            </a:r>
            <a:r>
              <a:rPr sz="900" spc="-20" dirty="0">
                <a:latin typeface="Times New Roman" panose="02020603050405020304" pitchFamily="18" charset="0"/>
                <a:cs typeface="Times New Roman" panose="02020603050405020304" pitchFamily="18" charset="0"/>
              </a:rPr>
              <a:t>из</a:t>
            </a:r>
            <a:r>
              <a:rPr sz="900" spc="-15"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запроса</a:t>
            </a:r>
            <a:r>
              <a:rPr sz="900" spc="-1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на</a:t>
            </a:r>
            <a:r>
              <a:rPr sz="900" spc="-15"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созданном</a:t>
            </a:r>
            <a:r>
              <a:rPr sz="900" spc="-1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языке</a:t>
            </a:r>
            <a:r>
              <a:rPr sz="900" spc="-15" dirty="0">
                <a:latin typeface="Times New Roman" panose="02020603050405020304" pitchFamily="18" charset="0"/>
                <a:cs typeface="Times New Roman" panose="02020603050405020304" pitchFamily="18" charset="0"/>
              </a:rPr>
              <a:t> </a:t>
            </a:r>
            <a:r>
              <a:rPr sz="900" spc="-50" dirty="0">
                <a:latin typeface="Times New Roman" panose="02020603050405020304" pitchFamily="18" charset="0"/>
                <a:cs typeface="Times New Roman" panose="02020603050405020304" pitchFamily="18" charset="0"/>
              </a:rPr>
              <a:t>в </a:t>
            </a:r>
            <a:r>
              <a:rPr sz="900" spc="-35" dirty="0">
                <a:latin typeface="Times New Roman" panose="02020603050405020304" pitchFamily="18" charset="0"/>
                <a:cs typeface="Times New Roman" panose="02020603050405020304" pitchFamily="18" charset="0"/>
              </a:rPr>
              <a:t>универсальный</a:t>
            </a:r>
            <a:r>
              <a:rPr sz="900" spc="-15"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вид,</a:t>
            </a:r>
            <a:r>
              <a:rPr sz="900" spc="-1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который</a:t>
            </a:r>
            <a:r>
              <a:rPr sz="900" spc="-15"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после</a:t>
            </a:r>
            <a:r>
              <a:rPr sz="900" spc="-10"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будет</a:t>
            </a:r>
            <a:r>
              <a:rPr sz="900" spc="-10"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интерпретироваться</a:t>
            </a:r>
            <a:r>
              <a:rPr sz="900" spc="-15"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каждой</a:t>
            </a:r>
            <a:r>
              <a:rPr sz="900" spc="-10"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СУБД, </a:t>
            </a:r>
            <a:r>
              <a:rPr sz="900" spc="-40" dirty="0">
                <a:latin typeface="Times New Roman" panose="02020603050405020304" pitchFamily="18" charset="0"/>
                <a:cs typeface="Times New Roman" panose="02020603050405020304" pitchFamily="18" charset="0"/>
              </a:rPr>
              <a:t>представлен</a:t>
            </a:r>
            <a:r>
              <a:rPr sz="900" spc="-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на</a:t>
            </a:r>
            <a:r>
              <a:rPr sz="900" dirty="0">
                <a:latin typeface="Times New Roman" panose="02020603050405020304" pitchFamily="18" charset="0"/>
                <a:cs typeface="Times New Roman" panose="02020603050405020304" pitchFamily="18" charset="0"/>
              </a:rPr>
              <a:t> </a:t>
            </a:r>
            <a:r>
              <a:rPr sz="900" spc="-10" dirty="0">
                <a:latin typeface="Times New Roman" panose="02020603050405020304" pitchFamily="18" charset="0"/>
                <a:cs typeface="Times New Roman" panose="02020603050405020304" pitchFamily="18" charset="0"/>
              </a:rPr>
              <a:t>рисунке.</a:t>
            </a:r>
            <a:endParaRPr sz="900" dirty="0">
              <a:latin typeface="Times New Roman" panose="02020603050405020304" pitchFamily="18" charset="0"/>
              <a:cs typeface="Times New Roman" panose="02020603050405020304" pitchFamily="18" charset="0"/>
            </a:endParaRPr>
          </a:p>
          <a:p>
            <a:pPr marL="12700" marR="364490">
              <a:lnSpc>
                <a:spcPct val="101000"/>
              </a:lnSpc>
            </a:pPr>
            <a:r>
              <a:rPr sz="900" spc="-20" dirty="0">
                <a:latin typeface="Times New Roman" panose="02020603050405020304" pitchFamily="18" charset="0"/>
                <a:cs typeface="Times New Roman" panose="02020603050405020304" pitchFamily="18" charset="0"/>
              </a:rPr>
              <a:t>Входными</a:t>
            </a:r>
            <a:r>
              <a:rPr sz="900" spc="-30" dirty="0">
                <a:latin typeface="Times New Roman" panose="02020603050405020304" pitchFamily="18" charset="0"/>
                <a:cs typeface="Times New Roman" panose="02020603050405020304" pitchFamily="18" charset="0"/>
              </a:rPr>
              <a:t> данными</a:t>
            </a:r>
            <a:r>
              <a:rPr sz="900" spc="-25" dirty="0">
                <a:latin typeface="Times New Roman" panose="02020603050405020304" pitchFamily="18" charset="0"/>
                <a:cs typeface="Times New Roman" panose="02020603050405020304" pitchFamily="18" charset="0"/>
              </a:rPr>
              <a:t> </a:t>
            </a:r>
            <a:r>
              <a:rPr sz="900" spc="-50" dirty="0">
                <a:latin typeface="Times New Roman" panose="02020603050405020304" pitchFamily="18" charset="0"/>
                <a:cs typeface="Times New Roman" panose="02020603050405020304" pitchFamily="18" charset="0"/>
              </a:rPr>
              <a:t>является</a:t>
            </a:r>
            <a:r>
              <a:rPr sz="900" spc="-30" dirty="0">
                <a:latin typeface="Times New Roman" panose="02020603050405020304" pitchFamily="18" charset="0"/>
                <a:cs typeface="Times New Roman" panose="02020603050405020304" pitchFamily="18" charset="0"/>
              </a:rPr>
              <a:t> </a:t>
            </a:r>
            <a:r>
              <a:rPr sz="900" spc="-20" dirty="0">
                <a:latin typeface="Times New Roman" panose="02020603050405020304" pitchFamily="18" charset="0"/>
                <a:cs typeface="Times New Roman" panose="02020603050405020304" pitchFamily="18" charset="0"/>
              </a:rPr>
              <a:t>запрос</a:t>
            </a:r>
            <a:r>
              <a:rPr sz="900" spc="-25"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a:t>
            </a:r>
            <a:r>
              <a:rPr sz="900" spc="-25"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conn1.read(conn1.table1.field1). </a:t>
            </a:r>
            <a:r>
              <a:rPr sz="900" spc="-25" dirty="0">
                <a:latin typeface="Times New Roman" panose="02020603050405020304" pitchFamily="18" charset="0"/>
                <a:cs typeface="Times New Roman" panose="02020603050405020304" pitchFamily="18" charset="0"/>
              </a:rPr>
              <a:t>Выходными</a:t>
            </a:r>
            <a:r>
              <a:rPr sz="900" spc="-15"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данными</a:t>
            </a:r>
            <a:r>
              <a:rPr sz="900" spc="-15" dirty="0">
                <a:latin typeface="Times New Roman" panose="02020603050405020304" pitchFamily="18" charset="0"/>
                <a:cs typeface="Times New Roman" panose="02020603050405020304" pitchFamily="18" charset="0"/>
              </a:rPr>
              <a:t> </a:t>
            </a:r>
            <a:r>
              <a:rPr sz="900" spc="-50" dirty="0">
                <a:latin typeface="Times New Roman" panose="02020603050405020304" pitchFamily="18" charset="0"/>
                <a:cs typeface="Times New Roman" panose="02020603050405020304" pitchFamily="18" charset="0"/>
              </a:rPr>
              <a:t>является</a:t>
            </a:r>
            <a:r>
              <a:rPr sz="900" spc="-15" dirty="0">
                <a:latin typeface="Times New Roman" panose="02020603050405020304" pitchFamily="18" charset="0"/>
                <a:cs typeface="Times New Roman" panose="02020603050405020304" pitchFamily="18" charset="0"/>
              </a:rPr>
              <a:t> </a:t>
            </a:r>
            <a:r>
              <a:rPr sz="900" spc="-60" dirty="0">
                <a:latin typeface="Times New Roman" panose="02020603050405020304" pitchFamily="18" charset="0"/>
                <a:cs typeface="Times New Roman" panose="02020603050405020304" pitchFamily="18" charset="0"/>
              </a:rPr>
              <a:t>результат,</a:t>
            </a:r>
            <a:r>
              <a:rPr sz="900" spc="-1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который</a:t>
            </a:r>
            <a:r>
              <a:rPr sz="900" spc="-15"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будет</a:t>
            </a:r>
            <a:r>
              <a:rPr sz="900" spc="-1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выведен</a:t>
            </a:r>
            <a:r>
              <a:rPr sz="900" spc="-15" dirty="0">
                <a:latin typeface="Times New Roman" panose="02020603050405020304" pitchFamily="18" charset="0"/>
                <a:cs typeface="Times New Roman" panose="02020603050405020304" pitchFamily="18" charset="0"/>
              </a:rPr>
              <a:t> </a:t>
            </a:r>
            <a:r>
              <a:rPr sz="900" spc="-50" dirty="0">
                <a:latin typeface="Times New Roman" panose="02020603050405020304" pitchFamily="18" charset="0"/>
                <a:cs typeface="Times New Roman" panose="02020603050405020304" pitchFamily="18" charset="0"/>
              </a:rPr>
              <a:t>в результате</a:t>
            </a:r>
            <a:r>
              <a:rPr sz="900" spc="20"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вызова</a:t>
            </a:r>
            <a:r>
              <a:rPr sz="900" spc="2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mock-</a:t>
            </a:r>
            <a:r>
              <a:rPr sz="900" spc="-10" dirty="0">
                <a:latin typeface="Times New Roman" panose="02020603050405020304" pitchFamily="18" charset="0"/>
                <a:cs typeface="Times New Roman" panose="02020603050405020304" pitchFamily="18" charset="0"/>
              </a:rPr>
              <a:t>функции.</a:t>
            </a:r>
            <a:endParaRPr sz="900" dirty="0">
              <a:latin typeface="Times New Roman" panose="02020603050405020304" pitchFamily="18" charset="0"/>
              <a:cs typeface="Times New Roman" panose="02020603050405020304" pitchFamily="18" charset="0"/>
            </a:endParaRPr>
          </a:p>
          <a:p>
            <a:pPr marL="12700" marR="95250">
              <a:lnSpc>
                <a:spcPct val="101000"/>
              </a:lnSpc>
            </a:pPr>
            <a:r>
              <a:rPr sz="900" spc="-40" dirty="0">
                <a:latin typeface="Times New Roman" panose="02020603050405020304" pitchFamily="18" charset="0"/>
                <a:cs typeface="Times New Roman" panose="02020603050405020304" pitchFamily="18" charset="0"/>
              </a:rPr>
              <a:t>Вывод:</a:t>
            </a:r>
            <a:r>
              <a:rPr sz="900" spc="-2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покрытие</a:t>
            </a:r>
            <a:r>
              <a:rPr sz="900" spc="-20"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кода</a:t>
            </a:r>
            <a:r>
              <a:rPr sz="900" spc="-20"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тестами</a:t>
            </a:r>
            <a:r>
              <a:rPr sz="900" spc="-20"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составляет</a:t>
            </a:r>
            <a:r>
              <a:rPr sz="900" spc="-25" dirty="0">
                <a:latin typeface="Times New Roman" panose="02020603050405020304" pitchFamily="18" charset="0"/>
                <a:cs typeface="Times New Roman" panose="02020603050405020304" pitchFamily="18" charset="0"/>
              </a:rPr>
              <a:t> </a:t>
            </a:r>
            <a:r>
              <a:rPr sz="900" spc="-65" dirty="0">
                <a:latin typeface="Times New Roman" panose="02020603050405020304" pitchFamily="18" charset="0"/>
                <a:cs typeface="Times New Roman" panose="02020603050405020304" pitchFamily="18" charset="0"/>
              </a:rPr>
              <a:t>80%,</a:t>
            </a:r>
            <a:r>
              <a:rPr sz="900" spc="-20" dirty="0">
                <a:latin typeface="Times New Roman" panose="02020603050405020304" pitchFamily="18" charset="0"/>
                <a:cs typeface="Times New Roman" panose="02020603050405020304" pitchFamily="18" charset="0"/>
              </a:rPr>
              <a:t> </a:t>
            </a:r>
            <a:r>
              <a:rPr sz="900" spc="-55" dirty="0">
                <a:latin typeface="Times New Roman" panose="02020603050405020304" pitchFamily="18" charset="0"/>
                <a:cs typeface="Times New Roman" panose="02020603050405020304" pitchFamily="18" charset="0"/>
              </a:rPr>
              <a:t>что</a:t>
            </a:r>
            <a:r>
              <a:rPr sz="900" spc="-20" dirty="0">
                <a:latin typeface="Times New Roman" panose="02020603050405020304" pitchFamily="18" charset="0"/>
                <a:cs typeface="Times New Roman" panose="02020603050405020304" pitchFamily="18" charset="0"/>
              </a:rPr>
              <a:t> </a:t>
            </a:r>
            <a:r>
              <a:rPr sz="900" spc="-50" dirty="0">
                <a:latin typeface="Times New Roman" panose="02020603050405020304" pitchFamily="18" charset="0"/>
                <a:cs typeface="Times New Roman" panose="02020603050405020304" pitchFamily="18" charset="0"/>
              </a:rPr>
              <a:t>означает,</a:t>
            </a:r>
            <a:r>
              <a:rPr sz="900" spc="-20" dirty="0">
                <a:latin typeface="Times New Roman" panose="02020603050405020304" pitchFamily="18" charset="0"/>
                <a:cs typeface="Times New Roman" panose="02020603050405020304" pitchFamily="18" charset="0"/>
              </a:rPr>
              <a:t> </a:t>
            </a:r>
            <a:r>
              <a:rPr sz="900" spc="-55" dirty="0">
                <a:latin typeface="Times New Roman" panose="02020603050405020304" pitchFamily="18" charset="0"/>
                <a:cs typeface="Times New Roman" panose="02020603050405020304" pitchFamily="18" charset="0"/>
              </a:rPr>
              <a:t>что</a:t>
            </a:r>
            <a:r>
              <a:rPr sz="900" spc="-25" dirty="0">
                <a:latin typeface="Times New Roman" panose="02020603050405020304" pitchFamily="18" charset="0"/>
                <a:cs typeface="Times New Roman" panose="02020603050405020304" pitchFamily="18" charset="0"/>
              </a:rPr>
              <a:t> </a:t>
            </a:r>
            <a:r>
              <a:rPr sz="900" spc="-20" dirty="0">
                <a:latin typeface="Times New Roman" panose="02020603050405020304" pitchFamily="18" charset="0"/>
                <a:cs typeface="Times New Roman" panose="02020603050405020304" pitchFamily="18" charset="0"/>
              </a:rPr>
              <a:t>основные </a:t>
            </a:r>
            <a:r>
              <a:rPr sz="900" spc="-45" dirty="0">
                <a:latin typeface="Times New Roman" panose="02020603050405020304" pitchFamily="18" charset="0"/>
                <a:cs typeface="Times New Roman" panose="02020603050405020304" pitchFamily="18" charset="0"/>
              </a:rPr>
              <a:t>функции</a:t>
            </a:r>
            <a:r>
              <a:rPr sz="900" spc="-10"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программы</a:t>
            </a:r>
            <a:r>
              <a:rPr sz="900" spc="-5"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работают</a:t>
            </a:r>
            <a:r>
              <a:rPr sz="900" spc="-5" dirty="0">
                <a:latin typeface="Times New Roman" panose="02020603050405020304" pitchFamily="18" charset="0"/>
                <a:cs typeface="Times New Roman" panose="02020603050405020304" pitchFamily="18" charset="0"/>
              </a:rPr>
              <a:t> </a:t>
            </a:r>
            <a:r>
              <a:rPr sz="900" spc="-10" dirty="0">
                <a:latin typeface="Times New Roman" panose="02020603050405020304" pitchFamily="18" charset="0"/>
                <a:cs typeface="Times New Roman" panose="02020603050405020304" pitchFamily="18" charset="0"/>
              </a:rPr>
              <a:t>корректно.</a:t>
            </a:r>
            <a:endParaRPr sz="9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554405" y="2143978"/>
            <a:ext cx="3499251" cy="898573"/>
          </a:xfrm>
          <a:prstGeom prst="rect">
            <a:avLst/>
          </a:prstGeom>
        </p:spPr>
      </p:pic>
      <p:pic>
        <p:nvPicPr>
          <p:cNvPr id="6" name="object 6"/>
          <p:cNvPicPr/>
          <p:nvPr/>
        </p:nvPicPr>
        <p:blipFill>
          <a:blip r:embed="rId3" cstate="print"/>
          <a:stretch>
            <a:fillRect/>
          </a:stretch>
        </p:blipFill>
        <p:spPr>
          <a:xfrm>
            <a:off x="4197070" y="3003815"/>
            <a:ext cx="322274" cy="382823"/>
          </a:xfrm>
          <a:prstGeom prst="rect">
            <a:avLst/>
          </a:prstGeom>
        </p:spPr>
      </p:pic>
      <p:sp>
        <p:nvSpPr>
          <p:cNvPr id="7" name="object 7"/>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22</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Веб-тестирование производительности</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495705"/>
            <a:ext cx="2212975" cy="2705228"/>
          </a:xfrm>
          <a:prstGeom prst="rect">
            <a:avLst/>
          </a:prstGeom>
        </p:spPr>
        <p:txBody>
          <a:bodyPr vert="horz" wrap="square" lIns="0" tIns="22225" rIns="0" bIns="0" rtlCol="0">
            <a:spAutoFit/>
          </a:bodyPr>
          <a:lstStyle/>
          <a:p>
            <a:pPr marL="12700" marR="53975">
              <a:lnSpc>
                <a:spcPts val="900"/>
              </a:lnSpc>
              <a:spcBef>
                <a:spcPts val="175"/>
              </a:spcBef>
            </a:pPr>
            <a:r>
              <a:rPr sz="800" dirty="0">
                <a:latin typeface="Times New Roman" panose="02020603050405020304" pitchFamily="18" charset="0"/>
                <a:cs typeface="Times New Roman" panose="02020603050405020304" pitchFamily="18" charset="0"/>
              </a:rPr>
              <a:t>Для тестирования выполнения запроса был вы- бран следующий запрос: cas.read(cas.country.country_name)</a:t>
            </a:r>
          </a:p>
          <a:p>
            <a:pPr marL="12700">
              <a:lnSpc>
                <a:spcPts val="840"/>
              </a:lnSpc>
            </a:pPr>
            <a:r>
              <a:rPr sz="800" dirty="0">
                <a:latin typeface="Times New Roman" panose="02020603050405020304" pitchFamily="18" charset="0"/>
                <a:cs typeface="Times New Roman" panose="02020603050405020304" pitchFamily="18" charset="0"/>
              </a:rPr>
              <a:t>.where(cas.country.city_name=</a:t>
            </a:r>
          </a:p>
          <a:p>
            <a:pPr marL="12700">
              <a:lnSpc>
                <a:spcPts val="894"/>
              </a:lnSpc>
            </a:pPr>
            <a:r>
              <a:rPr sz="800" dirty="0">
                <a:latin typeface="Times New Roman" panose="02020603050405020304" pitchFamily="18" charset="0"/>
                <a:cs typeface="Times New Roman" panose="02020603050405020304" pitchFamily="18" charset="0"/>
              </a:rPr>
              <a:t>neo.read(neo.city.city_name)</a:t>
            </a:r>
          </a:p>
          <a:p>
            <a:pPr marL="12700" marR="5080">
              <a:lnSpc>
                <a:spcPts val="900"/>
              </a:lnSpc>
              <a:spcBef>
                <a:spcPts val="50"/>
              </a:spcBef>
            </a:pPr>
            <a:r>
              <a:rPr sz="800" dirty="0">
                <a:latin typeface="Times New Roman" panose="02020603050405020304" pitchFamily="18" charset="0"/>
                <a:cs typeface="Times New Roman" panose="02020603050405020304" pitchFamily="18" charset="0"/>
              </a:rPr>
              <a:t>.where(neo.city.human_name= mg.read(mg.human.name).where(mg.human.id=0))) Полученные результаты тестирования:</a:t>
            </a:r>
          </a:p>
          <a:p>
            <a:pPr marL="245745" indent="-134620">
              <a:lnSpc>
                <a:spcPct val="100000"/>
              </a:lnSpc>
              <a:spcBef>
                <a:spcPts val="209"/>
              </a:spcBef>
              <a:buClr>
                <a:srgbClr val="3333B2"/>
              </a:buClr>
              <a:buAutoNum type="arabicPeriod"/>
              <a:tabLst>
                <a:tab pos="245745" algn="l"/>
              </a:tabLst>
            </a:pPr>
            <a:r>
              <a:rPr sz="800" dirty="0">
                <a:latin typeface="Times New Roman" panose="02020603050405020304" pitchFamily="18" charset="0"/>
                <a:cs typeface="Times New Roman" panose="02020603050405020304" pitchFamily="18" charset="0"/>
              </a:rPr>
              <a:t>Загрузка (Loading) страницы заняла 1 мс</a:t>
            </a:r>
          </a:p>
          <a:p>
            <a:pPr marL="245110" marR="74295" indent="-134620">
              <a:lnSpc>
                <a:spcPts val="900"/>
              </a:lnSpc>
              <a:spcBef>
                <a:spcPts val="315"/>
              </a:spcBef>
              <a:buClr>
                <a:srgbClr val="3333B2"/>
              </a:buClr>
              <a:buAutoNum type="arabicPeriod"/>
              <a:tabLst>
                <a:tab pos="246379" algn="l"/>
              </a:tabLst>
            </a:pPr>
            <a:r>
              <a:rPr sz="800" dirty="0">
                <a:latin typeface="Times New Roman" panose="02020603050405020304" pitchFamily="18" charset="0"/>
                <a:cs typeface="Times New Roman" panose="02020603050405020304" pitchFamily="18" charset="0"/>
              </a:rPr>
              <a:t>Выполнение и загрузка скрипта (Scripting) 	страницы заняло 11 мс</a:t>
            </a:r>
          </a:p>
          <a:p>
            <a:pPr marL="245110" marR="111125" indent="-134620">
              <a:lnSpc>
                <a:spcPts val="900"/>
              </a:lnSpc>
              <a:spcBef>
                <a:spcPts val="290"/>
              </a:spcBef>
              <a:buClr>
                <a:srgbClr val="3333B2"/>
              </a:buClr>
              <a:buAutoNum type="arabicPeriod"/>
              <a:tabLst>
                <a:tab pos="246379" algn="l"/>
              </a:tabLst>
            </a:pPr>
            <a:r>
              <a:rPr sz="800" dirty="0">
                <a:latin typeface="Times New Roman" panose="02020603050405020304" pitchFamily="18" charset="0"/>
                <a:cs typeface="Times New Roman" panose="02020603050405020304" pitchFamily="18" charset="0"/>
              </a:rPr>
              <a:t>Рендеринг, а именно отрисовка страницы 	(Rendering) страницы занял 6 мс</a:t>
            </a:r>
          </a:p>
          <a:p>
            <a:pPr marL="245110" marR="121285" indent="-134620">
              <a:lnSpc>
                <a:spcPts val="900"/>
              </a:lnSpc>
              <a:spcBef>
                <a:spcPts val="290"/>
              </a:spcBef>
              <a:buClr>
                <a:srgbClr val="3333B2"/>
              </a:buClr>
              <a:buAutoNum type="arabicPeriod"/>
              <a:tabLst>
                <a:tab pos="246379" algn="l"/>
              </a:tabLst>
            </a:pPr>
            <a:r>
              <a:rPr sz="800" dirty="0">
                <a:latin typeface="Times New Roman" panose="02020603050405020304" pitchFamily="18" charset="0"/>
                <a:cs typeface="Times New Roman" panose="02020603050405020304" pitchFamily="18" charset="0"/>
              </a:rPr>
              <a:t>Погрузка css - стилей страницы (Painting) 	страницы заняла 6 мс</a:t>
            </a:r>
          </a:p>
          <a:p>
            <a:pPr marL="245110" marR="71755" indent="-134620">
              <a:lnSpc>
                <a:spcPts val="900"/>
              </a:lnSpc>
              <a:spcBef>
                <a:spcPts val="295"/>
              </a:spcBef>
              <a:buClr>
                <a:srgbClr val="3333B2"/>
              </a:buClr>
              <a:buAutoNum type="arabicPeriod"/>
              <a:tabLst>
                <a:tab pos="246379" algn="l"/>
              </a:tabLst>
            </a:pPr>
            <a:r>
              <a:rPr sz="800" dirty="0">
                <a:latin typeface="Times New Roman" panose="02020603050405020304" pitchFamily="18" charset="0"/>
                <a:cs typeface="Times New Roman" panose="02020603050405020304" pitchFamily="18" charset="0"/>
              </a:rPr>
              <a:t>Погрузка системных браузерных настроек 	(System) страницы заняла 60 мс</a:t>
            </a:r>
          </a:p>
          <a:p>
            <a:pPr marL="245745" indent="-134620">
              <a:lnSpc>
                <a:spcPct val="100000"/>
              </a:lnSpc>
              <a:spcBef>
                <a:spcPts val="210"/>
              </a:spcBef>
              <a:buClr>
                <a:srgbClr val="3333B2"/>
              </a:buClr>
              <a:buAutoNum type="arabicPeriod"/>
              <a:tabLst>
                <a:tab pos="245745" algn="l"/>
              </a:tabLst>
            </a:pPr>
            <a:r>
              <a:rPr sz="800" dirty="0">
                <a:latin typeface="Times New Roman" panose="02020603050405020304" pitchFamily="18" charset="0"/>
                <a:cs typeface="Times New Roman" panose="02020603050405020304" pitchFamily="18" charset="0"/>
              </a:rPr>
              <a:t>Общая загрузка (Total) заняла 12,854 мс</a:t>
            </a:r>
          </a:p>
          <a:p>
            <a:pPr marL="12700" marR="53975" algn="just">
              <a:lnSpc>
                <a:spcPts val="900"/>
              </a:lnSpc>
              <a:spcBef>
                <a:spcPts val="315"/>
              </a:spcBef>
            </a:pPr>
            <a:r>
              <a:rPr sz="800" dirty="0">
                <a:latin typeface="Times New Roman" panose="02020603050405020304" pitchFamily="18" charset="0"/>
                <a:cs typeface="Times New Roman" panose="02020603050405020304" pitchFamily="18" charset="0"/>
              </a:rPr>
              <a:t>Вывод: Исходя из результатов, можно сделать вывод, что приложение загружает страницу с удовлетворительной скоростью</a:t>
            </a:r>
          </a:p>
        </p:txBody>
      </p:sp>
      <p:pic>
        <p:nvPicPr>
          <p:cNvPr id="5" name="object 5"/>
          <p:cNvPicPr/>
          <p:nvPr/>
        </p:nvPicPr>
        <p:blipFill>
          <a:blip r:embed="rId2" cstate="print"/>
          <a:stretch>
            <a:fillRect/>
          </a:stretch>
        </p:blipFill>
        <p:spPr>
          <a:xfrm>
            <a:off x="2692819" y="609589"/>
            <a:ext cx="1555171" cy="1499296"/>
          </a:xfrm>
          <a:prstGeom prst="rect">
            <a:avLst/>
          </a:prstGeom>
        </p:spPr>
      </p:pic>
      <p:pic>
        <p:nvPicPr>
          <p:cNvPr id="6" name="object 6"/>
          <p:cNvPicPr/>
          <p:nvPr/>
        </p:nvPicPr>
        <p:blipFill>
          <a:blip r:embed="rId3" cstate="print"/>
          <a:stretch>
            <a:fillRect/>
          </a:stretch>
        </p:blipFill>
        <p:spPr>
          <a:xfrm>
            <a:off x="4197070" y="3003815"/>
            <a:ext cx="322274" cy="382823"/>
          </a:xfrm>
          <a:prstGeom prst="rect">
            <a:avLst/>
          </a:prstGeom>
        </p:spPr>
      </p:pic>
      <p:sp>
        <p:nvSpPr>
          <p:cNvPr id="7" name="object 7"/>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23</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Заключение</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464350" y="922611"/>
            <a:ext cx="3782060" cy="1618969"/>
          </a:xfrm>
          <a:prstGeom prst="rect">
            <a:avLst/>
          </a:prstGeom>
        </p:spPr>
        <p:txBody>
          <a:bodyPr vert="horz" wrap="square" lIns="0" tIns="10795" rIns="0" bIns="0" rtlCol="0">
            <a:spAutoFit/>
          </a:bodyPr>
          <a:lstStyle/>
          <a:p>
            <a:pPr marL="129539" marR="245745" indent="-117475">
              <a:lnSpc>
                <a:spcPct val="101000"/>
              </a:lnSpc>
              <a:spcBef>
                <a:spcPts val="85"/>
              </a:spcBef>
              <a:buClr>
                <a:srgbClr val="176CEA"/>
              </a:buClr>
              <a:buChar char="•"/>
              <a:tabLst>
                <a:tab pos="129539" algn="l"/>
              </a:tabLst>
            </a:pPr>
            <a:r>
              <a:rPr sz="900" dirty="0">
                <a:latin typeface="Times New Roman" panose="02020603050405020304" pitchFamily="18" charset="0"/>
                <a:cs typeface="Times New Roman" panose="02020603050405020304" pitchFamily="18" charset="0"/>
              </a:rPr>
              <a:t>Для каждой СУБД были изучены запросы, которые необходимы для запросов системы при взаимодействии с ними.</a:t>
            </a:r>
          </a:p>
          <a:p>
            <a:pPr marL="129539" marR="5080" indent="-117475">
              <a:lnSpc>
                <a:spcPct val="101000"/>
              </a:lnSpc>
              <a:spcBef>
                <a:spcPts val="300"/>
              </a:spcBef>
              <a:buClr>
                <a:srgbClr val="176CEA"/>
              </a:buClr>
              <a:buChar char="•"/>
              <a:tabLst>
                <a:tab pos="129539" algn="l"/>
              </a:tabLst>
            </a:pPr>
            <a:r>
              <a:rPr sz="900" dirty="0">
                <a:latin typeface="Times New Roman" panose="02020603050405020304" pitchFamily="18" charset="0"/>
                <a:cs typeface="Times New Roman" panose="02020603050405020304" pitchFamily="18" charset="0"/>
              </a:rPr>
              <a:t>Для выделения преимуществ и недостатков системы были изучены аналогичные работы по данной тематике. Была разработана грамматика языка для запросов к системе, алгоритм деления этого запроса на подзапросы для каждой СУБД и функции преобразования в запрос на язык СУБД, для которой он предназначается.</a:t>
            </a:r>
          </a:p>
          <a:p>
            <a:pPr marL="129539" marR="191770" indent="-117475">
              <a:lnSpc>
                <a:spcPct val="101000"/>
              </a:lnSpc>
              <a:spcBef>
                <a:spcPts val="295"/>
              </a:spcBef>
              <a:buClr>
                <a:srgbClr val="176CEA"/>
              </a:buClr>
              <a:buChar char="•"/>
              <a:tabLst>
                <a:tab pos="129539" algn="l"/>
              </a:tabLst>
            </a:pPr>
            <a:r>
              <a:rPr sz="900" dirty="0">
                <a:latin typeface="Times New Roman" panose="02020603050405020304" pitchFamily="18" charset="0"/>
                <a:cs typeface="Times New Roman" panose="02020603050405020304" pitchFamily="18" charset="0"/>
              </a:rPr>
              <a:t>В итоге, в данной работе была разработана и протестирована с помощью 3 видов тестирования система, которая позволяет пользователю получать и анализировать информацию из разных БД, основанных на разных СУБД.</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24</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874394"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Список статей</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0795" rIns="0" bIns="0" rtlCol="0">
            <a:spAutoFit/>
          </a:bodyPr>
          <a:lstStyle/>
          <a:p>
            <a:pPr marL="129539" marR="5080" indent="-117475">
              <a:lnSpc>
                <a:spcPct val="101000"/>
              </a:lnSpc>
              <a:spcBef>
                <a:spcPts val="85"/>
              </a:spcBef>
              <a:buClr>
                <a:srgbClr val="176CEA"/>
              </a:buClr>
              <a:buChar char="•"/>
              <a:tabLst>
                <a:tab pos="129539" algn="l"/>
              </a:tabLst>
            </a:pPr>
            <a:r>
              <a:rPr dirty="0">
                <a:latin typeface="Times New Roman" panose="02020603050405020304" pitchFamily="18" charset="0"/>
                <a:cs typeface="Times New Roman" panose="02020603050405020304" pitchFamily="18" charset="0"/>
              </a:rPr>
              <a:t>Алексеев А.С., Журавлев Н.В., Волков А.С., Самохвалов А.Э. Система для сбора и взаимодействия данных между различными СУБД // ИИАСУ’25. Сборник статей всероссийской научной конференции. – М.: ИНФРА-М. – 2025. – Т.2. – С. 400-405.</a:t>
            </a:r>
          </a:p>
          <a:p>
            <a:pPr marL="129539" marR="255904" indent="-117475">
              <a:lnSpc>
                <a:spcPct val="101000"/>
              </a:lnSpc>
              <a:spcBef>
                <a:spcPts val="300"/>
              </a:spcBef>
              <a:buClr>
                <a:srgbClr val="176CEA"/>
              </a:buClr>
              <a:buChar char="•"/>
              <a:tabLst>
                <a:tab pos="129539" algn="l"/>
              </a:tabLst>
            </a:pPr>
            <a:r>
              <a:rPr dirty="0">
                <a:latin typeface="Times New Roman" panose="02020603050405020304" pitchFamily="18" charset="0"/>
                <a:cs typeface="Times New Roman" panose="02020603050405020304" pitchFamily="18" charset="0"/>
              </a:rPr>
              <a:t>Алексеев А.С., Журавлёв Н.В., Саргсян О.Г. МЭС по выбору СУБД для решения задач // МИВАР’25.</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25</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9831" y="1452928"/>
            <a:ext cx="1508760" cy="196849"/>
          </a:xfrm>
          <a:prstGeom prst="rect">
            <a:avLst/>
          </a:prstGeom>
        </p:spPr>
        <p:txBody>
          <a:bodyPr vert="horz" wrap="square" lIns="0" tIns="12065" rIns="0" bIns="0" rtlCol="0">
            <a:spAutoFit/>
          </a:bodyPr>
          <a:lstStyle/>
          <a:p>
            <a:pPr marL="12700">
              <a:lnSpc>
                <a:spcPct val="100000"/>
              </a:lnSpc>
              <a:spcBef>
                <a:spcPts val="95"/>
              </a:spcBef>
            </a:pPr>
            <a:r>
              <a:rPr sz="1200" dirty="0">
                <a:latin typeface="Times New Roman" panose="02020603050405020304" pitchFamily="18" charset="0"/>
                <a:cs typeface="Times New Roman" panose="02020603050405020304" pitchFamily="18" charset="0"/>
              </a:rPr>
              <a:t>Спасибо за внимание!</a:t>
            </a:r>
          </a:p>
        </p:txBody>
      </p:sp>
      <p:pic>
        <p:nvPicPr>
          <p:cNvPr id="3" name="object 3"/>
          <p:cNvPicPr/>
          <p:nvPr/>
        </p:nvPicPr>
        <p:blipFill>
          <a:blip r:embed="rId2" cstate="print"/>
          <a:stretch>
            <a:fillRect/>
          </a:stretch>
        </p:blipFill>
        <p:spPr>
          <a:xfrm>
            <a:off x="4197070" y="3003815"/>
            <a:ext cx="322274" cy="382823"/>
          </a:xfrm>
          <a:prstGeom prst="rect">
            <a:avLst/>
          </a:prstGeom>
        </p:spPr>
      </p:pic>
      <p:sp>
        <p:nvSpPr>
          <p:cNvPr id="4" name="object 4"/>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26</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73766"/>
          </a:xfrm>
          <a:prstGeom prst="rect">
            <a:avLst/>
          </a:prstGeom>
        </p:spPr>
        <p:txBody>
          <a:bodyPr vert="horz" wrap="square" lIns="0" tIns="12065" rIns="0" bIns="0" rtlCol="0">
            <a:spAutoFit/>
          </a:bodyPr>
          <a:lstStyle/>
          <a:p>
            <a:pPr marL="12700">
              <a:lnSpc>
                <a:spcPct val="100000"/>
              </a:lnSpc>
              <a:spcBef>
                <a:spcPts val="95"/>
              </a:spcBef>
            </a:pPr>
            <a:r>
              <a:rPr sz="1050" dirty="0">
                <a:latin typeface="Times New Roman" panose="02020603050405020304" pitchFamily="18" charset="0"/>
                <a:cs typeface="Times New Roman" panose="02020603050405020304" pitchFamily="18" charset="0"/>
              </a:rPr>
              <a:t>Функциональные возможности системы по взаимодействию с СУБД</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642572"/>
            <a:ext cx="3905250" cy="2066462"/>
          </a:xfrm>
          <a:prstGeom prst="rect">
            <a:avLst/>
          </a:prstGeom>
        </p:spPr>
        <p:txBody>
          <a:bodyPr vert="horz" wrap="square" lIns="0" tIns="52069" rIns="0" bIns="0" rtlCol="0">
            <a:spAutoFit/>
          </a:bodyPr>
          <a:lstStyle/>
          <a:p>
            <a:pPr marL="12700">
              <a:lnSpc>
                <a:spcPct val="100000"/>
              </a:lnSpc>
              <a:spcBef>
                <a:spcPts val="409"/>
              </a:spcBef>
            </a:pPr>
            <a:r>
              <a:rPr sz="900" dirty="0">
                <a:latin typeface="Times New Roman" panose="02020603050405020304" pitchFamily="18" charset="0"/>
                <a:cs typeface="Times New Roman" panose="02020603050405020304" pitchFamily="18" charset="0"/>
              </a:rPr>
              <a:t>Имеются следующие функциональные возможности взаимодействии с СУБД:</a:t>
            </a:r>
          </a:p>
          <a:p>
            <a:pPr marL="246379" marR="5080" indent="-145415">
              <a:lnSpc>
                <a:spcPct val="101000"/>
              </a:lnSpc>
              <a:spcBef>
                <a:spcPts val="300"/>
              </a:spcBef>
              <a:buClr>
                <a:srgbClr val="3333B2"/>
              </a:buClr>
              <a:buAutoNum type="arabicPeriod"/>
              <a:tabLst>
                <a:tab pos="246379" algn="l"/>
              </a:tabLst>
            </a:pPr>
            <a:r>
              <a:rPr sz="900" dirty="0">
                <a:latin typeface="Times New Roman" panose="02020603050405020304" pitchFamily="18" charset="0"/>
                <a:cs typeface="Times New Roman" panose="02020603050405020304" pitchFamily="18" charset="0"/>
              </a:rPr>
              <a:t>Взаимодействие с данными (добавление, удаление, обновление, чтение) в различных БД из одной системы с помощью созданного языка запросов;</a:t>
            </a:r>
          </a:p>
          <a:p>
            <a:pPr marL="246379" marR="112395" indent="-145415">
              <a:lnSpc>
                <a:spcPct val="101000"/>
              </a:lnSpc>
              <a:spcBef>
                <a:spcPts val="295"/>
              </a:spcBef>
              <a:buClr>
                <a:srgbClr val="3333B2"/>
              </a:buClr>
              <a:buAutoNum type="arabicPeriod"/>
              <a:tabLst>
                <a:tab pos="246379" algn="l"/>
              </a:tabLst>
            </a:pPr>
            <a:r>
              <a:rPr sz="900" dirty="0">
                <a:latin typeface="Times New Roman" panose="02020603050405020304" pitchFamily="18" charset="0"/>
                <a:cs typeface="Times New Roman" panose="02020603050405020304" pitchFamily="18" charset="0"/>
              </a:rPr>
              <a:t>Взаимодействие с индексами, а именно создание, удаление, просмотр созданных;</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Получение списка всех таблиц из БД;</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Просмотр структуры выбранной таблицы из любой БД;</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Просмотр количества записей в выбранной таблице;</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Просмотр времени выполнения запроса;</a:t>
            </a:r>
          </a:p>
          <a:p>
            <a:pPr marL="247650" indent="-1333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Просмотр загрузки оперативной памяти при исполнении запроса;</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Просмотр плана запроса;</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Запуск запроса на языке СУБД.</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3</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Анализ средств извлечения информации из MongoDB</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3" y="429385"/>
            <a:ext cx="3980815" cy="2884764"/>
          </a:xfrm>
          <a:prstGeom prst="rect">
            <a:avLst/>
          </a:prstGeom>
        </p:spPr>
        <p:txBody>
          <a:bodyPr vert="horz" wrap="square" lIns="0" tIns="12065" rIns="0" bIns="0" rtlCol="0">
            <a:spAutoFit/>
          </a:bodyPr>
          <a:lstStyle/>
          <a:p>
            <a:pPr marL="12700">
              <a:lnSpc>
                <a:spcPts val="930"/>
              </a:lnSpc>
              <a:spcBef>
                <a:spcPts val="95"/>
              </a:spcBef>
            </a:pPr>
            <a:r>
              <a:rPr sz="800" dirty="0">
                <a:latin typeface="Times New Roman" panose="02020603050405020304" pitchFamily="18" charset="0"/>
                <a:cs typeface="Times New Roman" panose="02020603050405020304" pitchFamily="18" charset="0"/>
              </a:rPr>
              <a:t>Для добавления элемента в коллекцию:</a:t>
            </a:r>
          </a:p>
          <a:p>
            <a:pPr marL="12700">
              <a:lnSpc>
                <a:spcPts val="930"/>
              </a:lnSpc>
            </a:pPr>
            <a:r>
              <a:rPr sz="800" dirty="0">
                <a:latin typeface="Times New Roman" panose="02020603050405020304" pitchFamily="18" charset="0"/>
                <a:cs typeface="Times New Roman" panose="02020603050405020304" pitchFamily="18" charset="0"/>
              </a:rPr>
              <a:t>db.collection.insert({ "elem_name": "elem_value"})</a:t>
            </a:r>
          </a:p>
          <a:p>
            <a:pPr marL="12700" marR="732790">
              <a:lnSpc>
                <a:spcPts val="900"/>
              </a:lnSpc>
              <a:spcBef>
                <a:spcPts val="300"/>
              </a:spcBef>
            </a:pPr>
            <a:r>
              <a:rPr sz="800" dirty="0">
                <a:latin typeface="Times New Roman" panose="02020603050405020304" pitchFamily="18" charset="0"/>
                <a:cs typeface="Times New Roman" panose="02020603050405020304" pitchFamily="18" charset="0"/>
              </a:rPr>
              <a:t>Всю информацию из коллекции можно удалить через метод remove: db.collection.remove( { "elem_name ": "elem_value"})</a:t>
            </a:r>
          </a:p>
          <a:p>
            <a:pPr marL="12700" marR="1048385">
              <a:lnSpc>
                <a:spcPts val="900"/>
              </a:lnSpc>
              <a:spcBef>
                <a:spcPts val="275"/>
              </a:spcBef>
            </a:pPr>
            <a:r>
              <a:rPr sz="800" dirty="0">
                <a:latin typeface="Times New Roman" panose="02020603050405020304" pitchFamily="18" charset="0"/>
                <a:cs typeface="Times New Roman" panose="02020603050405020304" pitchFamily="18" charset="0"/>
              </a:rPr>
              <a:t>Для обновления коллекции используется метод update: db.collection.update({ $set: { "elem_name": "new_elem_value"}})</a:t>
            </a:r>
          </a:p>
          <a:p>
            <a:pPr marL="12700">
              <a:lnSpc>
                <a:spcPts val="930"/>
              </a:lnSpc>
              <a:spcBef>
                <a:spcPts val="200"/>
              </a:spcBef>
            </a:pPr>
            <a:r>
              <a:rPr sz="800" dirty="0">
                <a:latin typeface="Times New Roman" panose="02020603050405020304" pitchFamily="18" charset="0"/>
                <a:cs typeface="Times New Roman" panose="02020603050405020304" pitchFamily="18" charset="0"/>
              </a:rPr>
              <a:t>Для поиска используется find:</a:t>
            </a:r>
          </a:p>
          <a:p>
            <a:pPr marL="12700">
              <a:lnSpc>
                <a:spcPts val="930"/>
              </a:lnSpc>
            </a:pPr>
            <a:r>
              <a:rPr sz="800" dirty="0">
                <a:latin typeface="Times New Roman" panose="02020603050405020304" pitchFamily="18" charset="0"/>
                <a:cs typeface="Times New Roman" panose="02020603050405020304" pitchFamily="18" charset="0"/>
              </a:rPr>
              <a:t>db.collection.find({ "elem_name": "elem_value"})</a:t>
            </a:r>
          </a:p>
          <a:p>
            <a:pPr marL="12700" marR="1149985">
              <a:lnSpc>
                <a:spcPts val="900"/>
              </a:lnSpc>
              <a:spcBef>
                <a:spcPts val="300"/>
              </a:spcBef>
            </a:pPr>
            <a:r>
              <a:rPr sz="800" dirty="0">
                <a:latin typeface="Times New Roman" panose="02020603050405020304" pitchFamily="18" charset="0"/>
                <a:cs typeface="Times New Roman" panose="02020603050405020304" pitchFamily="18" charset="0"/>
              </a:rPr>
              <a:t>Для получения индексов коллекции используется команда: db.collection.getIndexes()</a:t>
            </a:r>
          </a:p>
          <a:p>
            <a:pPr marL="12700" marR="1004569">
              <a:lnSpc>
                <a:spcPts val="900"/>
              </a:lnSpc>
              <a:spcBef>
                <a:spcPts val="275"/>
              </a:spcBef>
            </a:pPr>
            <a:r>
              <a:rPr sz="800" dirty="0">
                <a:latin typeface="Times New Roman" panose="02020603050405020304" pitchFamily="18" charset="0"/>
                <a:cs typeface="Times New Roman" panose="02020603050405020304" pitchFamily="18" charset="0"/>
              </a:rPr>
              <a:t>Для добавления индексов коллекции используется команда: db.collection.createIndex({ "elem_name1”: 1, "elem_name2”: -1 })</a:t>
            </a:r>
          </a:p>
          <a:p>
            <a:pPr marL="12700" marR="1203960">
              <a:lnSpc>
                <a:spcPts val="900"/>
              </a:lnSpc>
              <a:spcBef>
                <a:spcPts val="280"/>
              </a:spcBef>
            </a:pPr>
            <a:r>
              <a:rPr sz="800" dirty="0">
                <a:latin typeface="Times New Roman" panose="02020603050405020304" pitchFamily="18" charset="0"/>
                <a:cs typeface="Times New Roman" panose="02020603050405020304" pitchFamily="18" charset="0"/>
              </a:rPr>
              <a:t>Для удаления индексов коллекции используется команда: db.collection.dropIndex("index_name”)</a:t>
            </a:r>
          </a:p>
          <a:p>
            <a:pPr marL="12700" marR="1504950">
              <a:lnSpc>
                <a:spcPts val="900"/>
              </a:lnSpc>
              <a:spcBef>
                <a:spcPts val="275"/>
              </a:spcBef>
            </a:pPr>
            <a:r>
              <a:rPr sz="800" dirty="0">
                <a:latin typeface="Times New Roman" panose="02020603050405020304" pitchFamily="18" charset="0"/>
                <a:cs typeface="Times New Roman" panose="02020603050405020304" pitchFamily="18" charset="0"/>
              </a:rPr>
              <a:t>Для вывода всех коллекций используется команда: db.getCollectionNames()</a:t>
            </a:r>
          </a:p>
          <a:p>
            <a:pPr marL="12700">
              <a:lnSpc>
                <a:spcPts val="930"/>
              </a:lnSpc>
              <a:spcBef>
                <a:spcPts val="195"/>
              </a:spcBef>
            </a:pPr>
            <a:r>
              <a:rPr sz="800" dirty="0">
                <a:latin typeface="Times New Roman" panose="02020603050405020304" pitchFamily="18" charset="0"/>
                <a:cs typeface="Times New Roman" panose="02020603050405020304" pitchFamily="18" charset="0"/>
              </a:rPr>
              <a:t>Для вывода строения коллекции используется команда:</a:t>
            </a:r>
          </a:p>
          <a:p>
            <a:pPr marL="12700">
              <a:lnSpc>
                <a:spcPts val="894"/>
              </a:lnSpc>
            </a:pPr>
            <a:r>
              <a:rPr sz="800" dirty="0">
                <a:latin typeface="Times New Roman" panose="02020603050405020304" pitchFamily="18" charset="0"/>
                <a:cs typeface="Times New Roman" panose="02020603050405020304" pitchFamily="18" charset="0"/>
              </a:rPr>
              <a:t>db.collection.aggregate([ {"$project": {"arrayofkeyvalue": {"$objectToArray": "$$ROOT"}}},</a:t>
            </a:r>
          </a:p>
          <a:p>
            <a:pPr marL="12700" marR="400050">
              <a:lnSpc>
                <a:spcPts val="900"/>
              </a:lnSpc>
              <a:spcBef>
                <a:spcPts val="50"/>
              </a:spcBef>
            </a:pPr>
            <a:r>
              <a:rPr sz="800" dirty="0">
                <a:latin typeface="Times New Roman" panose="02020603050405020304" pitchFamily="18" charset="0"/>
                <a:cs typeface="Times New Roman" panose="02020603050405020304" pitchFamily="18" charset="0"/>
              </a:rPr>
              <a:t>{"$unwind": "$arrayofkeyvalue"},{"$group": {"_id": None, "allkeys": {"$addToSet": "$arrayofkeyvalue.k"}}}])</a:t>
            </a:r>
          </a:p>
          <a:p>
            <a:pPr marL="12700" marR="726440">
              <a:lnSpc>
                <a:spcPts val="900"/>
              </a:lnSpc>
              <a:spcBef>
                <a:spcPts val="275"/>
              </a:spcBef>
            </a:pPr>
            <a:r>
              <a:rPr sz="800" dirty="0">
                <a:latin typeface="Times New Roman" panose="02020603050405020304" pitchFamily="18" charset="0"/>
                <a:cs typeface="Times New Roman" panose="02020603050405020304" pitchFamily="18" charset="0"/>
              </a:rPr>
              <a:t>Для вывода количества записей в коллекции, используется команда: db.collection.countDocuments()</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4</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Анализ средств извлечения информации из Neo4j</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457033"/>
            <a:ext cx="3848100" cy="2748915"/>
          </a:xfrm>
          <a:prstGeom prst="rect">
            <a:avLst/>
          </a:prstGeom>
        </p:spPr>
        <p:txBody>
          <a:bodyPr vert="horz" wrap="square" lIns="0" tIns="12065" rIns="0" bIns="0" rtlCol="0">
            <a:spAutoFit/>
          </a:bodyPr>
          <a:lstStyle/>
          <a:p>
            <a:pPr marL="12700">
              <a:lnSpc>
                <a:spcPts val="930"/>
              </a:lnSpc>
              <a:spcBef>
                <a:spcPts val="95"/>
              </a:spcBef>
            </a:pPr>
            <a:r>
              <a:rPr sz="800" dirty="0">
                <a:latin typeface="Times New Roman" panose="02020603050405020304" pitchFamily="18" charset="0"/>
                <a:cs typeface="Times New Roman" panose="02020603050405020304" pitchFamily="18" charset="0"/>
              </a:rPr>
              <a:t>Для простого добавления узла используется метод create:</a:t>
            </a:r>
          </a:p>
          <a:p>
            <a:pPr marL="12700">
              <a:lnSpc>
                <a:spcPts val="930"/>
              </a:lnSpc>
            </a:pPr>
            <a:r>
              <a:rPr sz="800" dirty="0">
                <a:latin typeface="Times New Roman" panose="02020603050405020304" pitchFamily="18" charset="0"/>
                <a:cs typeface="Times New Roman" panose="02020603050405020304" pitchFamily="18" charset="0"/>
              </a:rPr>
              <a:t>CREATE (node:label key1: value1, key2: value2, . . . . . . . . . )</a:t>
            </a:r>
          </a:p>
          <a:p>
            <a:pPr marL="12700">
              <a:lnSpc>
                <a:spcPts val="930"/>
              </a:lnSpc>
              <a:spcBef>
                <a:spcPts val="220"/>
              </a:spcBef>
            </a:pPr>
            <a:r>
              <a:rPr sz="800" dirty="0">
                <a:latin typeface="Times New Roman" panose="02020603050405020304" pitchFamily="18" charset="0"/>
                <a:cs typeface="Times New Roman" panose="02020603050405020304" pitchFamily="18" charset="0"/>
              </a:rPr>
              <a:t>Узел можно удалить через метод remove:</a:t>
            </a:r>
          </a:p>
          <a:p>
            <a:pPr marL="12700">
              <a:lnSpc>
                <a:spcPts val="930"/>
              </a:lnSpc>
            </a:pPr>
            <a:r>
              <a:rPr sz="800" dirty="0">
                <a:latin typeface="Times New Roman" panose="02020603050405020304" pitchFamily="18" charset="0"/>
                <a:cs typeface="Times New Roman" panose="02020603050405020304" pitchFamily="18" charset="0"/>
              </a:rPr>
              <a:t>MATCH (node attribute1: ’value1’) REMOVE node.attribute2</a:t>
            </a:r>
          </a:p>
          <a:p>
            <a:pPr marL="12700">
              <a:lnSpc>
                <a:spcPts val="930"/>
              </a:lnSpc>
              <a:spcBef>
                <a:spcPts val="220"/>
              </a:spcBef>
            </a:pPr>
            <a:r>
              <a:rPr sz="800" dirty="0">
                <a:latin typeface="Times New Roman" panose="02020603050405020304" pitchFamily="18" charset="0"/>
                <a:cs typeface="Times New Roman" panose="02020603050405020304" pitchFamily="18" charset="0"/>
              </a:rPr>
              <a:t>Для обновления узла используется метод update:</a:t>
            </a:r>
          </a:p>
          <a:p>
            <a:pPr marL="12700" marR="5080">
              <a:lnSpc>
                <a:spcPts val="900"/>
              </a:lnSpc>
              <a:spcBef>
                <a:spcPts val="50"/>
              </a:spcBef>
            </a:pPr>
            <a:r>
              <a:rPr sz="800" dirty="0">
                <a:latin typeface="Times New Roman" panose="02020603050405020304" pitchFamily="18" charset="0"/>
                <a:cs typeface="Times New Roman" panose="02020603050405020304" pitchFamily="18" charset="0"/>
              </a:rPr>
              <a:t>MATCH (node attribute1: ’value1’) SET node.attribute2=’value2’ RETURN node.attribute1, node.attribute2</a:t>
            </a:r>
          </a:p>
          <a:p>
            <a:pPr marL="12700" marR="855344">
              <a:lnSpc>
                <a:spcPts val="900"/>
              </a:lnSpc>
              <a:spcBef>
                <a:spcPts val="275"/>
              </a:spcBef>
            </a:pPr>
            <a:r>
              <a:rPr sz="800" dirty="0">
                <a:latin typeface="Times New Roman" panose="02020603050405020304" pitchFamily="18" charset="0"/>
                <a:cs typeface="Times New Roman" panose="02020603050405020304" pitchFamily="18" charset="0"/>
              </a:rPr>
              <a:t>Для поиска значений необходимо указать в конце строки return N: MATCH (n) WHERE (n.id = 0) RETURN n;</a:t>
            </a:r>
          </a:p>
          <a:p>
            <a:pPr marL="12700">
              <a:lnSpc>
                <a:spcPts val="930"/>
              </a:lnSpc>
              <a:spcBef>
                <a:spcPts val="200"/>
              </a:spcBef>
            </a:pPr>
            <a:r>
              <a:rPr sz="800" dirty="0">
                <a:latin typeface="Times New Roman" panose="02020603050405020304" pitchFamily="18" charset="0"/>
                <a:cs typeface="Times New Roman" panose="02020603050405020304" pitchFamily="18" charset="0"/>
              </a:rPr>
              <a:t>Для получения индексов меток используется команда:</a:t>
            </a:r>
          </a:p>
          <a:p>
            <a:pPr marL="12700">
              <a:lnSpc>
                <a:spcPts val="930"/>
              </a:lnSpc>
            </a:pPr>
            <a:r>
              <a:rPr sz="800" dirty="0">
                <a:latin typeface="Times New Roman" panose="02020603050405020304" pitchFamily="18" charset="0"/>
                <a:cs typeface="Times New Roman" panose="02020603050405020304" pitchFamily="18" charset="0"/>
              </a:rPr>
              <a:t>SHOW INDEXES WHERE "name"in labelsOrTypes</a:t>
            </a:r>
          </a:p>
          <a:p>
            <a:pPr marL="12700">
              <a:lnSpc>
                <a:spcPts val="930"/>
              </a:lnSpc>
              <a:spcBef>
                <a:spcPts val="219"/>
              </a:spcBef>
            </a:pPr>
            <a:r>
              <a:rPr sz="800" dirty="0">
                <a:latin typeface="Times New Roman" panose="02020603050405020304" pitchFamily="18" charset="0"/>
                <a:cs typeface="Times New Roman" panose="02020603050405020304" pitchFamily="18" charset="0"/>
              </a:rPr>
              <a:t>Для добавления индексов меток используется команда:</a:t>
            </a:r>
          </a:p>
          <a:p>
            <a:pPr marL="12700">
              <a:lnSpc>
                <a:spcPts val="930"/>
              </a:lnSpc>
            </a:pPr>
            <a:r>
              <a:rPr sz="800" dirty="0">
                <a:latin typeface="Times New Roman" panose="02020603050405020304" pitchFamily="18" charset="0"/>
                <a:cs typeface="Times New Roman" panose="02020603050405020304" pitchFamily="18" charset="0"/>
              </a:rPr>
              <a:t>CREATE INDEX name_index FOR (n:name_label) ON (n.prop1, n.prop2)</a:t>
            </a:r>
          </a:p>
          <a:p>
            <a:pPr marL="12700">
              <a:lnSpc>
                <a:spcPts val="930"/>
              </a:lnSpc>
              <a:spcBef>
                <a:spcPts val="219"/>
              </a:spcBef>
            </a:pPr>
            <a:r>
              <a:rPr sz="800" dirty="0">
                <a:latin typeface="Times New Roman" panose="02020603050405020304" pitchFamily="18" charset="0"/>
                <a:cs typeface="Times New Roman" panose="02020603050405020304" pitchFamily="18" charset="0"/>
              </a:rPr>
              <a:t>Для удаления индексов таблицы используется команда:</a:t>
            </a:r>
          </a:p>
          <a:p>
            <a:pPr marL="12700">
              <a:lnSpc>
                <a:spcPts val="930"/>
              </a:lnSpc>
            </a:pPr>
            <a:r>
              <a:rPr sz="800" dirty="0">
                <a:latin typeface="Times New Roman" panose="02020603050405020304" pitchFamily="18" charset="0"/>
                <a:cs typeface="Times New Roman" panose="02020603050405020304" pitchFamily="18" charset="0"/>
              </a:rPr>
              <a:t>DROP INDEX name_index</a:t>
            </a:r>
          </a:p>
          <a:p>
            <a:pPr marL="12700">
              <a:lnSpc>
                <a:spcPts val="930"/>
              </a:lnSpc>
              <a:spcBef>
                <a:spcPts val="219"/>
              </a:spcBef>
            </a:pPr>
            <a:r>
              <a:rPr sz="800" dirty="0">
                <a:latin typeface="Times New Roman" panose="02020603050405020304" pitchFamily="18" charset="0"/>
                <a:cs typeface="Times New Roman" panose="02020603050405020304" pitchFamily="18" charset="0"/>
              </a:rPr>
              <a:t>Для вывода всех меток используется команда:</a:t>
            </a:r>
          </a:p>
          <a:p>
            <a:pPr marL="12700">
              <a:lnSpc>
                <a:spcPts val="930"/>
              </a:lnSpc>
            </a:pPr>
            <a:r>
              <a:rPr sz="800" dirty="0">
                <a:latin typeface="Times New Roman" panose="02020603050405020304" pitchFamily="18" charset="0"/>
                <a:cs typeface="Times New Roman" panose="02020603050405020304" pitchFamily="18" charset="0"/>
              </a:rPr>
              <a:t>MATCH (n) RETURN DISTINCT labels(n) AS labels</a:t>
            </a:r>
          </a:p>
          <a:p>
            <a:pPr marL="12700" marR="471170">
              <a:lnSpc>
                <a:spcPts val="900"/>
              </a:lnSpc>
              <a:spcBef>
                <a:spcPts val="300"/>
              </a:spcBef>
            </a:pPr>
            <a:r>
              <a:rPr sz="800" dirty="0">
                <a:latin typeface="Times New Roman" panose="02020603050405020304" pitchFamily="18" charset="0"/>
                <a:cs typeface="Times New Roman" panose="02020603050405020304" pitchFamily="18" charset="0"/>
              </a:rPr>
              <a:t>Для вывода строения узлов с конкретными метками используется команда: MATCH (n:name_label) UNWIND keys(n) AS key RETURN key</a:t>
            </a:r>
          </a:p>
          <a:p>
            <a:pPr marL="12700" marR="130175">
              <a:lnSpc>
                <a:spcPts val="900"/>
              </a:lnSpc>
              <a:spcBef>
                <a:spcPts val="275"/>
              </a:spcBef>
            </a:pPr>
            <a:r>
              <a:rPr sz="800" dirty="0">
                <a:latin typeface="Times New Roman" panose="02020603050405020304" pitchFamily="18" charset="0"/>
                <a:cs typeface="Times New Roman" panose="02020603050405020304" pitchFamily="18" charset="0"/>
              </a:rPr>
              <a:t>Для вывода количества записей с определёнными метками, используется команда: MATCH (n:name_label) RETURN count(n) AS count</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5</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Анализ средств извлечения информации из Cassandra</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50469" y="429385"/>
            <a:ext cx="4182745" cy="2976245"/>
          </a:xfrm>
          <a:prstGeom prst="rect">
            <a:avLst/>
          </a:prstGeom>
        </p:spPr>
        <p:txBody>
          <a:bodyPr vert="horz" wrap="square" lIns="0" tIns="22225" rIns="0" bIns="0" rtlCol="0">
            <a:spAutoFit/>
          </a:bodyPr>
          <a:lstStyle/>
          <a:p>
            <a:pPr marL="309245" marR="749935">
              <a:lnSpc>
                <a:spcPts val="900"/>
              </a:lnSpc>
              <a:spcBef>
                <a:spcPts val="175"/>
              </a:spcBef>
            </a:pPr>
            <a:r>
              <a:rPr sz="800" dirty="0">
                <a:latin typeface="Times New Roman" panose="02020603050405020304" pitchFamily="18" charset="0"/>
                <a:cs typeface="Times New Roman" panose="02020603050405020304" pitchFamily="18" charset="0"/>
              </a:rPr>
              <a:t>Для простого добавления строки в таблицу используется метод insert: INSERT INTO table_name (id, attribute1) VALUES (now(), ’value1’);</a:t>
            </a:r>
          </a:p>
          <a:p>
            <a:pPr marL="309245">
              <a:lnSpc>
                <a:spcPts val="930"/>
              </a:lnSpc>
              <a:spcBef>
                <a:spcPts val="195"/>
              </a:spcBef>
            </a:pPr>
            <a:r>
              <a:rPr sz="800" dirty="0">
                <a:latin typeface="Times New Roman" panose="02020603050405020304" pitchFamily="18" charset="0"/>
                <a:cs typeface="Times New Roman" panose="02020603050405020304" pitchFamily="18" charset="0"/>
              </a:rPr>
              <a:t>Запись можно удалить через метод delete:</a:t>
            </a:r>
          </a:p>
          <a:p>
            <a:pPr marL="309245">
              <a:lnSpc>
                <a:spcPts val="930"/>
              </a:lnSpc>
            </a:pPr>
            <a:r>
              <a:rPr sz="800" dirty="0">
                <a:latin typeface="Times New Roman" panose="02020603050405020304" pitchFamily="18" charset="0"/>
                <a:cs typeface="Times New Roman" panose="02020603050405020304" pitchFamily="18" charset="0"/>
              </a:rPr>
              <a:t>DELETE FROM table_name WHERE id=54daf810-9aeb-11ea-b1d1-3148925e06e7;</a:t>
            </a:r>
          </a:p>
          <a:p>
            <a:pPr marL="309245">
              <a:lnSpc>
                <a:spcPts val="930"/>
              </a:lnSpc>
              <a:spcBef>
                <a:spcPts val="220"/>
              </a:spcBef>
            </a:pPr>
            <a:r>
              <a:rPr sz="800" dirty="0">
                <a:latin typeface="Times New Roman" panose="02020603050405020304" pitchFamily="18" charset="0"/>
                <a:cs typeface="Times New Roman" panose="02020603050405020304" pitchFamily="18" charset="0"/>
              </a:rPr>
              <a:t>Для обновления строки используется метод update:</a:t>
            </a:r>
          </a:p>
          <a:p>
            <a:pPr marL="309245" marR="1544955">
              <a:lnSpc>
                <a:spcPts val="900"/>
              </a:lnSpc>
              <a:spcBef>
                <a:spcPts val="50"/>
              </a:spcBef>
            </a:pPr>
            <a:r>
              <a:rPr sz="800" dirty="0">
                <a:latin typeface="Times New Roman" panose="02020603050405020304" pitchFamily="18" charset="0"/>
                <a:cs typeface="Times New Roman" panose="02020603050405020304" pitchFamily="18" charset="0"/>
              </a:rPr>
              <a:t>UPDATE table_name SET attribute1 = ’value1’, WHERE id=54daf810-9aeb-11ea-b1d1-3148925e06e7;</a:t>
            </a:r>
          </a:p>
          <a:p>
            <a:pPr marL="309245">
              <a:lnSpc>
                <a:spcPts val="930"/>
              </a:lnSpc>
              <a:spcBef>
                <a:spcPts val="195"/>
              </a:spcBef>
            </a:pPr>
            <a:r>
              <a:rPr sz="800" dirty="0">
                <a:latin typeface="Times New Roman" panose="02020603050405020304" pitchFamily="18" charset="0"/>
                <a:cs typeface="Times New Roman" panose="02020603050405020304" pitchFamily="18" charset="0"/>
              </a:rPr>
              <a:t>Для поиска используется команда select:</a:t>
            </a:r>
          </a:p>
          <a:p>
            <a:pPr marL="309245">
              <a:lnSpc>
                <a:spcPts val="930"/>
              </a:lnSpc>
            </a:pPr>
            <a:r>
              <a:rPr sz="800" dirty="0">
                <a:latin typeface="Times New Roman" panose="02020603050405020304" pitchFamily="18" charset="0"/>
                <a:cs typeface="Times New Roman" panose="02020603050405020304" pitchFamily="18" charset="0"/>
              </a:rPr>
              <a:t>SELECT attribute1, MAX(attribute2) FROM table_name GROUP BY attribute1;</a:t>
            </a:r>
          </a:p>
          <a:p>
            <a:pPr marL="309245">
              <a:lnSpc>
                <a:spcPts val="930"/>
              </a:lnSpc>
              <a:spcBef>
                <a:spcPts val="225"/>
              </a:spcBef>
            </a:pPr>
            <a:r>
              <a:rPr sz="800" dirty="0">
                <a:latin typeface="Times New Roman" panose="02020603050405020304" pitchFamily="18" charset="0"/>
                <a:cs typeface="Times New Roman" panose="02020603050405020304" pitchFamily="18" charset="0"/>
              </a:rPr>
              <a:t>Для получения индексов таблицы используется команда:</a:t>
            </a:r>
          </a:p>
          <a:p>
            <a:pPr marL="309245" marR="143510">
              <a:lnSpc>
                <a:spcPts val="900"/>
              </a:lnSpc>
              <a:spcBef>
                <a:spcPts val="45"/>
              </a:spcBef>
            </a:pPr>
            <a:r>
              <a:rPr sz="800" dirty="0">
                <a:latin typeface="Times New Roman" panose="02020603050405020304" pitchFamily="18" charset="0"/>
                <a:cs typeface="Times New Roman" panose="02020603050405020304" pitchFamily="18" charset="0"/>
              </a:rPr>
              <a:t>SELECT index_name FROM system_schema.indexes WHERE table_name = ’table_name’ ALLOW FILTERING</a:t>
            </a:r>
          </a:p>
          <a:p>
            <a:pPr marL="309245">
              <a:lnSpc>
                <a:spcPts val="930"/>
              </a:lnSpc>
              <a:spcBef>
                <a:spcPts val="200"/>
              </a:spcBef>
            </a:pPr>
            <a:r>
              <a:rPr sz="800" dirty="0">
                <a:latin typeface="Times New Roman" panose="02020603050405020304" pitchFamily="18" charset="0"/>
                <a:cs typeface="Times New Roman" panose="02020603050405020304" pitchFamily="18" charset="0"/>
              </a:rPr>
              <a:t>Для добавления индексов таблицы используется команда:</a:t>
            </a:r>
          </a:p>
          <a:p>
            <a:pPr marL="309245">
              <a:lnSpc>
                <a:spcPts val="930"/>
              </a:lnSpc>
            </a:pPr>
            <a:r>
              <a:rPr sz="800" dirty="0">
                <a:latin typeface="Times New Roman" panose="02020603050405020304" pitchFamily="18" charset="0"/>
                <a:cs typeface="Times New Roman" panose="02020603050405020304" pitchFamily="18" charset="0"/>
              </a:rPr>
              <a:t>CREATE CUSTOM INDEX name_index ON name_table (field_index) USING ’type_index’</a:t>
            </a:r>
          </a:p>
          <a:p>
            <a:pPr marL="309245">
              <a:lnSpc>
                <a:spcPts val="930"/>
              </a:lnSpc>
              <a:spcBef>
                <a:spcPts val="219"/>
              </a:spcBef>
            </a:pPr>
            <a:r>
              <a:rPr sz="800" dirty="0">
                <a:latin typeface="Times New Roman" panose="02020603050405020304" pitchFamily="18" charset="0"/>
                <a:cs typeface="Times New Roman" panose="02020603050405020304" pitchFamily="18" charset="0"/>
              </a:rPr>
              <a:t>Для удаления индексов таблицы используется команда:</a:t>
            </a:r>
          </a:p>
          <a:p>
            <a:pPr marL="309245">
              <a:lnSpc>
                <a:spcPts val="930"/>
              </a:lnSpc>
            </a:pPr>
            <a:r>
              <a:rPr sz="800" dirty="0">
                <a:latin typeface="Times New Roman" panose="02020603050405020304" pitchFamily="18" charset="0"/>
                <a:cs typeface="Times New Roman" panose="02020603050405020304" pitchFamily="18" charset="0"/>
              </a:rPr>
              <a:t>DROP INDEX name_index</a:t>
            </a:r>
          </a:p>
          <a:p>
            <a:pPr marL="309245">
              <a:lnSpc>
                <a:spcPts val="930"/>
              </a:lnSpc>
              <a:spcBef>
                <a:spcPts val="219"/>
              </a:spcBef>
            </a:pPr>
            <a:r>
              <a:rPr sz="800" dirty="0">
                <a:latin typeface="Times New Roman" panose="02020603050405020304" pitchFamily="18" charset="0"/>
                <a:cs typeface="Times New Roman" panose="02020603050405020304" pitchFamily="18" charset="0"/>
              </a:rPr>
              <a:t>Для вывода всех таблиц используется команда:</a:t>
            </a:r>
          </a:p>
          <a:p>
            <a:pPr marL="309245">
              <a:lnSpc>
                <a:spcPts val="930"/>
              </a:lnSpc>
            </a:pPr>
            <a:r>
              <a:rPr sz="800" dirty="0">
                <a:latin typeface="Times New Roman" panose="02020603050405020304" pitchFamily="18" charset="0"/>
                <a:cs typeface="Times New Roman" panose="02020603050405020304" pitchFamily="18" charset="0"/>
              </a:rPr>
              <a:t>SELECT table_name FROM system_schema.tables</a:t>
            </a:r>
          </a:p>
          <a:p>
            <a:pPr marL="309245">
              <a:lnSpc>
                <a:spcPts val="930"/>
              </a:lnSpc>
              <a:spcBef>
                <a:spcPts val="219"/>
              </a:spcBef>
            </a:pPr>
            <a:r>
              <a:rPr sz="800" dirty="0">
                <a:latin typeface="Times New Roman" panose="02020603050405020304" pitchFamily="18" charset="0"/>
                <a:cs typeface="Times New Roman" panose="02020603050405020304" pitchFamily="18" charset="0"/>
              </a:rPr>
              <a:t>Для вывода строения таблицы используется команда:</a:t>
            </a:r>
          </a:p>
          <a:p>
            <a:pPr marL="309245" marR="30480">
              <a:lnSpc>
                <a:spcPts val="900"/>
              </a:lnSpc>
              <a:spcBef>
                <a:spcPts val="45"/>
              </a:spcBef>
            </a:pPr>
            <a:r>
              <a:rPr sz="800" dirty="0">
                <a:latin typeface="Times New Roman" panose="02020603050405020304" pitchFamily="18" charset="0"/>
                <a:cs typeface="Times New Roman" panose="02020603050405020304" pitchFamily="18" charset="0"/>
              </a:rPr>
              <a:t>SELECT column_name FROM system_schema.columns WHERE table_name = ’table_name’ ALLOW FILTERING</a:t>
            </a:r>
          </a:p>
          <a:p>
            <a:pPr marL="309245">
              <a:lnSpc>
                <a:spcPts val="930"/>
              </a:lnSpc>
              <a:spcBef>
                <a:spcPts val="200"/>
              </a:spcBef>
            </a:pPr>
            <a:r>
              <a:rPr sz="800" dirty="0">
                <a:latin typeface="Times New Roman" panose="02020603050405020304" pitchFamily="18" charset="0"/>
                <a:cs typeface="Times New Roman" panose="02020603050405020304" pitchFamily="18" charset="0"/>
              </a:rPr>
              <a:t>Для вывода количества записей в таблице, используется команда:</a:t>
            </a:r>
          </a:p>
          <a:p>
            <a:pPr marL="38100">
              <a:lnSpc>
                <a:spcPts val="930"/>
              </a:lnSpc>
            </a:pPr>
            <a:r>
              <a:rPr sz="1050" baseline="-7936" dirty="0">
                <a:solidFill>
                  <a:srgbClr val="176CEA"/>
                </a:solidFill>
                <a:latin typeface="Times New Roman" panose="02020603050405020304" pitchFamily="18" charset="0"/>
                <a:cs typeface="Times New Roman" panose="02020603050405020304" pitchFamily="18" charset="0"/>
              </a:rPr>
              <a:t>6 / 26 </a:t>
            </a:r>
            <a:r>
              <a:rPr lang="ru-RU" sz="1050" baseline="-7936" dirty="0">
                <a:solidFill>
                  <a:srgbClr val="176CEA"/>
                </a:solidFill>
                <a:latin typeface="Times New Roman" panose="02020603050405020304" pitchFamily="18" charset="0"/>
                <a:cs typeface="Times New Roman" panose="02020603050405020304" pitchFamily="18" charset="0"/>
              </a:rPr>
              <a:t>  </a:t>
            </a:r>
            <a:r>
              <a:rPr sz="800" dirty="0">
                <a:latin typeface="Times New Roman" panose="02020603050405020304" pitchFamily="18" charset="0"/>
                <a:cs typeface="Times New Roman" panose="02020603050405020304" pitchFamily="18" charset="0"/>
              </a:rPr>
              <a:t>SELECT COUNT(*) FROM table_name</a:t>
            </a:r>
          </a:p>
        </p:txBody>
      </p:sp>
      <p:pic>
        <p:nvPicPr>
          <p:cNvPr id="5" name="object 5"/>
          <p:cNvPicPr/>
          <p:nvPr/>
        </p:nvPicPr>
        <p:blipFill>
          <a:blip r:embed="rId2" cstate="print"/>
          <a:stretch>
            <a:fillRect/>
          </a:stretch>
        </p:blipFill>
        <p:spPr>
          <a:xfrm>
            <a:off x="4197070" y="3003815"/>
            <a:ext cx="322274" cy="382823"/>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Методы извлечения информации из нескольких СУБД. Часть 1</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grpSp>
        <p:nvGrpSpPr>
          <p:cNvPr id="4" name="object 4"/>
          <p:cNvGrpSpPr/>
          <p:nvPr/>
        </p:nvGrpSpPr>
        <p:grpSpPr>
          <a:xfrm>
            <a:off x="309193" y="669582"/>
            <a:ext cx="3989704" cy="662940"/>
            <a:chOff x="309193" y="669582"/>
            <a:chExt cx="3989704" cy="662940"/>
          </a:xfrm>
        </p:grpSpPr>
        <p:pic>
          <p:nvPicPr>
            <p:cNvPr id="5" name="object 5"/>
            <p:cNvPicPr/>
            <p:nvPr/>
          </p:nvPicPr>
          <p:blipFill>
            <a:blip r:embed="rId2" cstate="print"/>
            <a:stretch>
              <a:fillRect/>
            </a:stretch>
          </p:blipFill>
          <p:spPr>
            <a:xfrm>
              <a:off x="309193" y="669582"/>
              <a:ext cx="3989652" cy="50609"/>
            </a:xfrm>
            <a:prstGeom prst="rect">
              <a:avLst/>
            </a:prstGeom>
          </p:spPr>
        </p:pic>
        <p:sp>
          <p:nvSpPr>
            <p:cNvPr id="6" name="object 6"/>
            <p:cNvSpPr/>
            <p:nvPr/>
          </p:nvSpPr>
          <p:spPr>
            <a:xfrm>
              <a:off x="309193" y="713864"/>
              <a:ext cx="3989704" cy="619125"/>
            </a:xfrm>
            <a:custGeom>
              <a:avLst/>
              <a:gdLst/>
              <a:ahLst/>
              <a:cxnLst/>
              <a:rect l="l" t="t" r="r" b="b"/>
              <a:pathLst>
                <a:path w="3989704" h="619125">
                  <a:moveTo>
                    <a:pt x="3989652" y="0"/>
                  </a:moveTo>
                  <a:lnTo>
                    <a:pt x="0" y="0"/>
                  </a:lnTo>
                  <a:lnTo>
                    <a:pt x="0" y="567806"/>
                  </a:lnTo>
                  <a:lnTo>
                    <a:pt x="4008" y="587531"/>
                  </a:lnTo>
                  <a:lnTo>
                    <a:pt x="14922" y="603684"/>
                  </a:lnTo>
                  <a:lnTo>
                    <a:pt x="31075" y="614598"/>
                  </a:lnTo>
                  <a:lnTo>
                    <a:pt x="50800" y="618606"/>
                  </a:lnTo>
                  <a:lnTo>
                    <a:pt x="3938852" y="618606"/>
                  </a:lnTo>
                  <a:lnTo>
                    <a:pt x="3958576" y="614598"/>
                  </a:lnTo>
                  <a:lnTo>
                    <a:pt x="3974729" y="603684"/>
                  </a:lnTo>
                  <a:lnTo>
                    <a:pt x="3985644" y="587531"/>
                  </a:lnTo>
                  <a:lnTo>
                    <a:pt x="3989652" y="567806"/>
                  </a:lnTo>
                  <a:lnTo>
                    <a:pt x="3989652" y="0"/>
                  </a:lnTo>
                  <a:close/>
                </a:path>
              </a:pathLst>
            </a:custGeom>
            <a:solidFill>
              <a:srgbClr val="FFFFFF"/>
            </a:solidFill>
          </p:spPr>
          <p:txBody>
            <a:bodyPr wrap="square" lIns="0" tIns="0" rIns="0" bIns="0" rtlCol="0"/>
            <a:lstStyle/>
            <a:p>
              <a:endParaRPr/>
            </a:p>
          </p:txBody>
        </p:sp>
      </p:grpSp>
      <p:grpSp>
        <p:nvGrpSpPr>
          <p:cNvPr id="7" name="object 7"/>
          <p:cNvGrpSpPr/>
          <p:nvPr/>
        </p:nvGrpSpPr>
        <p:grpSpPr>
          <a:xfrm>
            <a:off x="309193" y="1421028"/>
            <a:ext cx="3989704" cy="2007870"/>
            <a:chOff x="309193" y="1421028"/>
            <a:chExt cx="3989704" cy="2007870"/>
          </a:xfrm>
        </p:grpSpPr>
        <p:sp>
          <p:nvSpPr>
            <p:cNvPr id="8" name="object 8"/>
            <p:cNvSpPr/>
            <p:nvPr/>
          </p:nvSpPr>
          <p:spPr>
            <a:xfrm>
              <a:off x="309193" y="1421028"/>
              <a:ext cx="3989704" cy="180975"/>
            </a:xfrm>
            <a:custGeom>
              <a:avLst/>
              <a:gdLst/>
              <a:ahLst/>
              <a:cxnLst/>
              <a:rect l="l" t="t" r="r" b="b"/>
              <a:pathLst>
                <a:path w="3989704" h="180975">
                  <a:moveTo>
                    <a:pt x="3938852" y="0"/>
                  </a:moveTo>
                  <a:lnTo>
                    <a:pt x="50800" y="0"/>
                  </a:lnTo>
                  <a:lnTo>
                    <a:pt x="31075" y="4008"/>
                  </a:lnTo>
                  <a:lnTo>
                    <a:pt x="14922" y="14922"/>
                  </a:lnTo>
                  <a:lnTo>
                    <a:pt x="4008" y="31075"/>
                  </a:lnTo>
                  <a:lnTo>
                    <a:pt x="0" y="50800"/>
                  </a:lnTo>
                  <a:lnTo>
                    <a:pt x="0" y="180949"/>
                  </a:lnTo>
                  <a:lnTo>
                    <a:pt x="3989652" y="180949"/>
                  </a:lnTo>
                  <a:lnTo>
                    <a:pt x="3989652" y="50800"/>
                  </a:lnTo>
                  <a:lnTo>
                    <a:pt x="3985644" y="31075"/>
                  </a:lnTo>
                  <a:lnTo>
                    <a:pt x="3974729" y="14922"/>
                  </a:lnTo>
                  <a:lnTo>
                    <a:pt x="3958576" y="4008"/>
                  </a:lnTo>
                  <a:lnTo>
                    <a:pt x="3938852"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309193" y="1589328"/>
              <a:ext cx="3989652" cy="50609"/>
            </a:xfrm>
            <a:prstGeom prst="rect">
              <a:avLst/>
            </a:prstGeom>
          </p:spPr>
        </p:pic>
        <p:sp>
          <p:nvSpPr>
            <p:cNvPr id="10" name="object 10"/>
            <p:cNvSpPr/>
            <p:nvPr/>
          </p:nvSpPr>
          <p:spPr>
            <a:xfrm>
              <a:off x="309193" y="1633589"/>
              <a:ext cx="3989704" cy="1795780"/>
            </a:xfrm>
            <a:custGeom>
              <a:avLst/>
              <a:gdLst/>
              <a:ahLst/>
              <a:cxnLst/>
              <a:rect l="l" t="t" r="r" b="b"/>
              <a:pathLst>
                <a:path w="3989704" h="1795779">
                  <a:moveTo>
                    <a:pt x="3989652" y="0"/>
                  </a:moveTo>
                  <a:lnTo>
                    <a:pt x="0" y="0"/>
                  </a:lnTo>
                  <a:lnTo>
                    <a:pt x="0" y="1744509"/>
                  </a:lnTo>
                  <a:lnTo>
                    <a:pt x="4008" y="1764233"/>
                  </a:lnTo>
                  <a:lnTo>
                    <a:pt x="14922" y="1780386"/>
                  </a:lnTo>
                  <a:lnTo>
                    <a:pt x="31075" y="1791300"/>
                  </a:lnTo>
                  <a:lnTo>
                    <a:pt x="50800" y="1795309"/>
                  </a:lnTo>
                  <a:lnTo>
                    <a:pt x="3938852" y="1795309"/>
                  </a:lnTo>
                  <a:lnTo>
                    <a:pt x="3958576" y="1791300"/>
                  </a:lnTo>
                  <a:lnTo>
                    <a:pt x="3974729" y="1780386"/>
                  </a:lnTo>
                  <a:lnTo>
                    <a:pt x="3985644" y="1764233"/>
                  </a:lnTo>
                  <a:lnTo>
                    <a:pt x="3989652" y="1744509"/>
                  </a:lnTo>
                  <a:lnTo>
                    <a:pt x="3989652" y="0"/>
                  </a:lnTo>
                  <a:close/>
                </a:path>
              </a:pathLst>
            </a:custGeom>
            <a:solidFill>
              <a:srgbClr val="FFFFFF"/>
            </a:solidFill>
          </p:spPr>
          <p:txBody>
            <a:bodyPr wrap="square" lIns="0" tIns="0" rIns="0" bIns="0" rtlCol="0"/>
            <a:lstStyle/>
            <a:p>
              <a:endParaRPr/>
            </a:p>
          </p:txBody>
        </p:sp>
      </p:grpSp>
      <p:sp>
        <p:nvSpPr>
          <p:cNvPr id="11" name="object 11"/>
          <p:cNvSpPr txBox="1"/>
          <p:nvPr/>
        </p:nvSpPr>
        <p:spPr>
          <a:xfrm>
            <a:off x="37769" y="424699"/>
            <a:ext cx="4232910" cy="2973070"/>
          </a:xfrm>
          <a:prstGeom prst="rect">
            <a:avLst/>
          </a:prstGeom>
        </p:spPr>
        <p:txBody>
          <a:bodyPr vert="horz" wrap="square" lIns="0" tIns="80010" rIns="0" bIns="0" rtlCol="0">
            <a:spAutoFit/>
          </a:bodyPr>
          <a:lstStyle/>
          <a:p>
            <a:pPr marL="321945">
              <a:lnSpc>
                <a:spcPct val="100000"/>
              </a:lnSpc>
              <a:spcBef>
                <a:spcPts val="630"/>
              </a:spcBef>
            </a:pPr>
            <a:r>
              <a:rPr sz="1000" dirty="0">
                <a:solidFill>
                  <a:srgbClr val="3333B2"/>
                </a:solidFill>
                <a:latin typeface="Times New Roman" panose="02020603050405020304" pitchFamily="18" charset="0"/>
                <a:cs typeface="Times New Roman" panose="02020603050405020304" pitchFamily="18" charset="0"/>
              </a:rPr>
              <a:t>Узконаправленные системы</a:t>
            </a:r>
            <a:endParaRPr sz="1000" dirty="0">
              <a:latin typeface="Times New Roman" panose="02020603050405020304" pitchFamily="18" charset="0"/>
              <a:cs typeface="Times New Roman" panose="02020603050405020304" pitchFamily="18" charset="0"/>
            </a:endParaRPr>
          </a:p>
          <a:p>
            <a:pPr marL="321945" marR="41910">
              <a:lnSpc>
                <a:spcPts val="900"/>
              </a:lnSpc>
              <a:spcBef>
                <a:spcPts val="500"/>
              </a:spcBef>
            </a:pPr>
            <a:r>
              <a:rPr sz="800" dirty="0">
                <a:latin typeface="Times New Roman" panose="02020603050405020304" pitchFamily="18" charset="0"/>
                <a:cs typeface="Times New Roman" panose="02020603050405020304" pitchFamily="18" charset="0"/>
              </a:rPr>
              <a:t>В данной группе систем специально создаются системы, которые включают в себя заранее определённые БД, как правило связанные общей тематикой. Примером таких систем является DiscoveryLink.</a:t>
            </a:r>
          </a:p>
          <a:p>
            <a:pPr marL="321945">
              <a:lnSpc>
                <a:spcPts val="840"/>
              </a:lnSpc>
            </a:pPr>
            <a:r>
              <a:rPr sz="800" dirty="0">
                <a:latin typeface="Times New Roman" panose="02020603050405020304" pitchFamily="18" charset="0"/>
                <a:cs typeface="Times New Roman" panose="02020603050405020304" pitchFamily="18" charset="0"/>
              </a:rPr>
              <a:t>Недостатками является узконаправленное применение, и доступность только БД для</a:t>
            </a:r>
          </a:p>
          <a:p>
            <a:pPr marL="321945">
              <a:lnSpc>
                <a:spcPts val="930"/>
              </a:lnSpc>
            </a:pPr>
            <a:r>
              <a:rPr sz="800" dirty="0">
                <a:latin typeface="Times New Roman" panose="02020603050405020304" pitchFamily="18" charset="0"/>
                <a:cs typeface="Times New Roman" panose="02020603050405020304" pitchFamily="18" charset="0"/>
              </a:rPr>
              <a:t>конкретной тематики.</a:t>
            </a:r>
          </a:p>
          <a:p>
            <a:pPr>
              <a:lnSpc>
                <a:spcPct val="100000"/>
              </a:lnSpc>
              <a:spcBef>
                <a:spcPts val="100"/>
              </a:spcBef>
            </a:pPr>
            <a:endParaRPr sz="800" dirty="0">
              <a:latin typeface="Times New Roman" panose="02020603050405020304" pitchFamily="18" charset="0"/>
              <a:cs typeface="Times New Roman" panose="02020603050405020304" pitchFamily="18" charset="0"/>
            </a:endParaRPr>
          </a:p>
          <a:p>
            <a:pPr marL="321945">
              <a:lnSpc>
                <a:spcPct val="100000"/>
              </a:lnSpc>
            </a:pPr>
            <a:r>
              <a:rPr sz="1000" dirty="0">
                <a:solidFill>
                  <a:srgbClr val="3333B2"/>
                </a:solidFill>
                <a:latin typeface="Times New Roman" panose="02020603050405020304" pitchFamily="18" charset="0"/>
                <a:cs typeface="Times New Roman" panose="02020603050405020304" pitchFamily="18" charset="0"/>
              </a:rPr>
              <a:t>Ручное объединение БД</a:t>
            </a:r>
            <a:endParaRPr sz="1000" dirty="0">
              <a:latin typeface="Times New Roman" panose="02020603050405020304" pitchFamily="18" charset="0"/>
              <a:cs typeface="Times New Roman" panose="02020603050405020304" pitchFamily="18" charset="0"/>
            </a:endParaRPr>
          </a:p>
          <a:p>
            <a:pPr marL="321945" marR="327660">
              <a:lnSpc>
                <a:spcPts val="900"/>
              </a:lnSpc>
              <a:spcBef>
                <a:spcPts val="509"/>
              </a:spcBef>
            </a:pPr>
            <a:r>
              <a:rPr sz="800" dirty="0">
                <a:latin typeface="Times New Roman" panose="02020603050405020304" pitchFamily="18" charset="0"/>
                <a:cs typeface="Times New Roman" panose="02020603050405020304" pitchFamily="18" charset="0"/>
              </a:rPr>
              <a:t>Данная группа пытается вручную объединить несколько разных СУБД. Для этого имеется несколько подходов.</a:t>
            </a:r>
          </a:p>
          <a:p>
            <a:pPr marL="321945">
              <a:lnSpc>
                <a:spcPts val="840"/>
              </a:lnSpc>
            </a:pPr>
            <a:r>
              <a:rPr sz="800" dirty="0">
                <a:latin typeface="Times New Roman" panose="02020603050405020304" pitchFamily="18" charset="0"/>
                <a:cs typeface="Times New Roman" panose="02020603050405020304" pitchFamily="18" charset="0"/>
              </a:rPr>
              <a:t>Первый подход. Получить все имеющиеся схемы БД и, сравнивая и редактируя их,</a:t>
            </a:r>
          </a:p>
          <a:p>
            <a:pPr marL="321945">
              <a:lnSpc>
                <a:spcPts val="894"/>
              </a:lnSpc>
            </a:pPr>
            <a:r>
              <a:rPr sz="800" dirty="0">
                <a:latin typeface="Times New Roman" panose="02020603050405020304" pitchFamily="18" charset="0"/>
                <a:cs typeface="Times New Roman" panose="02020603050405020304" pitchFamily="18" charset="0"/>
              </a:rPr>
              <a:t>можно добиться слияния в единую схему БД.</a:t>
            </a:r>
          </a:p>
          <a:p>
            <a:pPr marL="321945" marR="659130">
              <a:lnSpc>
                <a:spcPts val="900"/>
              </a:lnSpc>
              <a:spcBef>
                <a:spcPts val="50"/>
              </a:spcBef>
            </a:pPr>
            <a:r>
              <a:rPr sz="800" dirty="0">
                <a:latin typeface="Times New Roman" panose="02020603050405020304" pitchFamily="18" charset="0"/>
                <a:cs typeface="Times New Roman" panose="02020603050405020304" pitchFamily="18" charset="0"/>
              </a:rPr>
              <a:t>Второй подход – разработка интегрированной схемы. Этапы разработки интегрированной схемы:</a:t>
            </a:r>
          </a:p>
          <a:p>
            <a:pPr marL="554990" marR="87630" indent="-134620">
              <a:lnSpc>
                <a:spcPts val="900"/>
              </a:lnSpc>
              <a:spcBef>
                <a:spcPts val="290"/>
              </a:spcBef>
              <a:buClr>
                <a:srgbClr val="3333B2"/>
              </a:buClr>
              <a:buAutoNum type="arabicPeriod"/>
              <a:tabLst>
                <a:tab pos="556260" algn="l"/>
              </a:tabLst>
            </a:pPr>
            <a:r>
              <a:rPr sz="800" dirty="0">
                <a:latin typeface="Times New Roman" panose="02020603050405020304" pitchFamily="18" charset="0"/>
                <a:cs typeface="Times New Roman" panose="02020603050405020304" pitchFamily="18" charset="0"/>
              </a:rPr>
              <a:t>Предварительная интеграция, где входные схемы преобразуются, чтобы сделать 	их более однородными (как синтаксически, так и семантически);</a:t>
            </a:r>
          </a:p>
          <a:p>
            <a:pPr marL="554990" marR="448945" indent="-134620">
              <a:lnSpc>
                <a:spcPts val="900"/>
              </a:lnSpc>
              <a:spcBef>
                <a:spcPts val="295"/>
              </a:spcBef>
              <a:buClr>
                <a:srgbClr val="3333B2"/>
              </a:buClr>
              <a:buAutoNum type="arabicPeriod"/>
              <a:tabLst>
                <a:tab pos="556260" algn="l"/>
              </a:tabLst>
            </a:pPr>
            <a:r>
              <a:rPr sz="800" dirty="0">
                <a:latin typeface="Times New Roman" panose="02020603050405020304" pitchFamily="18" charset="0"/>
                <a:cs typeface="Times New Roman" panose="02020603050405020304" pitchFamily="18" charset="0"/>
              </a:rPr>
              <a:t>Идентификация соответствия, посвященная идентификации и описанию 	межсхемных отношений;</a:t>
            </a:r>
          </a:p>
          <a:p>
            <a:pPr marL="554990" marR="43180" indent="-134620">
              <a:lnSpc>
                <a:spcPts val="900"/>
              </a:lnSpc>
              <a:spcBef>
                <a:spcPts val="290"/>
              </a:spcBef>
              <a:buClr>
                <a:srgbClr val="3333B2"/>
              </a:buClr>
              <a:buAutoNum type="arabicPeriod"/>
              <a:tabLst>
                <a:tab pos="556260" algn="l"/>
              </a:tabLst>
            </a:pPr>
            <a:r>
              <a:rPr sz="800" dirty="0">
                <a:latin typeface="Times New Roman" panose="02020603050405020304" pitchFamily="18" charset="0"/>
                <a:cs typeface="Times New Roman" panose="02020603050405020304" pitchFamily="18" charset="0"/>
              </a:rPr>
              <a:t>Интеграция, заключительный этап, который разрешает межсхемные конфликты и 	объединяет соответствующие элементы в интегрированную схему.</a:t>
            </a:r>
          </a:p>
          <a:p>
            <a:pPr marL="321945">
              <a:lnSpc>
                <a:spcPts val="930"/>
              </a:lnSpc>
              <a:spcBef>
                <a:spcPts val="210"/>
              </a:spcBef>
            </a:pPr>
            <a:r>
              <a:rPr sz="800" dirty="0">
                <a:latin typeface="Times New Roman" panose="02020603050405020304" pitchFamily="18" charset="0"/>
                <a:cs typeface="Times New Roman" panose="02020603050405020304" pitchFamily="18" charset="0"/>
              </a:rPr>
              <a:t>Недостатками является необходимость продумывать действия при каждой новой БД и</a:t>
            </a:r>
          </a:p>
          <a:p>
            <a:pPr marL="50800">
              <a:lnSpc>
                <a:spcPts val="930"/>
              </a:lnSpc>
            </a:pPr>
            <a:r>
              <a:rPr sz="1050" baseline="-11904" dirty="0">
                <a:solidFill>
                  <a:srgbClr val="176CEA"/>
                </a:solidFill>
                <a:latin typeface="Times New Roman" panose="02020603050405020304" pitchFamily="18" charset="0"/>
                <a:cs typeface="Times New Roman" panose="02020603050405020304" pitchFamily="18" charset="0"/>
              </a:rPr>
              <a:t>7 / 26 </a:t>
            </a:r>
            <a:r>
              <a:rPr lang="ru-RU" sz="1050" baseline="-11904" dirty="0">
                <a:solidFill>
                  <a:srgbClr val="176CEA"/>
                </a:solidFill>
                <a:latin typeface="Times New Roman" panose="02020603050405020304" pitchFamily="18" charset="0"/>
                <a:cs typeface="Times New Roman" panose="02020603050405020304" pitchFamily="18" charset="0"/>
              </a:rPr>
              <a:t>  </a:t>
            </a:r>
            <a:r>
              <a:rPr sz="800" dirty="0" err="1">
                <a:latin typeface="Times New Roman" panose="02020603050405020304" pitchFamily="18" charset="0"/>
                <a:cs typeface="Times New Roman" panose="02020603050405020304" pitchFamily="18" charset="0"/>
              </a:rPr>
              <a:t>ошибки</a:t>
            </a:r>
            <a:r>
              <a:rPr sz="800" dirty="0">
                <a:latin typeface="Times New Roman" panose="02020603050405020304" pitchFamily="18" charset="0"/>
                <a:cs typeface="Times New Roman" panose="02020603050405020304" pitchFamily="18" charset="0"/>
              </a:rPr>
              <a:t> из-за человеческого фактора.</a:t>
            </a:r>
          </a:p>
        </p:txBody>
      </p:sp>
      <p:pic>
        <p:nvPicPr>
          <p:cNvPr id="12" name="object 12"/>
          <p:cNvPicPr/>
          <p:nvPr/>
        </p:nvPicPr>
        <p:blipFill>
          <a:blip r:embed="rId3" cstate="print"/>
          <a:stretch>
            <a:fillRect/>
          </a:stretch>
        </p:blipFill>
        <p:spPr>
          <a:xfrm>
            <a:off x="4197070" y="3003815"/>
            <a:ext cx="322274" cy="382823"/>
          </a:xfrm>
          <a:prstGeom prst="rect">
            <a:avLst/>
          </a:prstGeom>
        </p:spPr>
      </p:pic>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Методы извлечения информации из нескольких СУБД. Часть 2</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pic>
        <p:nvPicPr>
          <p:cNvPr id="4" name="object 4"/>
          <p:cNvPicPr/>
          <p:nvPr/>
        </p:nvPicPr>
        <p:blipFill>
          <a:blip r:embed="rId2" cstate="print"/>
          <a:stretch>
            <a:fillRect/>
          </a:stretch>
        </p:blipFill>
        <p:spPr>
          <a:xfrm>
            <a:off x="309193" y="680224"/>
            <a:ext cx="3989652" cy="50609"/>
          </a:xfrm>
          <a:prstGeom prst="rect">
            <a:avLst/>
          </a:prstGeom>
        </p:spPr>
      </p:pic>
      <p:grpSp>
        <p:nvGrpSpPr>
          <p:cNvPr id="5" name="object 5"/>
          <p:cNvGrpSpPr/>
          <p:nvPr/>
        </p:nvGrpSpPr>
        <p:grpSpPr>
          <a:xfrm>
            <a:off x="309193" y="1225105"/>
            <a:ext cx="3989704" cy="1056005"/>
            <a:chOff x="309193" y="1225105"/>
            <a:chExt cx="3989704" cy="1056005"/>
          </a:xfrm>
        </p:grpSpPr>
        <p:sp>
          <p:nvSpPr>
            <p:cNvPr id="6" name="object 6"/>
            <p:cNvSpPr/>
            <p:nvPr/>
          </p:nvSpPr>
          <p:spPr>
            <a:xfrm>
              <a:off x="309193" y="1225105"/>
              <a:ext cx="3989704" cy="177165"/>
            </a:xfrm>
            <a:custGeom>
              <a:avLst/>
              <a:gdLst/>
              <a:ahLst/>
              <a:cxnLst/>
              <a:rect l="l" t="t" r="r" b="b"/>
              <a:pathLst>
                <a:path w="3989704" h="177165">
                  <a:moveTo>
                    <a:pt x="3938852" y="0"/>
                  </a:moveTo>
                  <a:lnTo>
                    <a:pt x="50800" y="0"/>
                  </a:lnTo>
                  <a:lnTo>
                    <a:pt x="31075" y="4008"/>
                  </a:lnTo>
                  <a:lnTo>
                    <a:pt x="14922" y="14922"/>
                  </a:lnTo>
                  <a:lnTo>
                    <a:pt x="4008" y="31075"/>
                  </a:lnTo>
                  <a:lnTo>
                    <a:pt x="0" y="50800"/>
                  </a:lnTo>
                  <a:lnTo>
                    <a:pt x="0" y="176837"/>
                  </a:lnTo>
                  <a:lnTo>
                    <a:pt x="3989652" y="176837"/>
                  </a:lnTo>
                  <a:lnTo>
                    <a:pt x="3989652" y="50800"/>
                  </a:lnTo>
                  <a:lnTo>
                    <a:pt x="3985644" y="31075"/>
                  </a:lnTo>
                  <a:lnTo>
                    <a:pt x="3974729" y="14922"/>
                  </a:lnTo>
                  <a:lnTo>
                    <a:pt x="3958576" y="4008"/>
                  </a:lnTo>
                  <a:lnTo>
                    <a:pt x="3938852" y="0"/>
                  </a:lnTo>
                  <a:close/>
                </a:path>
              </a:pathLst>
            </a:custGeom>
            <a:solidFill>
              <a:srgbClr val="FFFFFF"/>
            </a:solidFill>
          </p:spPr>
          <p:txBody>
            <a:bodyPr wrap="square" lIns="0" tIns="0" rIns="0" bIns="0" rtlCol="0"/>
            <a:lstStyle/>
            <a:p>
              <a:endParaRPr/>
            </a:p>
          </p:txBody>
        </p:sp>
        <p:pic>
          <p:nvPicPr>
            <p:cNvPr id="7" name="object 7"/>
            <p:cNvPicPr/>
            <p:nvPr/>
          </p:nvPicPr>
          <p:blipFill>
            <a:blip r:embed="rId2" cstate="print"/>
            <a:stretch>
              <a:fillRect/>
            </a:stretch>
          </p:blipFill>
          <p:spPr>
            <a:xfrm>
              <a:off x="309193" y="1389278"/>
              <a:ext cx="3989652" cy="50609"/>
            </a:xfrm>
            <a:prstGeom prst="rect">
              <a:avLst/>
            </a:prstGeom>
          </p:spPr>
        </p:pic>
        <p:sp>
          <p:nvSpPr>
            <p:cNvPr id="8" name="object 8"/>
            <p:cNvSpPr/>
            <p:nvPr/>
          </p:nvSpPr>
          <p:spPr>
            <a:xfrm>
              <a:off x="309193" y="1433551"/>
              <a:ext cx="3989704" cy="847090"/>
            </a:xfrm>
            <a:custGeom>
              <a:avLst/>
              <a:gdLst/>
              <a:ahLst/>
              <a:cxnLst/>
              <a:rect l="l" t="t" r="r" b="b"/>
              <a:pathLst>
                <a:path w="3989704" h="847089">
                  <a:moveTo>
                    <a:pt x="3989652" y="0"/>
                  </a:moveTo>
                  <a:lnTo>
                    <a:pt x="0" y="0"/>
                  </a:lnTo>
                  <a:lnTo>
                    <a:pt x="0" y="796213"/>
                  </a:lnTo>
                  <a:lnTo>
                    <a:pt x="4008" y="815937"/>
                  </a:lnTo>
                  <a:lnTo>
                    <a:pt x="14922" y="832090"/>
                  </a:lnTo>
                  <a:lnTo>
                    <a:pt x="31075" y="843005"/>
                  </a:lnTo>
                  <a:lnTo>
                    <a:pt x="50800" y="847013"/>
                  </a:lnTo>
                  <a:lnTo>
                    <a:pt x="3938852" y="847013"/>
                  </a:lnTo>
                  <a:lnTo>
                    <a:pt x="3958576" y="843005"/>
                  </a:lnTo>
                  <a:lnTo>
                    <a:pt x="3974729" y="832090"/>
                  </a:lnTo>
                  <a:lnTo>
                    <a:pt x="3985644" y="815937"/>
                  </a:lnTo>
                  <a:lnTo>
                    <a:pt x="3989652" y="796213"/>
                  </a:lnTo>
                  <a:lnTo>
                    <a:pt x="3989652" y="0"/>
                  </a:lnTo>
                  <a:close/>
                </a:path>
              </a:pathLst>
            </a:custGeom>
            <a:solidFill>
              <a:srgbClr val="FFFFFF"/>
            </a:solidFill>
          </p:spPr>
          <p:txBody>
            <a:bodyPr wrap="square" lIns="0" tIns="0" rIns="0" bIns="0" rtlCol="0"/>
            <a:lstStyle/>
            <a:p>
              <a:endParaRPr/>
            </a:p>
          </p:txBody>
        </p:sp>
      </p:grpSp>
      <p:pic>
        <p:nvPicPr>
          <p:cNvPr id="9" name="object 9"/>
          <p:cNvPicPr/>
          <p:nvPr/>
        </p:nvPicPr>
        <p:blipFill>
          <a:blip r:embed="rId3" cstate="print"/>
          <a:stretch>
            <a:fillRect/>
          </a:stretch>
        </p:blipFill>
        <p:spPr>
          <a:xfrm>
            <a:off x="309193" y="2553830"/>
            <a:ext cx="3989652" cy="50609"/>
          </a:xfrm>
          <a:prstGeom prst="rect">
            <a:avLst/>
          </a:prstGeom>
        </p:spPr>
      </p:pic>
      <p:sp>
        <p:nvSpPr>
          <p:cNvPr id="10" name="object 10"/>
          <p:cNvSpPr txBox="1"/>
          <p:nvPr/>
        </p:nvSpPr>
        <p:spPr>
          <a:xfrm>
            <a:off x="347294" y="449572"/>
            <a:ext cx="3894454" cy="2735580"/>
          </a:xfrm>
          <a:prstGeom prst="rect">
            <a:avLst/>
          </a:prstGeom>
        </p:spPr>
        <p:txBody>
          <a:bodyPr vert="horz" wrap="square" lIns="0" tIns="71755" rIns="0" bIns="0" rtlCol="0">
            <a:spAutoFit/>
          </a:bodyPr>
          <a:lstStyle/>
          <a:p>
            <a:pPr marL="12700">
              <a:lnSpc>
                <a:spcPct val="100000"/>
              </a:lnSpc>
              <a:spcBef>
                <a:spcPts val="565"/>
              </a:spcBef>
            </a:pPr>
            <a:r>
              <a:rPr sz="1000" dirty="0">
                <a:solidFill>
                  <a:srgbClr val="3333B2"/>
                </a:solidFill>
                <a:latin typeface="Times New Roman" panose="02020603050405020304" pitchFamily="18" charset="0"/>
                <a:cs typeface="Times New Roman" panose="02020603050405020304" pitchFamily="18" charset="0"/>
              </a:rPr>
              <a:t>Создание новой СУБД</a:t>
            </a:r>
            <a:endParaRPr sz="1000" dirty="0">
              <a:latin typeface="Times New Roman" panose="02020603050405020304" pitchFamily="18" charset="0"/>
              <a:cs typeface="Times New Roman" panose="02020603050405020304" pitchFamily="18" charset="0"/>
            </a:endParaRPr>
          </a:p>
          <a:p>
            <a:pPr marL="12700" marR="128905">
              <a:lnSpc>
                <a:spcPts val="900"/>
              </a:lnSpc>
              <a:spcBef>
                <a:spcPts val="455"/>
              </a:spcBef>
            </a:pPr>
            <a:r>
              <a:rPr sz="800" dirty="0">
                <a:latin typeface="Times New Roman" panose="02020603050405020304" pitchFamily="18" charset="0"/>
                <a:cs typeface="Times New Roman" panose="02020603050405020304" pitchFamily="18" charset="0"/>
              </a:rPr>
              <a:t>Для решения задачи связи нескольких СУБД можно разработать совершенно новые СУБД. Например, hStorage-DB</a:t>
            </a:r>
          </a:p>
          <a:p>
            <a:pPr marL="12700">
              <a:lnSpc>
                <a:spcPts val="875"/>
              </a:lnSpc>
            </a:pPr>
            <a:r>
              <a:rPr sz="800" dirty="0">
                <a:latin typeface="Times New Roman" panose="02020603050405020304" pitchFamily="18" charset="0"/>
                <a:cs typeface="Times New Roman" panose="02020603050405020304" pitchFamily="18" charset="0"/>
              </a:rPr>
              <a:t>Недостатком является отсутствие обмена опытом из-за малой распространённости.</a:t>
            </a:r>
          </a:p>
          <a:p>
            <a:pPr>
              <a:lnSpc>
                <a:spcPct val="100000"/>
              </a:lnSpc>
              <a:spcBef>
                <a:spcPts val="240"/>
              </a:spcBef>
            </a:pPr>
            <a:endParaRPr sz="800" dirty="0">
              <a:latin typeface="Times New Roman" panose="02020603050405020304" pitchFamily="18" charset="0"/>
              <a:cs typeface="Times New Roman" panose="02020603050405020304" pitchFamily="18" charset="0"/>
            </a:endParaRPr>
          </a:p>
          <a:p>
            <a:pPr marL="12700">
              <a:lnSpc>
                <a:spcPct val="100000"/>
              </a:lnSpc>
            </a:pPr>
            <a:r>
              <a:rPr sz="1000" dirty="0">
                <a:solidFill>
                  <a:srgbClr val="3333B2"/>
                </a:solidFill>
                <a:latin typeface="Times New Roman" panose="02020603050405020304" pitchFamily="18" charset="0"/>
                <a:cs typeface="Times New Roman" panose="02020603050405020304" pitchFamily="18" charset="0"/>
              </a:rPr>
              <a:t>Унифицировать имеющиеся модели БД</a:t>
            </a:r>
            <a:endParaRPr sz="1000" dirty="0">
              <a:latin typeface="Times New Roman" panose="02020603050405020304" pitchFamily="18" charset="0"/>
              <a:cs typeface="Times New Roman" panose="02020603050405020304" pitchFamily="18" charset="0"/>
            </a:endParaRPr>
          </a:p>
          <a:p>
            <a:pPr marL="12700" marR="5080">
              <a:lnSpc>
                <a:spcPts val="900"/>
              </a:lnSpc>
              <a:spcBef>
                <a:spcPts val="505"/>
              </a:spcBef>
            </a:pPr>
            <a:r>
              <a:rPr sz="800" dirty="0">
                <a:latin typeface="Times New Roman" panose="02020603050405020304" pitchFamily="18" charset="0"/>
                <a:cs typeface="Times New Roman" panose="02020603050405020304" pitchFamily="18" charset="0"/>
              </a:rPr>
              <a:t>Можно каким-либо образом унифицировать модели БД и тогда с ними можно будет удобно взаимодействовать. Основная идея заключается в том, чтобы из разных БД передавать информацию через какой-либо общий вид. Примером общего вида, может являться JSON. Так же можно сделать внутри системы отдельную глобальную БД, которая будет объединять необходимые БД автоматически через себя по заранее продуманным правилам. Например, MOMIS.</a:t>
            </a:r>
          </a:p>
          <a:p>
            <a:pPr marL="12700">
              <a:lnSpc>
                <a:spcPts val="860"/>
              </a:lnSpc>
            </a:pPr>
            <a:r>
              <a:rPr sz="800" dirty="0">
                <a:latin typeface="Times New Roman" panose="02020603050405020304" pitchFamily="18" charset="0"/>
                <a:cs typeface="Times New Roman" panose="02020603050405020304" pitchFamily="18" charset="0"/>
              </a:rPr>
              <a:t>Недостатком является необходимо продумывать действия при каждой новой БД.</a:t>
            </a:r>
          </a:p>
          <a:p>
            <a:pPr>
              <a:lnSpc>
                <a:spcPct val="100000"/>
              </a:lnSpc>
              <a:spcBef>
                <a:spcPts val="240"/>
              </a:spcBef>
            </a:pPr>
            <a:endParaRPr sz="800" dirty="0">
              <a:latin typeface="Times New Roman" panose="02020603050405020304" pitchFamily="18" charset="0"/>
              <a:cs typeface="Times New Roman" panose="02020603050405020304" pitchFamily="18" charset="0"/>
            </a:endParaRPr>
          </a:p>
          <a:p>
            <a:pPr marL="12700">
              <a:lnSpc>
                <a:spcPct val="100000"/>
              </a:lnSpc>
            </a:pPr>
            <a:r>
              <a:rPr sz="1000" dirty="0">
                <a:solidFill>
                  <a:srgbClr val="3333B2"/>
                </a:solidFill>
                <a:latin typeface="Times New Roman" panose="02020603050405020304" pitchFamily="18" charset="0"/>
                <a:cs typeface="Times New Roman" panose="02020603050405020304" pitchFamily="18" charset="0"/>
              </a:rPr>
              <a:t>Взаимодействие в виде графа</a:t>
            </a:r>
            <a:endParaRPr sz="1000" dirty="0">
              <a:latin typeface="Times New Roman" panose="02020603050405020304" pitchFamily="18" charset="0"/>
              <a:cs typeface="Times New Roman" panose="02020603050405020304" pitchFamily="18" charset="0"/>
            </a:endParaRPr>
          </a:p>
          <a:p>
            <a:pPr marL="12700" marR="359410">
              <a:lnSpc>
                <a:spcPts val="900"/>
              </a:lnSpc>
              <a:spcBef>
                <a:spcPts val="500"/>
              </a:spcBef>
            </a:pPr>
            <a:r>
              <a:rPr sz="800" dirty="0">
                <a:latin typeface="Times New Roman" panose="02020603050405020304" pitchFamily="18" charset="0"/>
                <a:cs typeface="Times New Roman" panose="02020603050405020304" pitchFamily="18" charset="0"/>
              </a:rPr>
              <a:t>Система, в которой все схемы отображаются в виде графа и доступны для взаимодействия через графический интерфейс. В такой системе каждый узел - отдельная схема БД.</a:t>
            </a:r>
          </a:p>
          <a:p>
            <a:pPr marL="12700">
              <a:lnSpc>
                <a:spcPts val="840"/>
              </a:lnSpc>
            </a:pPr>
            <a:r>
              <a:rPr sz="800" dirty="0">
                <a:latin typeface="Times New Roman" panose="02020603050405020304" pitchFamily="18" charset="0"/>
                <a:cs typeface="Times New Roman" panose="02020603050405020304" pitchFamily="18" charset="0"/>
              </a:rPr>
              <a:t>Недостатком является ограничение взаимодействия из-за формы отображения в виде</a:t>
            </a:r>
          </a:p>
          <a:p>
            <a:pPr marL="12700">
              <a:lnSpc>
                <a:spcPts val="930"/>
              </a:lnSpc>
            </a:pPr>
            <a:r>
              <a:rPr sz="800" dirty="0">
                <a:latin typeface="Times New Roman" panose="02020603050405020304" pitchFamily="18" charset="0"/>
                <a:cs typeface="Times New Roman" panose="02020603050405020304" pitchFamily="18" charset="0"/>
              </a:rPr>
              <a:t>графа.</a:t>
            </a:r>
          </a:p>
        </p:txBody>
      </p:sp>
      <p:pic>
        <p:nvPicPr>
          <p:cNvPr id="11" name="object 11"/>
          <p:cNvPicPr/>
          <p:nvPr/>
        </p:nvPicPr>
        <p:blipFill>
          <a:blip r:embed="rId4" cstate="print"/>
          <a:stretch>
            <a:fillRect/>
          </a:stretch>
        </p:blipFill>
        <p:spPr>
          <a:xfrm>
            <a:off x="4197070" y="3003815"/>
            <a:ext cx="322274" cy="382823"/>
          </a:xfrm>
          <a:prstGeom prst="rect">
            <a:avLst/>
          </a:prstGeom>
        </p:spPr>
      </p:pic>
      <p:sp>
        <p:nvSpPr>
          <p:cNvPr id="12" name="object 12"/>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8</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141980"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Стандартные компоненты, используемые в системе</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894604"/>
            <a:ext cx="3602990" cy="1576070"/>
          </a:xfrm>
          <a:prstGeom prst="rect">
            <a:avLst/>
          </a:prstGeom>
        </p:spPr>
        <p:txBody>
          <a:bodyPr vert="horz" wrap="square" lIns="0" tIns="52069" rIns="0" bIns="0" rtlCol="0">
            <a:spAutoFit/>
          </a:bodyPr>
          <a:lstStyle/>
          <a:p>
            <a:pPr marL="12700">
              <a:lnSpc>
                <a:spcPct val="100000"/>
              </a:lnSpc>
              <a:spcBef>
                <a:spcPts val="409"/>
              </a:spcBef>
            </a:pPr>
            <a:r>
              <a:rPr sz="900" dirty="0">
                <a:latin typeface="Times New Roman" panose="02020603050405020304" pitchFamily="18" charset="0"/>
                <a:cs typeface="Times New Roman" panose="02020603050405020304" pitchFamily="18" charset="0"/>
              </a:rPr>
              <a:t>В системе использовались следующие библиотеки:</a:t>
            </a:r>
          </a:p>
          <a:p>
            <a:pPr marL="247650" indent="-118110">
              <a:lnSpc>
                <a:spcPct val="100000"/>
              </a:lnSpc>
              <a:spcBef>
                <a:spcPts val="310"/>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взаимодействия с браузером пользователя используется flask;</a:t>
            </a:r>
          </a:p>
          <a:p>
            <a:pPr marL="247650" indent="-118110">
              <a:lnSpc>
                <a:spcPct val="100000"/>
              </a:lnSpc>
              <a:spcBef>
                <a:spcPts val="310"/>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взаимодействия с MongoDB используется pymongo;</a:t>
            </a:r>
          </a:p>
          <a:p>
            <a:pPr marL="247650" indent="-118110">
              <a:lnSpc>
                <a:spcPct val="100000"/>
              </a:lnSpc>
              <a:spcBef>
                <a:spcPts val="309"/>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взаимодействия с Neo4j используется neo4j;</a:t>
            </a:r>
          </a:p>
          <a:p>
            <a:pPr marL="247650" indent="-118110">
              <a:lnSpc>
                <a:spcPct val="100000"/>
              </a:lnSpc>
              <a:spcBef>
                <a:spcPts val="309"/>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взаимодействия с Cassandra используется cassandra;</a:t>
            </a:r>
          </a:p>
          <a:p>
            <a:pPr marL="247650" indent="-118110">
              <a:lnSpc>
                <a:spcPct val="100000"/>
              </a:lnSpc>
              <a:spcBef>
                <a:spcPts val="309"/>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взаимодействия с PostgreSQL используется psycopg2;</a:t>
            </a:r>
          </a:p>
          <a:p>
            <a:pPr marL="247650" indent="-118110">
              <a:lnSpc>
                <a:spcPct val="100000"/>
              </a:lnSpc>
              <a:spcBef>
                <a:spcPts val="309"/>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измерения времени выполнения запроса используется time;</a:t>
            </a:r>
          </a:p>
          <a:p>
            <a:pPr marL="246379" marR="80645" indent="-117475">
              <a:lnSpc>
                <a:spcPct val="101000"/>
              </a:lnSpc>
              <a:spcBef>
                <a:spcPts val="295"/>
              </a:spcBef>
              <a:buClr>
                <a:srgbClr val="176CEA"/>
              </a:buClr>
              <a:buChar char="•"/>
              <a:tabLst>
                <a:tab pos="246379" algn="l"/>
              </a:tabLst>
            </a:pPr>
            <a:r>
              <a:rPr sz="900" dirty="0">
                <a:latin typeface="Times New Roman" panose="02020603050405020304" pitchFamily="18" charset="0"/>
                <a:cs typeface="Times New Roman" panose="02020603050405020304" pitchFamily="18" charset="0"/>
              </a:rPr>
              <a:t>Для измерения затраченной оперативной памяти на выполнения запроса используется memory_profiler.</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9</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F003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3510</Words>
  <Application>Microsoft Office PowerPoint</Application>
  <PresentationFormat>Произвольный</PresentationFormat>
  <Paragraphs>266</Paragraphs>
  <Slides>26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26</vt:i4>
      </vt:variant>
    </vt:vector>
  </HeadingPairs>
  <TitlesOfParts>
    <vt:vector size="31" baseType="lpstr">
      <vt:lpstr>Calibri</vt:lpstr>
      <vt:lpstr>Cambria Math</vt:lpstr>
      <vt:lpstr>Tahoma</vt:lpstr>
      <vt:lpstr>Times New Roman</vt:lpstr>
      <vt:lpstr>Office Theme</vt:lpstr>
      <vt:lpstr>Система автоматического сбора информации о работе NoSQL баз данных</vt:lpstr>
      <vt:lpstr>Постановка задачи</vt:lpstr>
      <vt:lpstr>Функциональные возможности системы по взаимодействию с СУБД</vt:lpstr>
      <vt:lpstr>Анализ средств извлечения информации из MongoDB</vt:lpstr>
      <vt:lpstr>Анализ средств извлечения информации из Neo4j</vt:lpstr>
      <vt:lpstr>Анализ средств извлечения информации из Cassandra</vt:lpstr>
      <vt:lpstr>Методы извлечения информации из нескольких СУБД. Часть 1</vt:lpstr>
      <vt:lpstr>Методы извлечения информации из нескольких СУБД. Часть 2</vt:lpstr>
      <vt:lpstr>Стандартные компоненты, используемые в системе</vt:lpstr>
      <vt:lpstr>Презентация PowerPoint</vt:lpstr>
      <vt:lpstr>Схема обработки запроса</vt:lpstr>
      <vt:lpstr>Презентация PowerPoint</vt:lpstr>
      <vt:lpstr>Грамматика языка запросов к системе. Часть 1</vt:lpstr>
      <vt:lpstr>Грамматика языка запросов к системе. Часть 2</vt:lpstr>
      <vt:lpstr>Команды запросов к системе</vt:lpstr>
      <vt:lpstr>Пример преобразования запроса</vt:lpstr>
      <vt:lpstr>Пример исполнения запроса</vt:lpstr>
      <vt:lpstr>Метод деления на подзапросы</vt:lpstr>
      <vt:lpstr>Презентация PowerPoint</vt:lpstr>
      <vt:lpstr>Интерфейс системы</vt:lpstr>
      <vt:lpstr>Функциональное тестирование</vt:lpstr>
      <vt:lpstr>Модульное тестирования</vt:lpstr>
      <vt:lpstr>Веб-тестирование производительности</vt:lpstr>
      <vt:lpstr>Заключение</vt:lpstr>
      <vt:lpstr>Список статей</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автоматического сбора информации о работе NoSQL баз данных</dc:title>
  <dc:subject>Система автоматического сбора информации о работе NoSQL баз данных</dc:subject>
  <dc:creator>студент Журавлев Николай Вадимович</dc:creator>
  <cp:keywords>@keywordsru@, @keywordsen@</cp:keywords>
  <cp:lastModifiedBy>PC</cp:lastModifiedBy>
  <cp:revision>75</cp:revision>
  <dcterms:created xsi:type="dcterms:W3CDTF">2025-06-10T15:38:45Z</dcterms:created>
  <dcterms:modified xsi:type="dcterms:W3CDTF">2025-06-10T17:48:52Z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2025-06-10T00:00:00Z</vt:filetime>
  </property>
  <property fmtid="{D5CDD505-2E9C-101B-9397-08002B2CF9AE}" pid="3" name="Creator">
    <vt:lpwstr>This is pdfTeX, Version 3.141592653-2.6-1.40.26 (TeX Live 2024) kpathsea version 6.4.0</vt:lpwstr>
  </property>
  <property fmtid="{D5CDD505-2E9C-101B-9397-08002B2CF9AE}" pid="4" name="LastSaved">
    <vt:filetime>2025-06-10T00:00:00Z</vt:filetime>
  </property>
  <property fmtid="{D5CDD505-2E9C-101B-9397-08002B2CF9AE}" pid="5" name="PTEX.Fullbanner">
    <vt:lpwstr>This is pdfTeX, Version 3.141592653-2.6-1.40.26 (TeX Live 2024) kpathsea version 6.4.0</vt:lpwstr>
  </property>
  <property fmtid="{D5CDD505-2E9C-101B-9397-08002B2CF9AE}" pid="6" name="Producer">
    <vt:lpwstr>Журавлев Н.В., 2025– 2025, МГТУ им. Н.Э. Баумана</vt:lpwstr>
  </property>
</Properties>
</file>