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2" r:id="rId8"/>
    <p:sldId id="266" r:id="rId9"/>
    <p:sldId id="265" r:id="rId10"/>
    <p:sldId id="268" r:id="rId11"/>
    <p:sldId id="269" r:id="rId12"/>
    <p:sldId id="270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42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03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81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4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41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3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7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2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4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ED9C0-4214-4E30-BF45-F1F615D87686}" type="datetimeFigureOut">
              <a:rPr lang="ru-RU" smtClean="0"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EE4E-8049-4C64-88A0-20AB09B7AE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9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p-pro.ru/encyclopedia/organizacionnoe-povedenie/" TargetMode="External"/><Relationship Id="rId2" Type="http://schemas.openxmlformats.org/officeDocument/2006/relationships/hyperlink" Target="https://up-pro.ru/encyclopedia/organizacionnaya-kultur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880" y="2440369"/>
            <a:ext cx="5096845" cy="2071642"/>
          </a:xfrm>
        </p:spPr>
        <p:txBody>
          <a:bodyPr rtlCol="0">
            <a:noAutofit/>
          </a:bodyPr>
          <a:lstStyle/>
          <a:p>
            <a:r>
              <a:rPr lang="ru-RU" sz="2800" dirty="0"/>
              <a:t>Организационная культура и организационное поведение. Пример организационной культуры крупных современных компаний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2436" y="5584198"/>
            <a:ext cx="4558417" cy="896470"/>
          </a:xfrm>
        </p:spPr>
        <p:txBody>
          <a:bodyPr rtlCol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Журавлев Николай Вадимович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РК6-52Б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avatars.mds.yandex.net/i?id=322781305aefd5071020ba8e106b2550-5232212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416" y="0"/>
            <a:ext cx="1457219" cy="172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352519"/>
            <a:ext cx="4507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Московский государственный технический университет</a:t>
            </a:r>
          </a:p>
          <a:p>
            <a:pPr algn="ctr"/>
            <a:r>
              <a:rPr lang="ru-RU" sz="2000" b="1" dirty="0" smtClean="0"/>
              <a:t> им. Н. Э. Баумана</a:t>
            </a:r>
            <a:endParaRPr lang="ru-RU" sz="2000" b="1" dirty="0"/>
          </a:p>
        </p:txBody>
      </p:sp>
      <p:pic>
        <p:nvPicPr>
          <p:cNvPr id="1026" name="Picture 2" descr="Семинар «Проектно-программный подход в организации социального  обслуживания» :: КГПУ им. В.П. Астафьев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04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ru-RU" dirty="0" smtClean="0"/>
              <a:t>Организационная культура </a:t>
            </a:r>
            <a:r>
              <a:rPr lang="en-US" dirty="0" smtClean="0"/>
              <a:t>Google</a:t>
            </a:r>
            <a:endParaRPr lang="ru-RU" dirty="0"/>
          </a:p>
        </p:txBody>
      </p:sp>
      <p:pic>
        <p:nvPicPr>
          <p:cNvPr id="8194" name="Picture 2" descr="Капитализация компании-владельца Google достигла $1 трл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773237"/>
            <a:ext cx="6635750" cy="441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200900" y="2652236"/>
            <a:ext cx="487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Компания хочет, чтобы люди проводили больше времени на работе, поэтому создаёт для них все условия. В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есть душевые комнаты, раздевалки и шкафчики для вещей, что позволяет сотрудникам работать так долго, как они того хотят, потенциально — днями напролет.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737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ru-RU" dirty="0" smtClean="0"/>
              <a:t>Организационная культура </a:t>
            </a:r>
            <a:r>
              <a:rPr lang="en-US" dirty="0" smtClean="0"/>
              <a:t>Facebook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23925" y="2828547"/>
            <a:ext cx="5429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Facebook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использует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открытое офисное пространство, где руководители, включая Марка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Цукерберга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, работают рядом с рядовым персоналом, и оборудовала территорию для пеших прогулок.</a:t>
            </a:r>
            <a:endParaRPr lang="ru-RU" dirty="0"/>
          </a:p>
        </p:txBody>
      </p:sp>
      <p:pic>
        <p:nvPicPr>
          <p:cNvPr id="9220" name="Picture 4" descr="https://sun9-28.userapi.com/impg/ctIz6MeQYrZ3K0hHgkxl4EsveokQReOjyMLhTA/68LbZ717WlE.jpg?size=1080x1080&amp;quality=96&amp;sign=d270ac4c089bdd6511830305fc61a7ac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1549400"/>
            <a:ext cx="4527550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305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100000">
              <a:srgbClr val="ECB6B6"/>
            </a:gs>
            <a:gs pos="25000">
              <a:srgbClr val="C00000"/>
            </a:gs>
            <a:gs pos="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6323" y="17585"/>
            <a:ext cx="7874977" cy="1325563"/>
          </a:xfrm>
        </p:spPr>
        <p:txBody>
          <a:bodyPr/>
          <a:lstStyle/>
          <a:p>
            <a:r>
              <a:rPr lang="ru-RU" dirty="0" smtClean="0"/>
              <a:t>Организационная культура СССР</a:t>
            </a:r>
            <a:endParaRPr lang="ru-RU" dirty="0"/>
          </a:p>
        </p:txBody>
      </p:sp>
      <p:pic>
        <p:nvPicPr>
          <p:cNvPr id="10242" name="Picture 2" descr="Плакаты СССР про работу (18 шт.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23328"/>
            <a:ext cx="2943225" cy="43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Плакаты времён СССР☭ о работе 🔨 | СССР ☭ | Яндекс Дз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2269018"/>
            <a:ext cx="6740525" cy="41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34800" y="648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793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0038" y="0"/>
            <a:ext cx="2001715" cy="987303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76146" y="1960685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Организационная культура очень важна на предприятии, если люди довольны своих окружением, они </a:t>
            </a:r>
            <a:r>
              <a:rPr lang="ru-RU" dirty="0" smtClean="0"/>
              <a:t>замотивированы </a:t>
            </a:r>
            <a:r>
              <a:rPr lang="ru-RU" dirty="0"/>
              <a:t>работать лучше, что положительно скажется на качестве продукта.</a:t>
            </a:r>
          </a:p>
          <a:p>
            <a:endParaRPr lang="ru-RU" dirty="0"/>
          </a:p>
        </p:txBody>
      </p:sp>
      <p:pic>
        <p:nvPicPr>
          <p:cNvPr id="11266" name="Picture 2" descr="Зачем нужна нематериальная мотивация сотрудников - Lectera Magaz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589035"/>
            <a:ext cx="8736271" cy="32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744325" y="64886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27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9323" y="0"/>
            <a:ext cx="5087815" cy="1325563"/>
          </a:xfrm>
        </p:spPr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0413" y="1450022"/>
            <a:ext cx="8086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О. Е. СТЕКЛОВА ОРГАНИЗАЦИОННАЯ КУЛЬТУРА Учебное пособие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https://up-pro.ru/encyclopedia/organizacionnaya-kultura/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https://up-pro.ru/encyclopedia/organizacionnoe-povedenie/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13314" name="Picture 2" descr="Какие есть анимированные картинки с изображением книги?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600" y="4376737"/>
            <a:ext cx="1943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734800" y="648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28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50"/>
            </a:gs>
            <a:gs pos="76000">
              <a:srgbClr val="00B050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66000" y="233660"/>
            <a:ext cx="6907660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ru-RU" sz="5400" b="1" cap="none" spc="0" dirty="0" smtClean="0">
                <a:ln/>
                <a:solidFill>
                  <a:schemeClr val="accent4"/>
                </a:solidFill>
                <a:effectLst/>
              </a:rPr>
              <a:t>Спасибо за внимание!</a:t>
            </a:r>
            <a:endParaRPr lang="ru-RU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99" y="1683830"/>
            <a:ext cx="2010049" cy="256134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1261" y="1683831"/>
            <a:ext cx="2010049" cy="256134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5" y="4772025"/>
            <a:ext cx="1933575" cy="20859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62" y="4772020"/>
            <a:ext cx="1933575" cy="208597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8" y="4772018"/>
            <a:ext cx="19335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537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6861" y="0"/>
            <a:ext cx="3689838" cy="1325563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2369" y="1371600"/>
            <a:ext cx="101551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Содержание……………………………………………………………………………….……………………………………………………………….2</a:t>
            </a:r>
          </a:p>
          <a:p>
            <a:r>
              <a:rPr lang="ru-RU" dirty="0" smtClean="0"/>
              <a:t>Цель презентации……………….…………………………………………………….……………………………………………………………….</a:t>
            </a:r>
            <a:r>
              <a:rPr lang="ru-RU" dirty="0"/>
              <a:t>3</a:t>
            </a:r>
            <a:endParaRPr lang="ru-RU" dirty="0" smtClean="0"/>
          </a:p>
          <a:p>
            <a:r>
              <a:rPr lang="ru-RU" dirty="0" smtClean="0"/>
              <a:t>Зачем это нужно?…………..………………………………………………………….……………………………………………………………….4</a:t>
            </a:r>
          </a:p>
          <a:p>
            <a:r>
              <a:rPr lang="ru-RU" dirty="0" smtClean="0"/>
              <a:t>Сильные и слабые. Последствия………………..…………………………….……………………………………………………………….5</a:t>
            </a:r>
          </a:p>
          <a:p>
            <a:r>
              <a:rPr lang="ru-RU" dirty="0" smtClean="0"/>
              <a:t>Типы…………..……………………………………………………………………………….……………………………………………………………….6</a:t>
            </a:r>
          </a:p>
          <a:p>
            <a:r>
              <a:rPr lang="ru-RU" dirty="0" smtClean="0"/>
              <a:t>Основные компоненты организационной культуры………………………………………….…………………………………….7</a:t>
            </a:r>
          </a:p>
          <a:p>
            <a:r>
              <a:rPr lang="ru-RU" dirty="0" smtClean="0"/>
              <a:t>Организационное поведение…………………………………….…………….……………………………………………………………….8</a:t>
            </a:r>
          </a:p>
          <a:p>
            <a:r>
              <a:rPr lang="ru-RU" dirty="0" smtClean="0"/>
              <a:t>Точки зрения…………………………………………………….………………………………………………………………………………………..9</a:t>
            </a:r>
          </a:p>
          <a:p>
            <a:r>
              <a:rPr lang="ru-RU" dirty="0" smtClean="0"/>
              <a:t>Организационная культура </a:t>
            </a:r>
            <a:r>
              <a:rPr lang="en-US" dirty="0" smtClean="0"/>
              <a:t>Google</a:t>
            </a:r>
            <a:r>
              <a:rPr lang="ru-RU" dirty="0" smtClean="0"/>
              <a:t>………………….………………………………………………………………………………………10</a:t>
            </a:r>
          </a:p>
          <a:p>
            <a:r>
              <a:rPr lang="ru-RU" dirty="0" smtClean="0"/>
              <a:t>Организационная культура</a:t>
            </a:r>
            <a:r>
              <a:rPr lang="en-US" dirty="0" smtClean="0"/>
              <a:t> Facebook</a:t>
            </a:r>
            <a:r>
              <a:rPr lang="ru-RU" dirty="0" smtClean="0"/>
              <a:t>……………..….…………………………………………………………………………………...11</a:t>
            </a:r>
          </a:p>
          <a:p>
            <a:r>
              <a:rPr lang="ru-RU" dirty="0" smtClean="0"/>
              <a:t>Организационная культура СССР……………………………..………………………………………………………………………………12</a:t>
            </a:r>
          </a:p>
          <a:p>
            <a:r>
              <a:rPr lang="ru-RU" dirty="0" smtClean="0"/>
              <a:t>Вывод………………………………………………………………..………………………………………………………………………………………13</a:t>
            </a:r>
          </a:p>
          <a:p>
            <a:r>
              <a:rPr lang="ru-RU" dirty="0" smtClean="0"/>
              <a:t>Список литературы………………………………………………………..…………………………………………………………………………14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195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6908" y="0"/>
            <a:ext cx="5122985" cy="1325563"/>
          </a:xfrm>
        </p:spPr>
        <p:txBody>
          <a:bodyPr/>
          <a:lstStyle/>
          <a:p>
            <a:r>
              <a:rPr lang="ru-RU" dirty="0" smtClean="0"/>
              <a:t>Цель презентации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686051" y="1909792"/>
            <a:ext cx="7323726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понятия “Организационная культура” и “Организационное поведение”, типы организационной структуры, основные компоненты, и точки зрения работников и модели их поведения. Посмотреть примеры их использования на практике.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197" y="2349378"/>
            <a:ext cx="3232206" cy="3133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8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857 -0.79884 L -0.75639 0.180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91" y="4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154" y="0"/>
            <a:ext cx="5386754" cy="1325563"/>
          </a:xfrm>
        </p:spPr>
        <p:txBody>
          <a:bodyPr/>
          <a:lstStyle/>
          <a:p>
            <a:r>
              <a:rPr lang="ru-RU" dirty="0" smtClean="0"/>
              <a:t>Зачем это нужно?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3320" y="1903492"/>
            <a:ext cx="8047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Организационная культура – это социальное явление, которое возникает на любом предприятии и является системой ценностей, убеждений, а также норм, ролей, правил, которые направляют деятельность организации (предприятия).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3320" y="4775103"/>
            <a:ext cx="7775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Организационное поведение – это поведение организации в социальной, технологической и экологической среде, ее деятельность, взаимоотношения с иными организациями, а также отдельными людьми.</a:t>
            </a:r>
            <a:endParaRPr lang="ru-RU" dirty="0"/>
          </a:p>
        </p:txBody>
      </p:sp>
      <p:pic>
        <p:nvPicPr>
          <p:cNvPr id="2052" name="Picture 4" descr="Как разговаривают успешные люди — Офтоп на vc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17" y="4775103"/>
            <a:ext cx="3218258" cy="208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909" y="1347919"/>
            <a:ext cx="1899162" cy="24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1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54" y="0"/>
            <a:ext cx="10515600" cy="1325563"/>
          </a:xfrm>
        </p:spPr>
        <p:txBody>
          <a:bodyPr/>
          <a:lstStyle/>
          <a:p>
            <a:r>
              <a:rPr lang="ru-RU" dirty="0" smtClean="0"/>
              <a:t>Сильные и слабые культуры. Последствия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86554" y="2122810"/>
            <a:ext cx="6096000" cy="1162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«Толщине» культуры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Степени </a:t>
            </a:r>
            <a:r>
              <a:rPr lang="ru-RU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разделяемости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культуры членами организации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Ясности приоритетов культуры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ru-RU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Токсичный коллега. Правила бесконфликтного сосуществования на работе |  Психология жизни | Здоровье | Аргументы и Фак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788608"/>
            <a:ext cx="4611292" cy="306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к научиться понимать людей в офисе? Нужно проводить с ними больше времен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0" y="3894665"/>
            <a:ext cx="4445000" cy="296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765397" y="1523517"/>
            <a:ext cx="3981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Сила культуры измеряется в:</a:t>
            </a:r>
            <a:endParaRPr lang="ru-RU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407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7344" y="0"/>
            <a:ext cx="4556829" cy="1325563"/>
          </a:xfrm>
        </p:spPr>
        <p:txBody>
          <a:bodyPr/>
          <a:lstStyle/>
          <a:p>
            <a:r>
              <a:rPr lang="ru-RU" dirty="0" smtClean="0"/>
              <a:t>Типы культур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09" y="1834294"/>
            <a:ext cx="6912162" cy="3748821"/>
          </a:xfrm>
          <a:prstGeom prst="rect">
            <a:avLst/>
          </a:prstGeom>
        </p:spPr>
      </p:pic>
      <p:pic>
        <p:nvPicPr>
          <p:cNvPr id="4098" name="Picture 2" descr="Ким Камерон (Kim Cameron) » Территория Корпоративной Культу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030" y="1459523"/>
            <a:ext cx="1673056" cy="251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43538" y="3971560"/>
            <a:ext cx="179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Камерон Ким</a:t>
            </a:r>
            <a:endParaRPr lang="ru-RU" dirty="0"/>
          </a:p>
        </p:txBody>
      </p:sp>
      <p:pic>
        <p:nvPicPr>
          <p:cNvPr id="4100" name="Picture 4" descr="Роберт Куинн (Robert E. Quinn) » Территория Корпоративной Культур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030" y="4340892"/>
            <a:ext cx="1771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343538" y="6298931"/>
            <a:ext cx="15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Куинн</a:t>
            </a:r>
            <a:r>
              <a:rPr lang="ru-RU" dirty="0" smtClean="0"/>
              <a:t> Роберт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45053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4578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Основные компоненты организационной культуры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447085" y="2188078"/>
            <a:ext cx="4909038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управления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производства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внешних отношений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Предпринимательскую культура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Экологическая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Культура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отношений с акционерами </a:t>
            </a:r>
          </a:p>
        </p:txBody>
      </p:sp>
      <p:pic>
        <p:nvPicPr>
          <p:cNvPr id="5124" name="Picture 4" descr="Культурный человек - что за «фрукт»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1" y="2409399"/>
            <a:ext cx="6105464" cy="313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87512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9269" y="0"/>
            <a:ext cx="7373815" cy="1325563"/>
          </a:xfrm>
        </p:spPr>
        <p:txBody>
          <a:bodyPr/>
          <a:lstStyle/>
          <a:p>
            <a:r>
              <a:rPr lang="ru-RU" dirty="0"/>
              <a:t>Организационное поведение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2531" y="1473376"/>
            <a:ext cx="6834554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Выделяют 4 модели организационного поведения сотрудников: </a:t>
            </a:r>
            <a:endParaRPr lang="ru-RU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Дисциплинированный и преданный член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организации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Приспособленец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Оригинал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Бунтарь</a:t>
            </a:r>
            <a:endParaRPr lang="ru-RU" dirty="0"/>
          </a:p>
        </p:txBody>
      </p:sp>
      <p:pic>
        <p:nvPicPr>
          <p:cNvPr id="6148" name="Picture 4" descr="Портрет красивого молодого бизнесмена, весело смотрящего в камеру и  работающего за столом в современном офисе — использование, Компьютер -  Stock Photo | #181845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108" y="1538655"/>
            <a:ext cx="3214582" cy="222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День смеха: как отметить самый веселый праздник в году — Афиша Киров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008" y="4226482"/>
            <a:ext cx="3964049" cy="26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Бизнесмен, работающий в офисе. человек использует компьютер. парень сидит в  офисе | Бесплатно Фот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6" y="4226482"/>
            <a:ext cx="3950432" cy="263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591" y="4226482"/>
            <a:ext cx="3197099" cy="26315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92186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2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0000"/>
                <a:lumOff val="60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1" y="0"/>
            <a:ext cx="4006362" cy="1154357"/>
          </a:xfrm>
        </p:spPr>
        <p:txBody>
          <a:bodyPr/>
          <a:lstStyle/>
          <a:p>
            <a:r>
              <a:rPr lang="ru-RU" dirty="0" smtClean="0"/>
              <a:t>Точки зрения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35369" y="1948723"/>
            <a:ext cx="152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Работник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398244" y="5289053"/>
            <a:ext cx="1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Менеджер</a:t>
            </a:r>
            <a:endParaRPr lang="ru-RU" dirty="0"/>
          </a:p>
        </p:txBody>
      </p:sp>
      <p:pic>
        <p:nvPicPr>
          <p:cNvPr id="7170" name="Picture 2" descr="Новый сотрудник — dead or alive / Хаб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3" b="1715"/>
          <a:stretch/>
        </p:blipFill>
        <p:spPr bwMode="auto">
          <a:xfrm>
            <a:off x="8165977" y="1154357"/>
            <a:ext cx="2464533" cy="22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3315329" y="1733339"/>
            <a:ext cx="4193303" cy="677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172" name="Picture 4" descr="сломанные, Губка Боб и огонь - картинка #6926498 на Favim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69" y="5426408"/>
            <a:ext cx="1836145" cy="138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 вправо 9"/>
          <p:cNvSpPr/>
          <p:nvPr/>
        </p:nvSpPr>
        <p:spPr>
          <a:xfrm rot="10800000">
            <a:off x="4448175" y="4226241"/>
            <a:ext cx="436245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0800000">
            <a:off x="4448175" y="5731429"/>
            <a:ext cx="4362450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318947" y="5206263"/>
            <a:ext cx="62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pic>
        <p:nvPicPr>
          <p:cNvPr id="7174" name="Picture 6" descr="Мстители (2012). Вторая сцена после титров. Мстители едят ШАУРМУ! - YouTub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68" y="3254006"/>
            <a:ext cx="3432662" cy="194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944350" y="6488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531811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405</Words>
  <Application>Microsoft Office PowerPoint</Application>
  <PresentationFormat>Широкоэкранный</PresentationFormat>
  <Paragraphs>79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Организационная культура и организационное поведение. Пример организационной культуры крупных современных компаний</vt:lpstr>
      <vt:lpstr>Содержание</vt:lpstr>
      <vt:lpstr>Цель презентации</vt:lpstr>
      <vt:lpstr>Зачем это нужно?</vt:lpstr>
      <vt:lpstr>Сильные и слабые культуры. Последствия</vt:lpstr>
      <vt:lpstr>Типы культур</vt:lpstr>
      <vt:lpstr>Основные компоненты организационной культуры</vt:lpstr>
      <vt:lpstr>Организационное поведение</vt:lpstr>
      <vt:lpstr>Точки зрения</vt:lpstr>
      <vt:lpstr>Организационная культура Google</vt:lpstr>
      <vt:lpstr>Организационная культура Facebook</vt:lpstr>
      <vt:lpstr>Организационная культура СССР</vt:lpstr>
      <vt:lpstr>Вывод</vt:lpstr>
      <vt:lpstr>Список литературы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Организационная культура и организационное поведение. Пример организационной культуры крупных современных компаний</dc:title>
  <dc:creator>A1i5k</dc:creator>
  <cp:lastModifiedBy>A1i5k</cp:lastModifiedBy>
  <cp:revision>81</cp:revision>
  <dcterms:created xsi:type="dcterms:W3CDTF">2021-11-09T13:14:14Z</dcterms:created>
  <dcterms:modified xsi:type="dcterms:W3CDTF">2021-11-23T22:46:21Z</dcterms:modified>
</cp:coreProperties>
</file>