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40CC-F5EA-4169-905A-144C0159F2A7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D81D-DA48-4CCA-A400-3E33A55A2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88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40CC-F5EA-4169-905A-144C0159F2A7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D81D-DA48-4CCA-A400-3E33A55A2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88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40CC-F5EA-4169-905A-144C0159F2A7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D81D-DA48-4CCA-A400-3E33A55A2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09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40CC-F5EA-4169-905A-144C0159F2A7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D81D-DA48-4CCA-A400-3E33A55A2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78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40CC-F5EA-4169-905A-144C0159F2A7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D81D-DA48-4CCA-A400-3E33A55A2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61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40CC-F5EA-4169-905A-144C0159F2A7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D81D-DA48-4CCA-A400-3E33A55A2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91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40CC-F5EA-4169-905A-144C0159F2A7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D81D-DA48-4CCA-A400-3E33A55A2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40CC-F5EA-4169-905A-144C0159F2A7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D81D-DA48-4CCA-A400-3E33A55A2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01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40CC-F5EA-4169-905A-144C0159F2A7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D81D-DA48-4CCA-A400-3E33A55A2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2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40CC-F5EA-4169-905A-144C0159F2A7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D81D-DA48-4CCA-A400-3E33A55A2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82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40CC-F5EA-4169-905A-144C0159F2A7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FD81D-DA48-4CCA-A400-3E33A55A2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48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F40CC-F5EA-4169-905A-144C0159F2A7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FD81D-DA48-4CCA-A400-3E33A55A2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90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4445" y="656371"/>
            <a:ext cx="11913577" cy="2387600"/>
          </a:xfrm>
        </p:spPr>
        <p:txBody>
          <a:bodyPr>
            <a:normAutofit/>
          </a:bodyPr>
          <a:lstStyle/>
          <a:p>
            <a:r>
              <a:rPr lang="ru-RU" dirty="0" smtClean="0"/>
              <a:t>Спиральная модель ЖЦ:</a:t>
            </a:r>
            <a:br>
              <a:rPr lang="ru-RU" dirty="0" smtClean="0"/>
            </a:br>
            <a:r>
              <a:rPr lang="ru-RU" dirty="0" smtClean="0"/>
              <a:t> достоинства и недостатки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4238" y="4841754"/>
            <a:ext cx="9144000" cy="1655762"/>
          </a:xfrm>
        </p:spPr>
        <p:txBody>
          <a:bodyPr/>
          <a:lstStyle/>
          <a:p>
            <a:pPr algn="l"/>
            <a:r>
              <a:rPr lang="ru-RU" dirty="0" smtClean="0"/>
              <a:t>Журавлев Николай Вадимович, студент </a:t>
            </a:r>
          </a:p>
          <a:p>
            <a:pPr algn="l"/>
            <a:r>
              <a:rPr lang="ru-RU" dirty="0" smtClean="0"/>
              <a:t>МГТУ им. Н.Э. Баумана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34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6164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Применение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677" y="1028699"/>
            <a:ext cx="11860823" cy="5697415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/>
              <a:t>Если проект имеет низкий риск в таких областях, как получение неправильного пользовательского интерфейса или несоответствие строгим требованиям к производительности, </a:t>
            </a:r>
            <a:r>
              <a:rPr lang="ru-RU" dirty="0" smtClean="0"/>
              <a:t>то </a:t>
            </a:r>
            <a:r>
              <a:rPr lang="ru-RU" dirty="0"/>
              <a:t>эти соображения риска приводят спиральную модель к эквивалентности каскадной модели.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требования к программному продукту </a:t>
            </a:r>
            <a:r>
              <a:rPr lang="ru-RU" dirty="0" smtClean="0"/>
              <a:t>очень, </a:t>
            </a:r>
            <a:r>
              <a:rPr lang="ru-RU" dirty="0"/>
              <a:t>и если наличие ошибок в программном продукте представляет высокий риск для миссии, которой он служит, то эти соображения о рисках приводят спиральную модель к сходству с двухсторонней моделью точной спецификации и формальной дедуктивной разработки программы.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проект имеет низкий риск в таких областях, как потеря предсказуемости и контроля бюджета и </a:t>
            </a:r>
            <a:r>
              <a:rPr lang="ru-RU" dirty="0" smtClean="0"/>
              <a:t>графика, и </a:t>
            </a:r>
            <a:r>
              <a:rPr lang="ru-RU" dirty="0"/>
              <a:t>если он имеет высокий риск в таких областях, как получение неправильного пользовательского интерфейса или требований поддержки принятия решений пользователем, то эти соображения о рисках приводят спинальную модель к эквивалентности модели эволюционного развития.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доступны возможности автоматизированной генерации программного обеспечения, то спиральная модель учитывает их либо как варианты быстрого </a:t>
            </a:r>
            <a:r>
              <a:rPr lang="ru-RU" dirty="0" err="1"/>
              <a:t>прототипирования</a:t>
            </a:r>
            <a:r>
              <a:rPr lang="ru-RU" dirty="0"/>
              <a:t>, либо как применения модели преобразования, в зависимости от связанных с этих рисков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231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1693" y="313471"/>
            <a:ext cx="11306908" cy="978999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Список использованных источников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2870" y="1861161"/>
            <a:ext cx="10644554" cy="315045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Boehm B. W. A Spiral Model of Software Development and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Enhancement // </a:t>
            </a:r>
            <a:r>
              <a:rPr lang="en-US" dirty="0" smtClean="0"/>
              <a:t>Computer</a:t>
            </a:r>
            <a:r>
              <a:rPr lang="ru-RU" smtClean="0"/>
              <a:t>,</a:t>
            </a:r>
            <a:r>
              <a:rPr lang="en-US" smtClean="0"/>
              <a:t> </a:t>
            </a:r>
            <a:r>
              <a:rPr lang="en-US" dirty="0"/>
              <a:t> Volume: 21, Issue: 5, May </a:t>
            </a:r>
            <a:r>
              <a:rPr lang="en-US" dirty="0" smtClean="0"/>
              <a:t>1988</a:t>
            </a:r>
            <a:r>
              <a:rPr lang="ru-RU" dirty="0"/>
              <a:t>,</a:t>
            </a:r>
            <a:r>
              <a:rPr lang="en-US" dirty="0" smtClean="0"/>
              <a:t> P</a:t>
            </a:r>
            <a:r>
              <a:rPr lang="en-US" dirty="0"/>
              <a:t>. 61—72</a:t>
            </a:r>
            <a:r>
              <a:rPr lang="en-US" dirty="0" smtClean="0"/>
              <a:t>.</a:t>
            </a:r>
            <a:endParaRPr lang="ru-R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 smtClean="0"/>
              <a:t>Спиральная </a:t>
            </a:r>
            <a:r>
              <a:rPr lang="ru-RU" dirty="0" smtClean="0"/>
              <a:t>модель и </a:t>
            </a:r>
            <a:r>
              <a:rPr lang="ru-RU" dirty="0" smtClean="0"/>
              <a:t>архитектура </a:t>
            </a:r>
            <a:r>
              <a:rPr lang="ru-RU" dirty="0" smtClean="0"/>
              <a:t>разработки программного обеспечения </a:t>
            </a:r>
            <a:r>
              <a:rPr lang="en-US" dirty="0" smtClean="0"/>
              <a:t>[</a:t>
            </a:r>
            <a:r>
              <a:rPr lang="ru-RU" dirty="0" smtClean="0"/>
              <a:t>сайт]. – </a:t>
            </a:r>
            <a:r>
              <a:rPr lang="en-US" dirty="0" smtClean="0"/>
              <a:t>URL: https://janberg.by/spiral-model-spiralnaya-model-i-arxitektura-razrabotki-programmnogo-obespecheniya/</a:t>
            </a:r>
            <a:endParaRPr lang="ru-RU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Жизненный цикл разработки ПО (SDLC). Спиральная </a:t>
            </a:r>
            <a:r>
              <a:rPr lang="ru-RU" dirty="0" smtClean="0"/>
              <a:t>модель </a:t>
            </a:r>
            <a:r>
              <a:rPr lang="en-US" dirty="0" smtClean="0"/>
              <a:t>[</a:t>
            </a:r>
            <a:r>
              <a:rPr lang="ru-RU" dirty="0" smtClean="0"/>
              <a:t>сайт]. – </a:t>
            </a:r>
            <a:r>
              <a:rPr lang="en-US" dirty="0" smtClean="0"/>
              <a:t>URL: https://xbsoftware.ru/blog/zhiznennyj-tsykl-razrabotki-spiral/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209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286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95886"/>
            <a:ext cx="9144000" cy="943829"/>
          </a:xfrm>
        </p:spPr>
        <p:txBody>
          <a:bodyPr/>
          <a:lstStyle/>
          <a:p>
            <a:r>
              <a:rPr lang="ru-RU" dirty="0" smtClean="0"/>
              <a:t>История </a:t>
            </a:r>
            <a:r>
              <a:rPr lang="ru-RU" dirty="0"/>
              <a:t>создания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4961" y="2450243"/>
            <a:ext cx="7813431" cy="2746011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Спиральная модель была впервые описал Барри Боэм в своей статье 1986 года «Спиральная модель разработки и улучшения программного обеспечения»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Главной отличительной чертой спиральной модели является то, что она создает подход к процессу разработки ПО, основанный на оценке рисков</a:t>
            </a:r>
            <a:endParaRPr lang="ru-RU" dirty="0"/>
          </a:p>
        </p:txBody>
      </p:sp>
      <p:pic>
        <p:nvPicPr>
          <p:cNvPr id="1026" name="Picture 2" descr="Боэм, Барри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683" y="4326303"/>
            <a:ext cx="3458063" cy="228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rry Boehm, a &quot;Living Legend&quot; in Systems and Software Engineering, Dies at  87 - USC Viterbi | School of Engineeri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7"/>
          <a:stretch/>
        </p:blipFill>
        <p:spPr bwMode="auto">
          <a:xfrm>
            <a:off x="8474441" y="1408416"/>
            <a:ext cx="3490546" cy="241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10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64110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Определение целей, альтернатив, ограничений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9792" y="2652468"/>
            <a:ext cx="6670536" cy="2543786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Каждый цикл спирали начинается с определения следующих пунктов: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/>
              <a:t>цель части разрабатываемого </a:t>
            </a:r>
            <a:r>
              <a:rPr lang="ru-RU" dirty="0" smtClean="0"/>
              <a:t>продукта</a:t>
            </a:r>
            <a:endParaRPr lang="ru-RU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/>
              <a:t>альтернативные средства реализации этой части </a:t>
            </a:r>
            <a:r>
              <a:rPr lang="ru-RU" dirty="0" smtClean="0"/>
              <a:t>продукта</a:t>
            </a:r>
            <a:endParaRPr lang="ru-RU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/>
              <a:t>ограничения, налагаемые на </a:t>
            </a:r>
            <a:r>
              <a:rPr lang="ru-RU" dirty="0" smtClean="0"/>
              <a:t>альтернативы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328" y="1720242"/>
            <a:ext cx="5131672" cy="45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6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69691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Оценка альтернатив, целей, разрешение рисков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1869" y="2784352"/>
            <a:ext cx="6676540" cy="214813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Эта фаза </a:t>
            </a:r>
            <a:r>
              <a:rPr lang="ru-RU" dirty="0"/>
              <a:t>выявляет области неопределенности, которые являются значительными источниками проектного риска</a:t>
            </a:r>
            <a:r>
              <a:rPr lang="ru-RU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В этой фазе результатом является создание прототипа и его оценка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47" y="1825746"/>
            <a:ext cx="5143253" cy="453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0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69691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Разработка и проверка продукта следующей итерации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2738" y="2608507"/>
            <a:ext cx="6758354" cy="337026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/>
              <a:t>В данной фазе идёт активная разработка, в результате которой будет законченный для этого этапа продукт.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/>
              <a:t>Выявленные функции разрабатываются и проверяются посредством тестирования. В конце фазы доступна следующая версия программного обеспечения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431" y="1843332"/>
            <a:ext cx="5140569" cy="452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7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67154"/>
          </a:xfrm>
        </p:spPr>
        <p:txBody>
          <a:bodyPr/>
          <a:lstStyle/>
          <a:p>
            <a:r>
              <a:rPr lang="ru-RU" dirty="0" smtClean="0"/>
              <a:t>Планирование следующих фаз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7063" y="2322635"/>
            <a:ext cx="6420599" cy="273721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В данной фазе заказчики оценивают уже разработанную версию программного обеспечения. В конце концов, начинается планирование следующего этапа.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Планы для последующих фаз могут также включать декомпозицию продукта для последующей разработки или компоненты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727" y="1667486"/>
            <a:ext cx="5133273" cy="452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2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7043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Переход между витками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8584" y="1931499"/>
            <a:ext cx="6660144" cy="3959347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Сама спираль начинается с гипотезы о том, что конкретная операционная миссия (или набор миссий) может быть улучшена с помощью усилий по разработке программного обеспечения.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Каждая фаза </a:t>
            </a:r>
            <a:r>
              <a:rPr lang="ru-RU" dirty="0"/>
              <a:t>завершается обзором с участием основных людей или организаций, заинтересованных в продукте. Этот обзор охватывает все продукты, разработанные в течение предыдущего </a:t>
            </a:r>
            <a:r>
              <a:rPr lang="ru-RU" dirty="0" smtClean="0"/>
              <a:t>витка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Основная </a:t>
            </a:r>
            <a:r>
              <a:rPr lang="ru-RU" dirty="0"/>
              <a:t>цель обзора - гарантировать, что все заинтересованные стороны взаимно готовы для прохождения следующей </a:t>
            </a:r>
            <a:r>
              <a:rPr lang="ru-RU" dirty="0" smtClean="0"/>
              <a:t>фазы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15" y="1526809"/>
            <a:ext cx="5133272" cy="452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6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67154"/>
          </a:xfrm>
        </p:spPr>
        <p:txBody>
          <a:bodyPr/>
          <a:lstStyle/>
          <a:p>
            <a:r>
              <a:rPr lang="ru-RU" dirty="0" smtClean="0"/>
              <a:t>Преимущество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7184" y="1351207"/>
            <a:ext cx="8714462" cy="5128723"/>
          </a:xfrm>
        </p:spPr>
        <p:txBody>
          <a:bodyPr>
            <a:normAutofit fontScale="925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Ориентация на риски</a:t>
            </a:r>
            <a:endParaRPr lang="ru-RU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/>
              <a:t>На ранних этапах она фокусирует внимание на вариантах, включающих повторное использование существующего программного </a:t>
            </a:r>
            <a:r>
              <a:rPr lang="ru-RU" dirty="0" smtClean="0"/>
              <a:t>обеспечения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Она </a:t>
            </a:r>
            <a:r>
              <a:rPr lang="ru-RU" dirty="0"/>
              <a:t>обеспечивает подготовку к эволюции жизненного цикла, росту и изменениям программного продукта.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/>
              <a:t>Она предоставляет механизм для включения целей качества программного обеспечения в разработку программного продукта. </a:t>
            </a:r>
            <a:endParaRPr lang="ru-RU" dirty="0" smtClean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Он </a:t>
            </a:r>
            <a:r>
              <a:rPr lang="ru-RU" dirty="0"/>
              <a:t>фокусируется на устранении ошибок и непривлекательных альтернатив на раннем </a:t>
            </a:r>
            <a:r>
              <a:rPr lang="ru-RU" dirty="0" smtClean="0"/>
              <a:t>этапе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Для </a:t>
            </a:r>
            <a:r>
              <a:rPr lang="ru-RU" dirty="0"/>
              <a:t>каждого из источников проектной деятельности и расходов ресурсов он отвечает на ключевой вопрос: «Сколько достаточно?» </a:t>
            </a:r>
            <a:endParaRPr lang="ru-RU" dirty="0" smtClean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Он </a:t>
            </a:r>
            <a:r>
              <a:rPr lang="ru-RU" dirty="0"/>
              <a:t>обеспечивает жизнеспособную основу для разработки интегрированной аппаратно-программной </a:t>
            </a:r>
            <a:r>
              <a:rPr lang="ru-RU" dirty="0" smtClean="0"/>
              <a:t>системы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61" t="1187" r="53234" b="-3089"/>
          <a:stretch/>
        </p:blipFill>
        <p:spPr>
          <a:xfrm>
            <a:off x="9545925" y="2689713"/>
            <a:ext cx="2435438" cy="22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4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0560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6979" y="1855739"/>
            <a:ext cx="8026630" cy="4185138"/>
          </a:xfrm>
        </p:spPr>
        <p:txBody>
          <a:bodyPr>
            <a:norm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/>
              <a:t>Соответствие контрактному программному </a:t>
            </a:r>
            <a:r>
              <a:rPr lang="ru-RU" dirty="0" smtClean="0"/>
              <a:t>обеспечению</a:t>
            </a:r>
            <a:endParaRPr lang="ru-RU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/>
              <a:t>Спиральная модель во многом полагается на способность разработчиков программного обеспечения выявлять и управлять источниками риска </a:t>
            </a:r>
            <a:r>
              <a:rPr lang="ru-RU" dirty="0" smtClean="0"/>
              <a:t>проекта</a:t>
            </a:r>
            <a:endParaRPr lang="ru-RU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Спецификация</a:t>
            </a:r>
            <a:r>
              <a:rPr lang="ru-RU" dirty="0"/>
              <a:t>, ориентированная на риск, также будет зависеть от </a:t>
            </a:r>
            <a:r>
              <a:rPr lang="ru-RU" dirty="0" smtClean="0"/>
              <a:t>людей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 smtClean="0"/>
              <a:t>В </a:t>
            </a:r>
            <a:r>
              <a:rPr lang="ru-RU" dirty="0"/>
              <a:t>целом, шаги процесса спиральной модели требуют дальнейшей разработки, чтобы гарантировать, что все участники разработки работают в согласованном </a:t>
            </a:r>
            <a:r>
              <a:rPr lang="ru-RU" dirty="0" smtClean="0"/>
              <a:t>контексте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17"/>
          <a:stretch/>
        </p:blipFill>
        <p:spPr>
          <a:xfrm>
            <a:off x="9387564" y="2565859"/>
            <a:ext cx="2567730" cy="240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153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656</Words>
  <Application>Microsoft Office PowerPoint</Application>
  <PresentationFormat>Широкоэкранный</PresentationFormat>
  <Paragraphs>48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Спиральная модель ЖЦ:  достоинства и недостатки</vt:lpstr>
      <vt:lpstr>История создания</vt:lpstr>
      <vt:lpstr>Определение целей, альтернатив, ограничений</vt:lpstr>
      <vt:lpstr>Оценка альтернатив, целей, разрешение рисков</vt:lpstr>
      <vt:lpstr>Разработка и проверка продукта следующей итерации</vt:lpstr>
      <vt:lpstr>Планирование следующих фаз</vt:lpstr>
      <vt:lpstr>Переход между витками</vt:lpstr>
      <vt:lpstr>Преимущество</vt:lpstr>
      <vt:lpstr>Недостатки</vt:lpstr>
      <vt:lpstr>Применение</vt:lpstr>
      <vt:lpstr>Список использованных источников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A1i5k</dc:creator>
  <cp:lastModifiedBy>A1i5k</cp:lastModifiedBy>
  <cp:revision>34</cp:revision>
  <dcterms:created xsi:type="dcterms:W3CDTF">2024-09-19T07:22:28Z</dcterms:created>
  <dcterms:modified xsi:type="dcterms:W3CDTF">2024-09-20T14:00:04Z</dcterms:modified>
</cp:coreProperties>
</file>