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6" r:id="rId3"/>
    <p:sldId id="267" r:id="rId4"/>
    <p:sldId id="258" r:id="rId5"/>
    <p:sldId id="259" r:id="rId6"/>
    <p:sldId id="268" r:id="rId7"/>
    <p:sldId id="269" r:id="rId8"/>
    <p:sldId id="261" r:id="rId9"/>
    <p:sldId id="270" r:id="rId10"/>
    <p:sldId id="271" r:id="rId11"/>
    <p:sldId id="263" r:id="rId12"/>
    <p:sldId id="265" r:id="rId13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29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BE5BAF0-406B-4DAC-BDEB-B8AB04FBA619}" type="datetime1">
              <a:rPr lang="ru-RU" smtClean="0"/>
              <a:t>03.10.2024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EFCFFF0-B784-4FE7-8A38-F89DE294F8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3ED60E9-ECAF-493A-912B-2A6EDF8487B0}" type="datetime1">
              <a:rPr lang="ru-RU" noProof="0" smtClean="0"/>
              <a:t>03.10.2024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8C672F-171E-46DC-915C-C7BCF99F5C4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98C672F-171E-46DC-915C-C7BCF99F5C4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896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98C672F-171E-46DC-915C-C7BCF99F5C42}" type="slidenum">
              <a:rPr lang="ru-RU" noProof="0" smtClean="0"/>
              <a:t>10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05215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98C672F-171E-46DC-915C-C7BCF99F5C42}" type="slidenum">
              <a:rPr lang="ru-RU" noProof="0" smtClean="0"/>
              <a:t>11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26159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98C672F-171E-46DC-915C-C7BCF99F5C42}" type="slidenum">
              <a:rPr lang="ru-RU" noProof="0" smtClean="0"/>
              <a:t>12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40535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98C672F-171E-46DC-915C-C7BCF99F5C4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584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98C672F-171E-46DC-915C-C7BCF99F5C4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13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98C672F-171E-46DC-915C-C7BCF99F5C42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85535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98C672F-171E-46DC-915C-C7BCF99F5C42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7616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98C672F-171E-46DC-915C-C7BCF99F5C42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52966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98C672F-171E-46DC-915C-C7BCF99F5C42}" type="slidenum">
              <a:rPr lang="ru-RU" noProof="0" smtClean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97077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98C672F-171E-46DC-915C-C7BCF99F5C42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7452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98C672F-171E-46DC-915C-C7BCF99F5C42}" type="slidenum">
              <a:rPr lang="ru-RU" noProof="0" smtClean="0"/>
              <a:t>9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3598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 6" title="круг с выемками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8000" spc="800" baseline="0"/>
            </a:lvl1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D7A18886-630A-4775-ABDA-04A3FE4225E5}" type="datetime1">
              <a:rPr lang="ru-RU" noProof="0" smtClean="0"/>
              <a:t>03.10.2024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299DD5A9-4EF1-497E-92EF-2D23CF305E0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3" name="Прямоугольник 12" title="левая граница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94C00F-CBEB-4140-B79D-B1D6A5DC7CD3}" type="datetime1">
              <a:rPr lang="ru-RU" noProof="0" smtClean="0"/>
              <a:t>03.10.2024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4FCF47-47C7-47BA-8D30-C26998A7AF50}" type="datetime1">
              <a:rPr lang="ru-RU" noProof="0" smtClean="0"/>
              <a:t>03.10.2024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CAA4B1-3F0D-402F-B2E1-C87F64864A65}" type="datetime1">
              <a:rPr lang="ru-RU" noProof="0" smtClean="0"/>
              <a:t>03.10.2024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90502F68-D0CC-4B4C-ADB4-DD5F952F1B1C}" type="datetime1">
              <a:rPr lang="ru-RU" noProof="0" smtClean="0"/>
              <a:t>03.10.2024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299DD5A9-4EF1-497E-92EF-2D23CF305E03}" type="slidenum">
              <a:rPr lang="ru-RU" noProof="0" smtClean="0"/>
              <a:t>‹#›</a:t>
            </a:fld>
            <a:endParaRPr lang="ru-RU" noProof="0"/>
          </a:p>
        </p:txBody>
      </p:sp>
      <p:grpSp>
        <p:nvGrpSpPr>
          <p:cNvPr id="7" name="Группа 6" title="волнообразная фигура слева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Полилиния 6" title="волнообразная фигура слева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Полилиния 11" title="встроенная волнообразная фигура слева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44A429-1180-4532-92E3-8778477FF2C3}" type="datetime1">
              <a:rPr lang="ru-RU" noProof="0" smtClean="0"/>
              <a:t>03.10.2024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40CCD9-05A8-4A33-B382-91D856615C69}" type="datetime1">
              <a:rPr lang="ru-RU" noProof="0" smtClean="0"/>
              <a:t>03.10.2024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D44F33-432E-4082-A824-D5D66CB9784E}" type="datetime1">
              <a:rPr lang="ru-RU" noProof="0" smtClean="0"/>
              <a:t>03.10.2024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CBB149-BC31-40AD-B3C3-6A55CB77094D}" type="datetime1">
              <a:rPr lang="ru-RU" noProof="0" smtClean="0"/>
              <a:t>03.10.2024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9DD5A9-4EF1-497E-92EF-2D23CF305E0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олилиния 11" title="фоновая волнообразная фигура справа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DD2DA999-D377-4622-815B-E78CC008ACE4}" type="datetime1">
              <a:rPr lang="ru-RU" noProof="0" smtClean="0"/>
              <a:t>03.10.2024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299DD5A9-4EF1-497E-92EF-2D23CF305E0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Прямоугольник 7" title="левая граница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1" name="Полилиния 11" title="фоновая волнообразная фигура справа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Прямоугольник 11" title="левая граница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B48A3D70-BAAF-484D-84CD-8E76D9CC36EA}" type="datetime1">
              <a:rPr lang="ru-RU" noProof="0" smtClean="0"/>
              <a:t>03.10.2024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299DD5A9-4EF1-497E-92EF-2D23CF305E03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374092F-52EC-4871-981E-2794169A39AC}" type="datetime1">
              <a:rPr lang="ru-RU" noProof="0" smtClean="0"/>
              <a:t>03.10.2024</a:t>
            </a:fld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99DD5A9-4EF1-497E-92EF-2D23CF305E03}" type="slidenum">
              <a:rPr lang="ru-RU" noProof="0" smtClean="0"/>
              <a:pPr/>
              <a:t>‹#›</a:t>
            </a:fld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Полилиния 6" title="Левый волнообразный край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Прямоугольник 11" title="правая граница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429" y="425927"/>
            <a:ext cx="5004262" cy="1502625"/>
          </a:xfrm>
        </p:spPr>
        <p:txBody>
          <a:bodyPr rtlCol="0"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</a:rPr>
              <a:t>Методология</a:t>
            </a:r>
            <a:r>
              <a:rPr lang="en-US" sz="4000" dirty="0" smtClean="0">
                <a:latin typeface="Times New Roman" panose="02020603050405020304" pitchFamily="18" charset="0"/>
              </a:rPr>
              <a:t> Prince2</a:t>
            </a:r>
            <a:endParaRPr lang="ru-RU" sz="4000" dirty="0">
              <a:latin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97BDE5-A8BD-4286-8221-21664A41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35" y="4651829"/>
            <a:ext cx="4511066" cy="1037771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Журавлев Николай Вадимович, студент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МГТУ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им. Н.Э. Баумана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5" r="11677"/>
          <a:stretch/>
        </p:blipFill>
        <p:spPr>
          <a:xfrm>
            <a:off x="0" y="0"/>
            <a:ext cx="6081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40183-98AF-438D-AC1C-0AF4CC28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000" dirty="0" smtClean="0">
                <a:latin typeface="Times New Roman" panose="02020603050405020304" pitchFamily="18" charset="0"/>
              </a:rPr>
              <a:t>Формат распространение</a:t>
            </a:r>
            <a:endParaRPr lang="ru-RU" sz="4000" dirty="0">
              <a:latin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17600" y="1645092"/>
            <a:ext cx="97826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сертификаты о знании методологии. Сертификация PRINCE2 разделена на два различных уровня квалификации 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Practitioner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введение в принципы, темы и процессы PRINCE2.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Practitioner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основывается на знаниях, полученных в рамках базовой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квалификации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пройти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аккредитованной компании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сертификат соответствующего уровня, но о прохождении обучения. Но есть сертификат, который можно получить в случаи сдачи экзамена по PRICE2, что даёт преимущество для специалиста.</a:t>
            </a: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 ГК «Проектная ПРАКТИКА» аккредитован для проведения курсов и приема экзаменов PRINCE2 с 2014 г. По состоянию на 01.01.2022 г.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мире насчитывалось более 1 900 000 сертифицированных специалистов PRINCE2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начала 2023 года сдать экзамен на сертификат в РФ невозможно.</a:t>
            </a:r>
          </a:p>
        </p:txBody>
      </p:sp>
    </p:spTree>
    <p:extLst>
      <p:ext uri="{BB962C8B-B14F-4D97-AF65-F5344CB8AC3E}">
        <p14:creationId xmlns:p14="http://schemas.microsoft.com/office/powerpoint/2010/main" val="212634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89090F2-B101-458B-9AFF-27327443BB0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>
              <a:latin typeface="Calibri" panose="020F0502020204030204" pitchFamily="34" charset="0"/>
            </a:endParaRPr>
          </a:p>
        </p:txBody>
      </p:sp>
      <p:sp>
        <p:nvSpPr>
          <p:cNvPr id="16" name="Полилиния 6">
            <a:extLst>
              <a:ext uri="{FF2B5EF4-FFF2-40B4-BE49-F238E27FC236}">
                <a16:creationId xmlns:a16="http://schemas.microsoft.com/office/drawing/2014/main" id="{526C103B-17BD-4B48-AB6F-0D9EF826AA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A12E3-E0DD-4573-B106-10742AA3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14" y="82984"/>
            <a:ext cx="8548915" cy="101386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 rtl="0"/>
            <a:r>
              <a:rPr lang="ru-RU" sz="4000" spc="800" dirty="0" smtClean="0">
                <a:latin typeface="Times New Roman" panose="02020603050405020304" pitchFamily="18" charset="0"/>
              </a:rPr>
              <a:t>Список источников</a:t>
            </a:r>
            <a:endParaRPr lang="ru-RU" sz="4000" spc="800" dirty="0">
              <a:latin typeface="Times New Roman" panose="02020603050405020304" pitchFamily="18" charset="0"/>
            </a:endParaRPr>
          </a:p>
        </p:txBody>
      </p:sp>
      <p:pic>
        <p:nvPicPr>
          <p:cNvPr id="7" name="Рисунок 6" descr="Вопросительный знак">
            <a:extLst>
              <a:ext uri="{FF2B5EF4-FFF2-40B4-BE49-F238E27FC236}">
                <a16:creationId xmlns:a16="http://schemas.microsoft.com/office/drawing/2014/main" id="{ACAAF5D7-299C-47E0-BF58-5B55CABE4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07528" y="3571143"/>
            <a:ext cx="3398085" cy="3398085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9EC3243-CA25-4485-A7FE-8B01419238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/>
          <p:cNvSpPr txBox="1"/>
          <p:nvPr/>
        </p:nvSpPr>
        <p:spPr>
          <a:xfrm>
            <a:off x="1132114" y="1179835"/>
            <a:ext cx="107764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Проекты в контролируемой среде или краткий пересказ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PRINCE2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сайт].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https://habr.com/ru/articles/531486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PRINCE2?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сайт].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https://prince2.wiki/ru/extras/chto-takoe-prince2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PRINCE2. Британский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 проектного менеджмента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сайт].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https://worksection.com/blog/prince2.html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PRINCE2® methodology?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сайт].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www.prince2.com/uk/what-is-prince2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к сертификации PRINCE2. Что нового? Какие изменения вступили в силу в 2022 году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сайт].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blog.pmpractice.ru/2022/02/22/podgotovka-k-sertifikacii-prince2-novoe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70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28A3E57F-DE9A-45F6-BEF3-EF8EEA07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662" y="756357"/>
            <a:ext cx="8187071" cy="1253066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6" name="Надпись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4079062" y="2970409"/>
            <a:ext cx="68380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sz="4000" dirty="0" smtClean="0">
                <a:latin typeface="Times New Roman" panose="02020603050405020304" pitchFamily="18" charset="0"/>
              </a:rPr>
              <a:t>Спасибо за внимание!</a:t>
            </a:r>
            <a:endParaRPr lang="ru-RU" sz="9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 rtlCol="0">
            <a:normAutofit/>
          </a:bodyPr>
          <a:lstStyle/>
          <a:p>
            <a:pPr rtl="0"/>
            <a:r>
              <a:rPr lang="ru-RU" sz="4000" dirty="0" smtClean="0">
                <a:latin typeface="Times New Roman" panose="02020603050405020304" pitchFamily="18" charset="0"/>
              </a:rPr>
              <a:t>История </a:t>
            </a:r>
            <a:r>
              <a:rPr lang="en-US" sz="4000" dirty="0" smtClean="0">
                <a:latin typeface="Times New Roman" panose="02020603050405020304" pitchFamily="18" charset="0"/>
              </a:rPr>
              <a:t>PRINCE2</a:t>
            </a:r>
            <a:endParaRPr lang="ru-RU" sz="4000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3433" y="2126675"/>
            <a:ext cx="7224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PRINCE2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структурированный метод управления проектами, разработанный в 1989 году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Central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Agency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(CCTA) в Великобритании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3434" y="4087280"/>
            <a:ext cx="7224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2013 году права на PRINCE2 переданы AXELOS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Бесплатный вебинар «Управление ИТ-проектами на основе PRINCE2®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975" y="201273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85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1630346"/>
          </a:xfrm>
        </p:spPr>
        <p:txBody>
          <a:bodyPr rtlCol="0">
            <a:normAutofit/>
          </a:bodyPr>
          <a:lstStyle/>
          <a:p>
            <a:pPr rtl="0"/>
            <a:r>
              <a:rPr lang="ru-RU" sz="4000" dirty="0" smtClean="0">
                <a:latin typeface="Times New Roman" panose="02020603050405020304" pitchFamily="18" charset="0"/>
              </a:rPr>
              <a:t>Роли</a:t>
            </a:r>
            <a:r>
              <a:rPr lang="en-US" sz="4000" dirty="0" smtClean="0">
                <a:latin typeface="Times New Roman" panose="02020603050405020304" pitchFamily="18" charset="0"/>
              </a:rPr>
              <a:t> </a:t>
            </a:r>
            <a:r>
              <a:rPr lang="ru-RU" sz="4000" dirty="0" smtClean="0">
                <a:latin typeface="Times New Roman" panose="02020603050405020304" pitchFamily="18" charset="0"/>
              </a:rPr>
              <a:t>в </a:t>
            </a:r>
            <a:r>
              <a:rPr lang="en-US" sz="4000" dirty="0" smtClean="0">
                <a:latin typeface="Times New Roman" panose="02020603050405020304" pitchFamily="18" charset="0"/>
              </a:rPr>
              <a:t>PRINCE2</a:t>
            </a:r>
            <a:endParaRPr lang="ru-RU" sz="4000" dirty="0">
              <a:latin typeface="Times New Roman" panose="02020603050405020304" pitchFamily="18" charset="0"/>
            </a:endParaRPr>
          </a:p>
        </p:txBody>
      </p:sp>
      <p:pic>
        <p:nvPicPr>
          <p:cNvPr id="2050" name="Picture 2" descr="Трехуровневое управлени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510" y="1896155"/>
            <a:ext cx="6010607" cy="290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29263" y="1365033"/>
            <a:ext cx="45420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заказчика, исполнителя, потребителя проект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вызывает три разных ожидания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Эти три точки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становятся цельным треугольником благодаря управляющему органу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PRINCE2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Проектному комитету. В него входят Заказчик, Старший пользователь и Старший исполнитель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 подчинен проектный менеджер. Проектный комитет наделен ответственностью, он проверяет на каждом этапе, насколько соблюдаются интересы бизнеса, потребителей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исполнителей.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86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8657A-8B7E-4B6C-A10E-806AE7B7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000" dirty="0" smtClean="0">
                <a:latin typeface="Times New Roman" panose="02020603050405020304" pitchFamily="18" charset="0"/>
              </a:rPr>
              <a:t>Структура метода</a:t>
            </a:r>
            <a:endParaRPr lang="ru-RU" sz="4000" dirty="0">
              <a:latin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443" y="1874517"/>
            <a:ext cx="5926235" cy="3416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7658" y="1360680"/>
            <a:ext cx="455748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Prince2 выделяет три «семерки»: 7 тем, 7 процессов и 7 принципов. И все они должны вписываться в 6 ограничений: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Сроки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Вопрос, который задается относительно сроков, звучит следующим образом: «Когда будет закончен проект?»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Затраты: Проекты должны обеспечить окупаемость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Будет ли продукт полезным в конце его реализации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Правильно ли определен объем работ или услуг, и понятен ли он всем заинтересованным сторонам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 Почему мы реализуем именно этот проект и каковы его преимущества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Какой риск мы можем взять на себя и как можно управлять таким риском? </a:t>
            </a:r>
          </a:p>
        </p:txBody>
      </p:sp>
    </p:spTree>
    <p:extLst>
      <p:ext uri="{BB962C8B-B14F-4D97-AF65-F5344CB8AC3E}">
        <p14:creationId xmlns:p14="http://schemas.microsoft.com/office/powerpoint/2010/main" val="46369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DC4A3-530D-433A-956F-BDFFF543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</a:rPr>
              <a:t>Семь </a:t>
            </a:r>
            <a:r>
              <a:rPr lang="ru-RU" sz="4000" dirty="0">
                <a:latin typeface="Times New Roman" panose="02020603050405020304" pitchFamily="18" charset="0"/>
              </a:rPr>
              <a:t>принципов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64344" y="1767080"/>
            <a:ext cx="96229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Непрерывное бизнес-обоснование. Спонсор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должен быть постоянно уверен в необходимости реализации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на опыте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призывает руководителей проектов постоянно анализировать и использовать извлеченные уроки других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Определенные роли и обязанности. В каждом проекте должна быть сформирована матрица ответственности в рамках проекта и его организационной структуре.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стадиям. Проект должен планироваться, отслеживаться и контролироваться по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стадиям.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исключениям. Руководство проектами следует осуществлять путем определения обязанностей и ответственности на каждом уровне проекта при помощи строгого делегирования полномочий.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Фокус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продукте. Акцент в проекте должен быть на конечном продукте и его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Адаптация к проектной среде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команда должна осознавать, каким образом происходит адаптация принципов PRINCE2 к внешним условиям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62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DC4A3-530D-433A-956F-BDFFF543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</a:rPr>
              <a:t>Семь </a:t>
            </a:r>
            <a:r>
              <a:rPr lang="ru-RU" sz="4000" dirty="0">
                <a:latin typeface="Times New Roman" panose="02020603050405020304" pitchFamily="18" charset="0"/>
              </a:rPr>
              <a:t>тем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14400" y="1636451"/>
            <a:ext cx="10515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Экономическое обоснование. Оно позволяет сформировать механизмы для определения востребованности, выполнимости и жизнеспособности проекта, а также остается ли проект таковым на протяжении всего его выполнения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качеством – определение и внедрение средств в рамках проекта для подтверждения, что продукты проекта соответствуют утвержденному описанию и подходят для тех целей, для которых они предназначены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Планы работ – широко описывает понятия и уровни планов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 управление рисками проекта. Управление рисками должно осуществляться не только при инициации проекта или в момент наступления риска, а на протяжении всего срока реализации проекта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изменениями содержания - определение, оценка и последующее управление любыми потенциальными и одобренными изменениями конечных продуктов проекта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Принятие решений – предназначена для формирования и утверждения механизмов мониторинга фактических результатов и достижений проекта и их сравнение с запланированными, прогнозирование целей проекта и его отклонения.</a:t>
            </a:r>
          </a:p>
        </p:txBody>
      </p:sp>
    </p:spTree>
    <p:extLst>
      <p:ext uri="{BB962C8B-B14F-4D97-AF65-F5344CB8AC3E}">
        <p14:creationId xmlns:p14="http://schemas.microsoft.com/office/powerpoint/2010/main" val="105378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DC4A3-530D-433A-956F-BDFFF543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</a:rPr>
              <a:t>Семь </a:t>
            </a:r>
            <a:r>
              <a:rPr lang="ru-RU" sz="4000" dirty="0">
                <a:latin typeface="Times New Roman" panose="02020603050405020304" pitchFamily="18" charset="0"/>
              </a:rPr>
              <a:t>процессов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43428" y="1128451"/>
            <a:ext cx="815702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 проекта. Цель процесса – выполнить минимальные необходимые действия для принятия решения, стоить ли приступать к стадии инициирования проекта.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проектом – принятие ключевых решений управляющим советом, делегируя оперативное управление менеджеру проекта. Данный процесс не равен фактическому управлению проектом менеджером проекта.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Инициация проекта предполагает подготовку стратегий управления риском, качеством, коммуникациями и конфигурацией проекта, создание плана проекта и установку средств контроля проекта.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делегирование и отслеживание выполнения работы в рамках каждой стадии проекта, формирование отчетов о прогрессе, принятие решений по инцидентам и обеспечение корректирующих действий в проекте.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границами стадии – предоставление необходимой информации менеджером проекта для оценки управляющим советом проекта успехов текущей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стадии.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созданием продукта – управление связью между менеджером проекта и менеджером команды посредством установления формальных требований 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приемке.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Закрытие проекта – обеспечение конкретного момента для подтверждения приемки продукта и признания достижения целевых показателей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Метод PRINCE2: контролируемая среда проектов | Школа проектного специалиста  | Дзе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707" y="698859"/>
            <a:ext cx="2505619" cy="607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50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40183-98AF-438D-AC1C-0AF4CC28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000" dirty="0" smtClean="0">
                <a:latin typeface="Times New Roman" panose="02020603050405020304" pitchFamily="18" charset="0"/>
              </a:rPr>
              <a:t>Преимущества</a:t>
            </a:r>
            <a:endParaRPr lang="ru-RU" sz="4000" dirty="0">
              <a:latin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51678" y="1738051"/>
            <a:ext cx="71956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Сильные стороны методологии можно выделить следующие: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PRINCE2 ориентируется на продукт. Это означает, что продукт правильно определяется в начале проекта и доводится до сведения всех заинтересованных сторон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PRINCE2 может применяться к любому типу проекта. Это означает, что PRINCE2 может использоваться для проектов даже самых небольших, как, например, организация встречи, а также для крупных проектов, например, организация конференции, строительство моста или разработка ИТ-системы.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PRINCE2 обеспечивает структуру для ролей и индивидуальной ответственности. Все лица, задействованные в проектной команде, должны знать, что от них ожидается.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PRINCE2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структуру для ролей и индивидуальной ответственности. Все лица, задействованные в проектной команде, должны знать, что от них ожидается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90"/>
          <a:stretch/>
        </p:blipFill>
        <p:spPr>
          <a:xfrm>
            <a:off x="9027887" y="2338974"/>
            <a:ext cx="2763221" cy="270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8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40183-98AF-438D-AC1C-0AF4CC28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ru-RU" sz="4000" dirty="0" smtClean="0">
                <a:latin typeface="Times New Roman" panose="02020603050405020304" pitchFamily="18" charset="0"/>
              </a:rPr>
              <a:t>Недостатки</a:t>
            </a:r>
            <a:endParaRPr lang="ru-RU" sz="4000" dirty="0">
              <a:latin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51678" y="217518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недостаткам Prince2 можно отнести то, что иногда она плохо годится для мелких проектов. Когда необходима гибкость, постоянно меняются требования — методология не даст желаемого результата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гарантирует соблюдение сроков или бюджета, сокращение издержек или увеличение прибыли;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опытные проектные менеджеры отмечают, что Prince2 плохо раскрывает навыки «мягкого менеджмента» — управления конфликтами и общения с руководством проекта.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03"/>
          <a:stretch/>
        </p:blipFill>
        <p:spPr>
          <a:xfrm>
            <a:off x="8386760" y="2063425"/>
            <a:ext cx="3187144" cy="30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18261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win32_fixed" id="{730B505B-88E8-4A70-9277-B3B3E529522D}" vid="{57DC1FE5-D34D-442D-8FDC-B221A6146DA3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1095</Words>
  <Application>Microsoft Office PowerPoint</Application>
  <PresentationFormat>Широкоэкранный</PresentationFormat>
  <Paragraphs>83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Impact</vt:lpstr>
      <vt:lpstr>Times New Roman</vt:lpstr>
      <vt:lpstr>Эмблема</vt:lpstr>
      <vt:lpstr>Методология Prince2</vt:lpstr>
      <vt:lpstr>История PRINCE2</vt:lpstr>
      <vt:lpstr>Роли в PRINCE2</vt:lpstr>
      <vt:lpstr>Структура метода</vt:lpstr>
      <vt:lpstr>Семь принципов</vt:lpstr>
      <vt:lpstr>Семь тем</vt:lpstr>
      <vt:lpstr>Семь процессов</vt:lpstr>
      <vt:lpstr>Преимущества</vt:lpstr>
      <vt:lpstr>Недостатки</vt:lpstr>
      <vt:lpstr>Формат распространение</vt:lpstr>
      <vt:lpstr>Список источников</vt:lpstr>
      <vt:lpstr>Заголовок слайда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2021-11-12T01:05:13Z</dcterms:created>
  <dcterms:modified xsi:type="dcterms:W3CDTF">2024-10-03T08:57:02Z</dcterms:modified>
</cp:coreProperties>
</file>