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9" r:id="rId5"/>
    <p:sldId id="266" r:id="rId6"/>
    <p:sldId id="265" r:id="rId7"/>
    <p:sldId id="262" r:id="rId8"/>
    <p:sldId id="264" r:id="rId9"/>
    <p:sldId id="263" r:id="rId10"/>
    <p:sldId id="268" r:id="rId11"/>
    <p:sldId id="269" r:id="rId12"/>
    <p:sldId id="270" r:id="rId13"/>
    <p:sldId id="271" r:id="rId14"/>
    <p:sldId id="272" r:id="rId15"/>
    <p:sldId id="267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DBC1A8-6D2D-468F-A43D-A4AD068D8ABB}" v="3" dt="2021-06-15T20:44:08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92"/>
  </p:normalViewPr>
  <p:slideViewPr>
    <p:cSldViewPr snapToGrid="0" snapToObjects="1">
      <p:cViewPr varScale="1">
        <p:scale>
          <a:sx n="115" d="100"/>
          <a:sy n="115" d="100"/>
        </p:scale>
        <p:origin x="66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4186" y="9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5C7BFC9-90C9-493D-8E39-29491E08B2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7435CA-70B9-42A7-9DD7-894A77E56E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2FAED8-F23A-4D87-8DBF-C36F0D22BC92}" type="datetime1">
              <a:rPr lang="ru-RU" smtClean="0"/>
              <a:t>13.11.2024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3A967C-4F79-4F57-9F23-0B48F94663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F853DE-8E49-4424-8F8A-3195E05BB1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BF8BEA1-04A1-4291-B27C-3B9C2EF475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0054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E8726A-1362-4661-A986-FF52AFD0E722}" type="datetime1">
              <a:rPr lang="ru-RU" noProof="0" smtClean="0"/>
              <a:t>13.11.2024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0C2C40-CB1C-4820-9151-EC51EC2E7E0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1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93789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111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86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12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86254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24138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0294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8090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842898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485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095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618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0C2C40-CB1C-4820-9151-EC51EC2E7E0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535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ru"/>
              <a:t>Образец заголовка</a:t>
            </a:r>
          </a:p>
        </p:txBody>
      </p:sp>
      <p:pic>
        <p:nvPicPr>
          <p:cNvPr id="8" name="Рисунок 7" descr="Графический интерфейс пользователя&#10;&#10;Описание создано автоматически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CF814E-7D49-4D87-B178-D129F29464C9}" type="datetime1">
              <a:rPr lang="ru-RU" noProof="0" smtClean="0"/>
              <a:t>13.11.2024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FDF210-2495-4863-9B96-577B274729F3}" type="datetime1">
              <a:rPr lang="ru-RU" noProof="0" smtClean="0"/>
              <a:t>13.11.2024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sp>
        <p:nvSpPr>
          <p:cNvPr id="9" name="Дата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A4671AD-E204-4A32-BD5F-70874C4843CC}" type="datetime1">
              <a:rPr lang="ru-RU" noProof="0" smtClean="0"/>
              <a:t>13.11.2024</a:t>
            </a:fld>
            <a:endParaRPr lang="ru-RU" noProof="0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Щелкните, чтобы изменить стили текста образца слайда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Второй уровень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Третий уровень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Четвертый уровень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ru-RU" noProof="0"/>
              <a:t>Пятый уровень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1FB1C3-9C5A-443C-89D1-85491AA7B428}" type="datetime1">
              <a:rPr lang="ru-RU" noProof="0" smtClean="0"/>
              <a:t>13.11.2024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988935-63D4-4FE0-82CB-BBDDE76B0CB2}" type="datetime1">
              <a:rPr lang="ru-RU" noProof="0" smtClean="0"/>
              <a:t>13.11.2024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388A52-92DD-4432-945E-7ABA39ACAE7B}" type="datetime1">
              <a:rPr lang="ru-RU" noProof="0" smtClean="0"/>
              <a:t>13.11.2024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FF54E0-F371-416D-949B-3673633A0685}" type="datetime1">
              <a:rPr lang="ru-RU" noProof="0" smtClean="0"/>
              <a:t>13.11.2024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6361BA-8767-48DC-BF1E-D77BAB10EA5E}" type="datetime1">
              <a:rPr lang="ru-RU" noProof="0" smtClean="0"/>
              <a:t>13.11.2024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pPr rt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4F993D-9E60-4E0F-BF84-FE196AA703AD}" type="datetime1">
              <a:rPr lang="ru-RU" noProof="0" smtClean="0"/>
              <a:t>13.11.2024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559C658-8758-410B-94C2-BDFE3DDD1715}" type="datetime1">
              <a:rPr lang="ru-RU" noProof="0" smtClean="0"/>
              <a:t>13.11.2024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F44216D-285E-4743-ADC0-F517FFC76697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09" y="2484470"/>
            <a:ext cx="6736324" cy="2130561"/>
          </a:xfrm>
        </p:spPr>
        <p:txBody>
          <a:bodyPr rtlCol="0" anchor="b">
            <a:no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Гибкие методологии - </a:t>
            </a:r>
            <a:r>
              <a:rPr lang="ru-RU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6082" y="4755528"/>
            <a:ext cx="4359927" cy="1208087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Журавлев Николай Вадимович, студент 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им. Н.Э. Баумана</a:t>
            </a:r>
          </a:p>
        </p:txBody>
      </p:sp>
      <p:grpSp>
        <p:nvGrpSpPr>
          <p:cNvPr id="2" name="Группа 1" descr="круги, соединенные линиями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6867728" y="1031132"/>
            <a:ext cx="4046706" cy="4853637"/>
            <a:chOff x="6867728" y="1031132"/>
            <a:chExt cx="4046706" cy="4853637"/>
          </a:xfrm>
        </p:grpSpPr>
        <p:cxnSp>
          <p:nvCxnSpPr>
            <p:cNvPr id="8" name="Прямая соединительная линия 7" descr="прямая линия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 descr="прямая линия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Овал 5" descr="овальная фигура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13" name="Овал 12" descr="овальная фигура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9" name="Овал 8" descr="овальная фигура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cxnSp>
          <p:nvCxnSpPr>
            <p:cNvPr id="10" name="Прямая соединительная линия 9" descr="прямая линия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Овал 10" descr="овальная фигура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" y="0"/>
            <a:ext cx="2651481" cy="103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/>
          <a:p>
            <a:pPr rtl="0"/>
            <a:r>
              <a:rPr lang="ru-RU" b="1" dirty="0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t>Применение</a:t>
            </a:r>
            <a:endParaRPr lang="ru-RU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05" y="2801390"/>
            <a:ext cx="5083924" cy="238575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400" y="2801390"/>
            <a:ext cx="5513595" cy="242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05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/>
          <a:p>
            <a:pPr rtl="0"/>
            <a:r>
              <a:rPr lang="ru-RU" b="1" dirty="0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t>Список источников</a:t>
            </a:r>
            <a:endParaRPr lang="ru-RU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444500" y="1709552"/>
            <a:ext cx="82506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-манифест разработки программного обеспечения [сайт]. – URL: https://agilemanifesto.org/iso/ru/manifesto.html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что это такое и где используется, принципы методологии [сайт]. – URL: https://practicum.yandex.ru/blog/metodology-agile/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Agile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России 2020. Отчёт о ежегодном исследовании [сайт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–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https://scrumtrek.ru/userfiles/reports/AgileSurvey20_v1.pdf</a:t>
            </a:r>
          </a:p>
        </p:txBody>
      </p:sp>
    </p:spTree>
    <p:extLst>
      <p:ext uri="{BB962C8B-B14F-4D97-AF65-F5344CB8AC3E}">
        <p14:creationId xmlns:p14="http://schemas.microsoft.com/office/powerpoint/2010/main" val="379370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5691690" cy="2130561"/>
          </a:xfrm>
        </p:spPr>
        <p:txBody>
          <a:bodyPr rtlCol="0" anchor="b">
            <a:normAutofit/>
          </a:bodyPr>
          <a:lstStyle/>
          <a:p>
            <a:pPr algn="l" rtl="0"/>
            <a:r>
              <a:rPr lang="ru-RU" sz="6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Спасибо за внимание!</a:t>
            </a:r>
            <a:endParaRPr lang="ru-RU" sz="6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Группа 1" descr="круги, соединенные линиями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6867728" y="1031132"/>
            <a:ext cx="4046706" cy="4853637"/>
            <a:chOff x="6867728" y="1031132"/>
            <a:chExt cx="4046706" cy="4853637"/>
          </a:xfrm>
        </p:grpSpPr>
        <p:cxnSp>
          <p:nvCxnSpPr>
            <p:cNvPr id="8" name="Прямая соединительная линия 7" descr="прямая линия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 descr="прямая линия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Овал 5" descr="овальная фигура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13" name="Овал 12" descr="овальная фигура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9" name="Овал 8" descr="овальная фигура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cxnSp>
          <p:nvCxnSpPr>
            <p:cNvPr id="10" name="Прямая соединительная линия 9" descr="прямая линия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Овал 10" descr="овальная фигура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</p:grp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2" y="0"/>
            <a:ext cx="2651481" cy="103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5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/>
          <a:lstStyle/>
          <a:p>
            <a:pPr rtl="0"/>
            <a:r>
              <a:rPr lang="ru-RU" b="1" dirty="0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t>История создания</a:t>
            </a:r>
            <a:endParaRPr lang="ru-RU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2299321"/>
            <a:ext cx="5399347" cy="2738193"/>
          </a:xfrm>
        </p:spPr>
        <p:txBody>
          <a:bodyPr rtlCol="0"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11-13 февраля 2001 года на горнолыжном курорте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Lodge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Snowbird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горах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Уосатч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штате Юта представители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SCRUM, DSDM,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Adaptive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Crystal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Feature-Driven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Pragmatic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других, симпатизирующих необходимости альтернативы документированным, тяжеловесным процессам разработки ПО, собрались вместе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себя 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альянс”, эта группа договорилась и создала Манифест о гибкой разработке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Текст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манифеста доступен на более чем 50 языках (в том числе на русском), и включает в себя 4 ценности и 12 принципов.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830" y="1575261"/>
            <a:ext cx="5215988" cy="39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 rtlCol="0">
            <a:normAutofit/>
          </a:bodyPr>
          <a:lstStyle/>
          <a:p>
            <a:pPr rtl="0"/>
            <a:r>
              <a:rPr lang="ru-RU" b="1" dirty="0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t>Особенности </a:t>
            </a:r>
            <a:r>
              <a:rPr lang="en-US" b="1" dirty="0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t>Agile</a:t>
            </a:r>
            <a:endParaRPr lang="ru-RU" b="1" dirty="0"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554" y="2379377"/>
            <a:ext cx="5375396" cy="283701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4500" y="1792477"/>
            <a:ext cx="6096000" cy="3422091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</a:t>
            </a:r>
            <a:r>
              <a:rPr lang="ru-RU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Agile</a:t>
            </a: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есть несколько отличий от классических строгих методологий вроде каскадной: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Конечная цель работы в любой момент может измениться, и это нормально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аналитику и планирование нужно тратить меньше времени, поскольку позже их потребуется проводить снова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каждого небольшого цикла должен получаться готовый продукт, пусть и без некоторых функций.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Новые требования к продукту обязательно должны быть учтены и добавлены в следующих рабочих циклах.</a:t>
            </a: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Сроки проекта должны быть гибкими, с запасом на задержки и изменения.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 должен на протяжении всего цикла принимать деятельное участие в работе </a:t>
            </a:r>
            <a:r>
              <a:rPr lang="ru-RU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команды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/>
          <a:p>
            <a:pPr rtl="0"/>
            <a:r>
              <a:rPr lang="ru-RU" b="1" dirty="0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t>Ценности </a:t>
            </a:r>
            <a:r>
              <a:rPr lang="en-US" b="1" dirty="0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t>Agile</a:t>
            </a:r>
            <a:endParaRPr lang="ru-RU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009" y="2918805"/>
            <a:ext cx="2828925" cy="1619250"/>
          </a:xfrm>
          <a:prstGeom prst="rect">
            <a:avLst/>
          </a:prstGeom>
        </p:spPr>
      </p:pic>
      <p:grpSp>
        <p:nvGrpSpPr>
          <p:cNvPr id="17" name="Группа 16"/>
          <p:cNvGrpSpPr/>
          <p:nvPr/>
        </p:nvGrpSpPr>
        <p:grpSpPr>
          <a:xfrm>
            <a:off x="679348" y="2336863"/>
            <a:ext cx="558179" cy="409838"/>
            <a:chOff x="499887" y="1905545"/>
            <a:chExt cx="558179" cy="409838"/>
          </a:xfrm>
        </p:grpSpPr>
        <p:sp>
          <p:nvSpPr>
            <p:cNvPr id="38" name="Овал 37" descr="Маленький круг">
              <a:extLst>
                <a:ext uri="{FF2B5EF4-FFF2-40B4-BE49-F238E27FC236}">
                  <a16:creationId xmlns:a16="http://schemas.microsoft.com/office/drawing/2014/main" id="{0C3A28BB-9675-8648-9563-A663628F48F5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572513" y="1905545"/>
              <a:ext cx="409838" cy="4098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39" name="Надпись 40" descr="Номер 1">
              <a:extLst>
                <a:ext uri="{FF2B5EF4-FFF2-40B4-BE49-F238E27FC236}">
                  <a16:creationId xmlns:a16="http://schemas.microsoft.com/office/drawing/2014/main" id="{516D502C-EEB8-7641-9141-D6049BAE325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499887" y="1921939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709934" y="2937788"/>
            <a:ext cx="493917" cy="409838"/>
            <a:chOff x="531210" y="2898615"/>
            <a:chExt cx="493917" cy="409838"/>
          </a:xfrm>
        </p:grpSpPr>
        <p:sp>
          <p:nvSpPr>
            <p:cNvPr id="40" name="Овал 39" descr="Маленький круг">
              <a:extLst>
                <a:ext uri="{FF2B5EF4-FFF2-40B4-BE49-F238E27FC236}">
                  <a16:creationId xmlns:a16="http://schemas.microsoft.com/office/drawing/2014/main" id="{E3BF4CBA-96D8-844A-846E-482C93C4A9BA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565823" y="2898615"/>
              <a:ext cx="409838" cy="4098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41" name="Надпись 43" descr="Номер 2">
              <a:extLst>
                <a:ext uri="{FF2B5EF4-FFF2-40B4-BE49-F238E27FC236}">
                  <a16:creationId xmlns:a16="http://schemas.microsoft.com/office/drawing/2014/main" id="{4EE65486-1766-B74A-9043-DE141DDF436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531210" y="2905653"/>
              <a:ext cx="493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686970" y="3567231"/>
            <a:ext cx="558179" cy="409838"/>
            <a:chOff x="486816" y="3665752"/>
            <a:chExt cx="558179" cy="409838"/>
          </a:xfrm>
        </p:grpSpPr>
        <p:sp>
          <p:nvSpPr>
            <p:cNvPr id="42" name="Овал 41" descr="Маленький круг">
              <a:extLst>
                <a:ext uri="{FF2B5EF4-FFF2-40B4-BE49-F238E27FC236}">
                  <a16:creationId xmlns:a16="http://schemas.microsoft.com/office/drawing/2014/main" id="{7BB2B4E3-317E-FC4B-B166-28E804B11BF6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553365" y="3665752"/>
              <a:ext cx="409838" cy="4098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43" name="Надпись 46" descr="Номер 3">
              <a:extLst>
                <a:ext uri="{FF2B5EF4-FFF2-40B4-BE49-F238E27FC236}">
                  <a16:creationId xmlns:a16="http://schemas.microsoft.com/office/drawing/2014/main" id="{04248951-1086-2B45-ACBA-B055B8A9B12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486816" y="3689688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3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679348" y="4138063"/>
            <a:ext cx="558179" cy="409838"/>
            <a:chOff x="491501" y="4675020"/>
            <a:chExt cx="558179" cy="409838"/>
          </a:xfrm>
        </p:grpSpPr>
        <p:sp>
          <p:nvSpPr>
            <p:cNvPr id="44" name="Овал 43" descr="Маленький круг">
              <a:extLst>
                <a:ext uri="{FF2B5EF4-FFF2-40B4-BE49-F238E27FC236}">
                  <a16:creationId xmlns:a16="http://schemas.microsoft.com/office/drawing/2014/main" id="{F1C23E2A-8D82-9F46-B7C2-83771AA0906F}"/>
                </a:ext>
              </a:extLst>
            </p:cNvPr>
            <p:cNvSpPr>
              <a:spLocks noChangeAspect="1"/>
            </p:cNvSpPr>
            <p:nvPr/>
          </p:nvSpPr>
          <p:spPr bwMode="blackWhite">
            <a:xfrm>
              <a:off x="572475" y="4675020"/>
              <a:ext cx="409838" cy="4098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/>
            </a:p>
          </p:txBody>
        </p:sp>
        <p:sp>
          <p:nvSpPr>
            <p:cNvPr id="45" name="Надпись 49" descr="Номер 3">
              <a:extLst>
                <a:ext uri="{FF2B5EF4-FFF2-40B4-BE49-F238E27FC236}">
                  <a16:creationId xmlns:a16="http://schemas.microsoft.com/office/drawing/2014/main" id="{985448E7-EE20-F14F-97AC-EA8BFD8FBA7F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491501" y="4695273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ru-RU" dirty="0">
                  <a:solidFill>
                    <a:schemeClr val="bg1"/>
                  </a:solidFill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1264411" y="238403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Люди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взаимодействие важнее процессов и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инструментов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264411" y="3001147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Работающий продукт важнее исчерпывающей документации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264411" y="3618261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Сотрудничество с заказчиком важнее согласования условий контракта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264411" y="418909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Готовность к изменениям важнее следования первоначальному плану</a:t>
            </a:r>
          </a:p>
        </p:txBody>
      </p:sp>
    </p:spTree>
    <p:extLst>
      <p:ext uri="{BB962C8B-B14F-4D97-AF65-F5344CB8AC3E}">
        <p14:creationId xmlns:p14="http://schemas.microsoft.com/office/powerpoint/2010/main" val="320193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/>
          <a:p>
            <a:r>
              <a:rPr lang="ru-RU" b="1" dirty="0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t>Принципы 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Agile</a:t>
            </a:r>
            <a:endParaRPr lang="ru-RU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4500" y="1744342"/>
            <a:ext cx="1118500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манифесте выделяют 12 принципов:</a:t>
            </a: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Наивысшим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приоритетом является удовлетворение потребностей заказчика, благодаря регулярной и ранней поставке ценного программного обеспечения.</a:t>
            </a: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требований приветствуется, даже на поздних стадиях разработки.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-процессы позволяют использовать изменения для обеспечения заказчику конкурентного преимущества.</a:t>
            </a: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Работающий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 следует выпускать как можно чаще, с периодичностью от пары недель до пары месяцев.</a:t>
            </a: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протяжении всего проекта разработчики и представители бизнеса должны ежедневно работать вместе.</a:t>
            </a: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Над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проектом должны работать мотивированные профессионалы. Чтобы работа была сделана нужно, создать условия, обеспечить поддержку и полностью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довер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тся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</a:t>
            </a: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Непосредственное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общение является наиболее практичным и эффективным способом обмена информацией как с самой командой, так и внутри команды.</a:t>
            </a: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Работающий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 — основной показатель прогресса.</a:t>
            </a: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Инвесторы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разработчики и пользователи должны иметь возможность поддерживать постоянный ритм бесконечно.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помогает наладить такой устойчивый процесс разработки.</a:t>
            </a: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Постоянное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 к техническому совершенству и качеству проектирования повышает гибкость проекта.</a:t>
            </a: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искусство минимизации лишней работы — крайне необходима.</a:t>
            </a: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Самые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лучшие требования, архитектурные и технические решения рождаются у самоорганизующихся команд.</a:t>
            </a:r>
          </a:p>
          <a:p>
            <a:pPr algn="just"/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должна систематически анализировать возможные способы улучшения эффективности и соответственно корректировать стиль своей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51761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/>
          <a:p>
            <a:pPr rtl="0"/>
            <a:r>
              <a:rPr lang="ru-RU" b="1" dirty="0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t>Методологии </a:t>
            </a:r>
            <a:r>
              <a:rPr lang="en-US" b="1" dirty="0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t>Agile</a:t>
            </a:r>
            <a:endParaRPr lang="ru-RU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250" y="3019944"/>
            <a:ext cx="3838575" cy="13335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44500" y="1593813"/>
            <a:ext cx="6096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Scrum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Работа в этой методике строится по итерациям. Все задачи, необходимые для завершения продукта, формируются в специальный перечень, а главная роль отведена заказчику, который определяет вид и функционал продукта.</a:t>
            </a:r>
          </a:p>
          <a:p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нем упор сделан на визуализации задач на досках и оптимизации рабочего процесса.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Kanban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-команды стремятся сократить время на реализацию проекта и повысить эффективность.</a:t>
            </a:r>
          </a:p>
          <a:p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Extreme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(XP) основывается на таких практиках, как парное программирование, разработка через тестирование и непрерывная интеграция, то есть постоянное добавление новых элементов в основной проект.</a:t>
            </a:r>
          </a:p>
          <a:p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методология предполагает активное взаимодействие специалистов по разработке со специалистами по информационно-технологическому обслуживанию и взаимную интеграцию их технологических процессов друг в друга. 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ASD лежит повторение трёх действий: обдумывание — определение потребностей и назначения, взаимодействие — совместное, конкурирующее развитие возможностей, обучение - извлекают уроки из сделанного, проводят критический анализ и тестирование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0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/>
          <a:p>
            <a:pPr rtl="0"/>
            <a:r>
              <a:rPr lang="ru-RU" b="1" dirty="0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t>Соответствие методологий принципам </a:t>
            </a:r>
            <a:r>
              <a:rPr lang="en-US" b="1" dirty="0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t>Agile</a:t>
            </a:r>
            <a:endParaRPr lang="ru-RU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188" y="1427520"/>
            <a:ext cx="4667662" cy="51118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3124" y="1427521"/>
            <a:ext cx="11430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SCRUM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Kanban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XP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DevOps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ASD</a:t>
            </a:r>
            <a:endParaRPr lang="ru-RU" dirty="0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2981325" y="2809875"/>
            <a:ext cx="4104863" cy="479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>
            <a:off x="2981325" y="2809875"/>
            <a:ext cx="4104863" cy="981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>
            <a:off x="2981325" y="2809875"/>
            <a:ext cx="4000500" cy="16668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>
            <a:off x="2981325" y="2809875"/>
            <a:ext cx="4000500" cy="2181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2981325" y="2809875"/>
            <a:ext cx="4104863" cy="2552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>
            <a:off x="2981325" y="2809875"/>
            <a:ext cx="4104863" cy="2919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>
            <a:off x="2514600" y="3828178"/>
            <a:ext cx="4571588" cy="1901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/>
          <p:nvPr/>
        </p:nvCxnSpPr>
        <p:spPr>
          <a:xfrm>
            <a:off x="2514600" y="3828178"/>
            <a:ext cx="4571588" cy="4764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flipV="1">
            <a:off x="2514600" y="3790950"/>
            <a:ext cx="4571588" cy="37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flipV="1">
            <a:off x="2514600" y="3300412"/>
            <a:ext cx="4571588" cy="5277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/>
          <p:cNvCxnSpPr/>
          <p:nvPr/>
        </p:nvCxnSpPr>
        <p:spPr>
          <a:xfrm flipV="1">
            <a:off x="2514600" y="2933700"/>
            <a:ext cx="4571588" cy="894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 flipV="1">
            <a:off x="2514600" y="2581275"/>
            <a:ext cx="4571588" cy="12469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flipV="1">
            <a:off x="2514600" y="2131655"/>
            <a:ext cx="4571588" cy="16854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 flipV="1">
            <a:off x="2514600" y="1582690"/>
            <a:ext cx="4571588" cy="22344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/>
          <p:cNvCxnSpPr/>
          <p:nvPr/>
        </p:nvCxnSpPr>
        <p:spPr>
          <a:xfrm flipV="1">
            <a:off x="3100647" y="1582690"/>
            <a:ext cx="3985541" cy="3408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flipV="1">
            <a:off x="3100647" y="2131655"/>
            <a:ext cx="3985541" cy="2859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flipV="1">
            <a:off x="3100647" y="2581275"/>
            <a:ext cx="3985541" cy="2409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 flipV="1">
            <a:off x="3100647" y="3300412"/>
            <a:ext cx="3985541" cy="16906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 flipV="1">
            <a:off x="3100647" y="3828178"/>
            <a:ext cx="3985541" cy="1162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 flipV="1">
            <a:off x="3100647" y="4304607"/>
            <a:ext cx="3985541" cy="6864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 flipV="1">
            <a:off x="3100647" y="4476750"/>
            <a:ext cx="3881178" cy="514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>
            <a:off x="3100647" y="4991100"/>
            <a:ext cx="38811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>
            <a:off x="3100647" y="4991100"/>
            <a:ext cx="3985541" cy="7381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3100647" y="4991100"/>
            <a:ext cx="3985541" cy="1089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flipV="1">
            <a:off x="2667000" y="1582690"/>
            <a:ext cx="4419188" cy="449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Прямая соединительная линия 124"/>
          <p:cNvCxnSpPr/>
          <p:nvPr/>
        </p:nvCxnSpPr>
        <p:spPr>
          <a:xfrm flipV="1">
            <a:off x="2667000" y="2131655"/>
            <a:ext cx="4419188" cy="3949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/>
          <p:nvPr/>
        </p:nvCxnSpPr>
        <p:spPr>
          <a:xfrm flipV="1">
            <a:off x="2667000" y="2581275"/>
            <a:ext cx="4419188" cy="3499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 flipV="1">
            <a:off x="2667000" y="2933700"/>
            <a:ext cx="4419188" cy="3147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/>
          <p:nvPr/>
        </p:nvCxnSpPr>
        <p:spPr>
          <a:xfrm flipV="1">
            <a:off x="2667000" y="3790950"/>
            <a:ext cx="4419188" cy="2289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/>
          <p:cNvCxnSpPr/>
          <p:nvPr/>
        </p:nvCxnSpPr>
        <p:spPr>
          <a:xfrm flipV="1">
            <a:off x="2667000" y="4304607"/>
            <a:ext cx="4419188" cy="17761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/>
          <p:nvPr/>
        </p:nvCxnSpPr>
        <p:spPr>
          <a:xfrm flipV="1">
            <a:off x="2667000" y="4476750"/>
            <a:ext cx="4314825" cy="16040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/>
          <p:nvPr/>
        </p:nvCxnSpPr>
        <p:spPr>
          <a:xfrm flipV="1">
            <a:off x="2667000" y="4991100"/>
            <a:ext cx="4314825" cy="1089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/>
          <p:cNvCxnSpPr/>
          <p:nvPr/>
        </p:nvCxnSpPr>
        <p:spPr>
          <a:xfrm flipV="1">
            <a:off x="2667000" y="5362575"/>
            <a:ext cx="4419188" cy="718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Прямая соединительная линия 140"/>
          <p:cNvCxnSpPr/>
          <p:nvPr/>
        </p:nvCxnSpPr>
        <p:spPr>
          <a:xfrm>
            <a:off x="2667000" y="6080760"/>
            <a:ext cx="4419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/>
          <p:cNvCxnSpPr/>
          <p:nvPr/>
        </p:nvCxnSpPr>
        <p:spPr>
          <a:xfrm>
            <a:off x="2981325" y="1582690"/>
            <a:ext cx="41048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Прямая соединительная линия 144"/>
          <p:cNvCxnSpPr/>
          <p:nvPr/>
        </p:nvCxnSpPr>
        <p:spPr>
          <a:xfrm>
            <a:off x="2981325" y="1582690"/>
            <a:ext cx="4104863" cy="548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Прямая соединительная линия 146"/>
          <p:cNvCxnSpPr/>
          <p:nvPr/>
        </p:nvCxnSpPr>
        <p:spPr>
          <a:xfrm>
            <a:off x="2981325" y="1582690"/>
            <a:ext cx="4104863" cy="998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/>
          <p:cNvCxnSpPr/>
          <p:nvPr/>
        </p:nvCxnSpPr>
        <p:spPr>
          <a:xfrm>
            <a:off x="2981325" y="1582690"/>
            <a:ext cx="4104863" cy="22082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Прямая соединительная линия 152"/>
          <p:cNvCxnSpPr/>
          <p:nvPr/>
        </p:nvCxnSpPr>
        <p:spPr>
          <a:xfrm>
            <a:off x="2981325" y="1582690"/>
            <a:ext cx="4104863" cy="2721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/>
          <p:cNvCxnSpPr/>
          <p:nvPr/>
        </p:nvCxnSpPr>
        <p:spPr>
          <a:xfrm>
            <a:off x="2981325" y="1582690"/>
            <a:ext cx="4000500" cy="28940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Прямая соединительная линия 156"/>
          <p:cNvCxnSpPr/>
          <p:nvPr/>
        </p:nvCxnSpPr>
        <p:spPr>
          <a:xfrm>
            <a:off x="2981325" y="1582690"/>
            <a:ext cx="4000500" cy="34084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/>
          <p:nvPr/>
        </p:nvCxnSpPr>
        <p:spPr>
          <a:xfrm>
            <a:off x="2981325" y="1582690"/>
            <a:ext cx="4104863" cy="4146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/>
          <p:nvPr/>
        </p:nvCxnSpPr>
        <p:spPr>
          <a:xfrm>
            <a:off x="2981325" y="1582690"/>
            <a:ext cx="4104863" cy="4498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82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/>
          <a:p>
            <a:pPr rtl="0"/>
            <a:r>
              <a:rPr lang="ru-RU" b="1" dirty="0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t>Преимущества</a:t>
            </a:r>
            <a:endParaRPr lang="ru-RU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43"/>
          <a:stretch/>
        </p:blipFill>
        <p:spPr>
          <a:xfrm>
            <a:off x="9466781" y="2486975"/>
            <a:ext cx="2295728" cy="220140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44500" y="2158439"/>
            <a:ext cx="82506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и открытость к любым изменениям. Можно быстро внести новые требования заказчика, оперативно ответить на действия конкурентов, работать в условиях неопределенности.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Сниженные риски провала. Тестирование, анализ результатов и общение с заказчиками есть в конце каждого цикла, так что можно быстро понять, что что-то идёт не так, и исправить это. Ситуации, что в конце получился никому не нужный продукт, точно не возникнет.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Устойчивость к срыву сроков. Их можно гибко адаптировать в зависимости от того, растянулась ли разработка какой-то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фичи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том числе можно отказаться от каких-то функций прямо в процессе работы, чтобы в срок выпустить готовый продукт.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Большая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вовлечённость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команды. Отсутствие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микроменеджмента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тесная работа с руководством и самоуправление помогают разработчикам работать эффективнее и видеть своё влияние на проект.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скорость реакции на проблемы. Если появится баг — его можно быстро устранить в новом цикле. Не нужно полностью перекраивать проект, сдвигать сроки или откладывать исправление ошибки на потом.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Минимум рутины. Разработчики тратят меньше времени на документацию и отчёты — то, что они обычно не любят больше всего.</a:t>
            </a:r>
          </a:p>
        </p:txBody>
      </p:sp>
    </p:spTree>
    <p:extLst>
      <p:ext uri="{BB962C8B-B14F-4D97-AF65-F5344CB8AC3E}">
        <p14:creationId xmlns:p14="http://schemas.microsoft.com/office/powerpoint/2010/main" val="14949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 rtlCol="0"/>
          <a:lstStyle/>
          <a:p>
            <a:pPr rtl="0"/>
            <a:r>
              <a:rPr lang="ru-RU" b="1" dirty="0" smtClean="0">
                <a:latin typeface="Segoe UI Semibold" panose="020B0502040204020203" pitchFamily="34" charset="0"/>
                <a:cs typeface="Segoe UI Semibold" panose="020B0502040204020203" pitchFamily="34" charset="0"/>
              </a:rPr>
              <a:t>Недостатки</a:t>
            </a:r>
            <a:endParaRPr lang="ru-RU" b="1" dirty="0">
              <a:solidFill>
                <a:schemeClr val="bg2">
                  <a:lumMod val="50000"/>
                </a:schemeClr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62"/>
          <a:stretch/>
        </p:blipFill>
        <p:spPr>
          <a:xfrm>
            <a:off x="9500032" y="2583006"/>
            <a:ext cx="2136371" cy="211119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44500" y="2169297"/>
            <a:ext cx="805780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проекта нет чёткого плана и структуры. В конце может получиться совсем не то, что в начале. Это минус скорее для заказчиков, которым важна определённость и чёткое следование определённым требованиям. Например, для государственных компаний.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Потребность в тесном общении. Заказчику нужно постоянно общаться с командой, обновлять требования, смотреть промежуточные результаты.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Завязанность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команду. В процессе работы сложно бывает сменить разработчика или руководителя, так как его придется погружать в подробности всех прошлых циклов и в уже отработанные процессы.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Слишком большой фокус на мелочах. Иногда за обновлением, дополнением и исправлением функций можно потерять глобальную цель проекта, удариться в доработку мелочей и забыть о главном.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Сложности с внедрением. Если в компании работали по другой методологии, построить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быть сложно. Потребуется отдельный сотрудник либо менеджер проекта, который хорошо разбирается в гибких методологиях. И переход может занять много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20055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9B0F52-5F62-4EC2-B546-E9BED4FA10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9204FA-3D60-46E3-A86C-8531D05CC7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720CE6F-0945-4471-BFFD-1CBA8ED4480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1052</Words>
  <Application>Microsoft Office PowerPoint</Application>
  <PresentationFormat>Широкоэкранный</PresentationFormat>
  <Paragraphs>92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Segoe UI</vt:lpstr>
      <vt:lpstr>Segoe UI Semibold</vt:lpstr>
      <vt:lpstr>Symbol</vt:lpstr>
      <vt:lpstr>Times New Roman</vt:lpstr>
      <vt:lpstr>Тема Office</vt:lpstr>
      <vt:lpstr>Гибкие методологии - фреймворк Agile</vt:lpstr>
      <vt:lpstr>История создания</vt:lpstr>
      <vt:lpstr>Особенности Agile</vt:lpstr>
      <vt:lpstr>Ценности Agile</vt:lpstr>
      <vt:lpstr>Принципы Agile</vt:lpstr>
      <vt:lpstr>Методологии Agile</vt:lpstr>
      <vt:lpstr>Соответствие методологий принципам Agile</vt:lpstr>
      <vt:lpstr>Преимущества</vt:lpstr>
      <vt:lpstr>Недостатки</vt:lpstr>
      <vt:lpstr>Применение</vt:lpstr>
      <vt:lpstr>Список источников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2021-06-15T20:44:08Z</dcterms:created>
  <dcterms:modified xsi:type="dcterms:W3CDTF">2024-11-13T10:06:47Z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