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59" r:id="rId6"/>
    <p:sldId id="260" r:id="rId7"/>
    <p:sldId id="264" r:id="rId8"/>
    <p:sldId id="262" r:id="rId9"/>
    <p:sldId id="267" r:id="rId10"/>
    <p:sldId id="263" r:id="rId11"/>
    <p:sldId id="266" r:id="rId12"/>
    <p:sldId id="261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Светлый стиль 1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Светлый стиль 1 — акцент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1908" y="474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B3B6D4-8099-4756-8908-562500375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40E2CC7-777D-448D-B56E-B8CD1C1869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BF387E-AB7B-4B4B-897D-81514C7B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66F6873F-BC63-4C77-8C1F-6337C0BA4F5E}" type="datetimeFigureOut">
              <a:rPr lang="ru-RU" smtClean="0"/>
              <a:pPr/>
              <a:t>26.11.2024</a:t>
            </a:fld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E0FBE17-044B-4AF6-A289-0A782F3B7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fld id="{A932D385-1C5C-4B8C-A1C5-1E6FA26AB1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C0144957-439D-47CC-A8ED-6A2C122E5876}"/>
              </a:ext>
            </a:extLst>
          </p:cNvPr>
          <p:cNvSpPr/>
          <p:nvPr userDrawn="1"/>
        </p:nvSpPr>
        <p:spPr>
          <a:xfrm>
            <a:off x="4854698" y="6346745"/>
            <a:ext cx="248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presentation-creation.ru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F59A56F-C8EE-4028-B120-76C4E70D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r>
              <a:rPr lang="en-US"/>
              <a:t>presentation-creation.ru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915E017-FBEA-43E5-BEF2-B852B6A94906}"/>
              </a:ext>
            </a:extLst>
          </p:cNvPr>
          <p:cNvSpPr/>
          <p:nvPr userDrawn="1"/>
        </p:nvSpPr>
        <p:spPr>
          <a:xfrm rot="5400000">
            <a:off x="11135364" y="890195"/>
            <a:ext cx="24826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solidFill>
                  <a:srgbClr val="E6E6E6"/>
                </a:solidFill>
              </a:rPr>
              <a:t>presentation-creation.ru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F0DB0974-8DAE-4930-B0E4-D6947F1CF9DB}"/>
              </a:ext>
            </a:extLst>
          </p:cNvPr>
          <p:cNvSpPr/>
          <p:nvPr userDrawn="1"/>
        </p:nvSpPr>
        <p:spPr>
          <a:xfrm>
            <a:off x="10706858" y="558324"/>
            <a:ext cx="5903277" cy="5903277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8449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499FCD3-56A4-4284-81DF-E3E50BDCE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73F-BC63-4C77-8C1F-6337C0BA4F5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6047691-5406-41FC-B8DB-B022027BF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97AEBC5-6561-4B36-B570-386056950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385-1C5C-4B8C-A1C5-1E6FA26AB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7354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0F69B2-4FAE-42A4-BBC5-8BF096DE8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CD1947-0CD2-42BD-BFD1-5C4416618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0CDABD2-BF7A-4C8F-8B16-EA52A5F148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E72B473-E977-441B-A8EB-3301D765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73F-BC63-4C77-8C1F-6337C0BA4F5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7E1CEE-3915-4259-A6A7-D1B01B3966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EEB3D31-7ACD-4C98-9D8E-2BDDE7B0A2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385-1C5C-4B8C-A1C5-1E6FA26AB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3233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405F6B-C902-4B3E-9912-C6E442B65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7BC53AF-8425-4939-91AE-F683272D0D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A02FBB3-E12C-46E0-9C0A-AECE9178DA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AFC505-F1A6-46C8-AAC8-934BC95DC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73F-BC63-4C77-8C1F-6337C0BA4F5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50E9474-4172-432C-832B-FEC719D77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FF9343C-F37B-47D0-875B-2AF37732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385-1C5C-4B8C-A1C5-1E6FA26AB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473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A3A611-4217-496F-A970-40D336B59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BA99D7E-740A-449C-B04F-6390E5DB2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607AD3-B579-44BB-B354-6F0449D5A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73F-BC63-4C77-8C1F-6337C0BA4F5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BF37B6-1BF7-43A4-81B9-1EFFAFF2C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F56BAB7-98C3-43DF-A563-53F5C2CD6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385-1C5C-4B8C-A1C5-1E6FA26AB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3774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57C772B-141C-4727-B105-B525D7504E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3AF9FFA-49AD-4472-B85D-6ACC9C4B2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AE0885-5569-4FF3-8865-96B5AEB0C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73F-BC63-4C77-8C1F-6337C0BA4F5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21D7BD-2437-400A-B0D7-8AFEDE158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05A581-BC3B-448C-8E3E-BD317415A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385-1C5C-4B8C-A1C5-1E6FA26AB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9407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FFB97-38B4-42A7-80AE-69C69F72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30E6E-34A3-4404-8606-8589BD17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3BDCE-95F6-4EC6-A9C0-FF77CF83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6F6873F-BC63-4C77-8C1F-6337C0BA4F5E}" type="datetimeFigureOut">
              <a:rPr lang="ru-RU" smtClean="0"/>
              <a:pPr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E2F2B-EDB8-4986-A685-68299F3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0DE953-C93F-4FA1-80E3-31B9BEC7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932D385-1C5C-4B8C-A1C5-1E6FA26AB1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0CF4848C-182A-48DE-86CF-3C8368C3121A}"/>
              </a:ext>
            </a:extLst>
          </p:cNvPr>
          <p:cNvSpPr/>
          <p:nvPr userDrawn="1"/>
        </p:nvSpPr>
        <p:spPr>
          <a:xfrm>
            <a:off x="10675699" y="5341699"/>
            <a:ext cx="3032601" cy="30326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9159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Заголовок и объект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FFB97-38B4-42A7-80AE-69C69F72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30E6E-34A3-4404-8606-8589BD17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3BDCE-95F6-4EC6-A9C0-FF77CF83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6F6873F-BC63-4C77-8C1F-6337C0BA4F5E}" type="datetimeFigureOut">
              <a:rPr lang="ru-RU" smtClean="0"/>
              <a:pPr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E2F2B-EDB8-4986-A685-68299F3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0DE953-C93F-4FA1-80E3-31B9BEC7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932D385-1C5C-4B8C-A1C5-1E6FA26AB1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B4ED40E4-D66C-4EAD-BA0C-819E90B5C1FE}"/>
              </a:ext>
            </a:extLst>
          </p:cNvPr>
          <p:cNvSpPr/>
          <p:nvPr userDrawn="1"/>
        </p:nvSpPr>
        <p:spPr>
          <a:xfrm>
            <a:off x="-1516301" y="5341699"/>
            <a:ext cx="3032601" cy="3032601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1922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Заголовок и объект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FFB97-38B4-42A7-80AE-69C69F72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30E6E-34A3-4404-8606-8589BD17067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354238" y="1825625"/>
            <a:ext cx="7870785" cy="55515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3BDCE-95F6-4EC6-A9C0-FF77CF83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6F6873F-BC63-4C77-8C1F-6337C0BA4F5E}" type="datetimeFigureOut">
              <a:rPr lang="ru-RU" smtClean="0"/>
              <a:pPr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E2F2B-EDB8-4986-A685-68299F3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0DE953-C93F-4FA1-80E3-31B9BEC7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932D385-1C5C-4B8C-A1C5-1E6FA26AB176}" type="slidenum">
              <a:rPr lang="ru-RU" smtClean="0"/>
              <a:pPr/>
              <a:t>‹#›</a:t>
            </a:fld>
            <a:endParaRPr lang="ru-RU"/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1B639A41-DCFC-4CBD-95A9-00918D1E0C5A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354237" y="2515712"/>
            <a:ext cx="7870785" cy="5551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2E6A01D8-B25F-4969-9EEE-02D403937381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339448" y="3400900"/>
            <a:ext cx="7870785" cy="55515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B1E053F-9E78-4E0C-A2B0-31B557FA902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1339447" y="4090987"/>
            <a:ext cx="7870785" cy="5551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7B877FE1-D2EF-4E9F-AC08-DACA8D5147E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331088" y="4916011"/>
            <a:ext cx="7870785" cy="555150"/>
          </a:xfrm>
        </p:spPr>
        <p:txBody>
          <a:bodyPr/>
          <a:lstStyle>
            <a:lvl1pPr marL="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Заголовок</a:t>
            </a:r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78790F4C-C0C7-494A-ACE0-B312EAD20E82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331087" y="5606098"/>
            <a:ext cx="7870785" cy="555150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ru-RU" dirty="0"/>
              <a:t>Описание</a:t>
            </a:r>
          </a:p>
        </p:txBody>
      </p:sp>
      <p:sp>
        <p:nvSpPr>
          <p:cNvPr id="17" name="Овал 16">
            <a:extLst>
              <a:ext uri="{FF2B5EF4-FFF2-40B4-BE49-F238E27FC236}">
                <a16:creationId xmlns:a16="http://schemas.microsoft.com/office/drawing/2014/main" id="{FE8DB97C-8AB8-4590-BE44-515D12A9C284}"/>
              </a:ext>
            </a:extLst>
          </p:cNvPr>
          <p:cNvSpPr/>
          <p:nvPr userDrawn="1"/>
        </p:nvSpPr>
        <p:spPr>
          <a:xfrm>
            <a:off x="9982200" y="692767"/>
            <a:ext cx="5472466" cy="5472466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" name="Овал 18">
            <a:extLst>
              <a:ext uri="{FF2B5EF4-FFF2-40B4-BE49-F238E27FC236}">
                <a16:creationId xmlns:a16="http://schemas.microsoft.com/office/drawing/2014/main" id="{CEAAC75B-6063-4FE0-9C28-0FF49AF84253}"/>
              </a:ext>
            </a:extLst>
          </p:cNvPr>
          <p:cNvSpPr/>
          <p:nvPr userDrawn="1"/>
        </p:nvSpPr>
        <p:spPr>
          <a:xfrm>
            <a:off x="838200" y="1967316"/>
            <a:ext cx="385652" cy="3856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AA56E5AB-08C2-4F64-BE29-48394A6AF994}"/>
              </a:ext>
            </a:extLst>
          </p:cNvPr>
          <p:cNvSpPr/>
          <p:nvPr userDrawn="1"/>
        </p:nvSpPr>
        <p:spPr>
          <a:xfrm>
            <a:off x="838200" y="3485649"/>
            <a:ext cx="385652" cy="3856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Овал 24">
            <a:extLst>
              <a:ext uri="{FF2B5EF4-FFF2-40B4-BE49-F238E27FC236}">
                <a16:creationId xmlns:a16="http://schemas.microsoft.com/office/drawing/2014/main" id="{929F01BF-6851-447C-BD5D-558D26D156EA}"/>
              </a:ext>
            </a:extLst>
          </p:cNvPr>
          <p:cNvSpPr/>
          <p:nvPr userDrawn="1"/>
        </p:nvSpPr>
        <p:spPr>
          <a:xfrm>
            <a:off x="838200" y="5000760"/>
            <a:ext cx="385652" cy="385652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049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Заголовок и объект"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7FFB97-38B4-42A7-80AE-69C69F728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3230E6E-34A3-4404-8606-8589BD1706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93BDCE-95F6-4EC6-A9C0-FF77CF83D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66F6873F-BC63-4C77-8C1F-6337C0BA4F5E}" type="datetimeFigureOut">
              <a:rPr lang="ru-RU" smtClean="0"/>
              <a:pPr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AE2F2B-EDB8-4986-A685-68299F374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0DE953-C93F-4FA1-80E3-31B9BEC7A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A932D385-1C5C-4B8C-A1C5-1E6FA26AB17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6503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FC2F1-B382-4B54-9A9F-910235201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08882E1-F531-4863-8725-4DFFB1D93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2542041-3F17-4A54-9CFD-5CC89C888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73F-BC63-4C77-8C1F-6337C0BA4F5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33D8362-ABA0-448B-9472-8CE304126B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412121C-8D9C-473B-9CAA-041E14CE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385-1C5C-4B8C-A1C5-1E6FA26AB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250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FD5AC9-D947-4E91-8E54-564E619CC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BC3E08-A33C-41B0-9FF8-A48D661D32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A563770-7BF6-4230-8BC5-AB14818DC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F4B284D-4A4E-43FE-BC90-E29166BB4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73F-BC63-4C77-8C1F-6337C0BA4F5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D419C2-0DDE-45ED-A6BB-A7CF0C6F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8D6DE2-C0F1-4631-8D1B-61DD10E73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385-1C5C-4B8C-A1C5-1E6FA26AB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701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5F1CD0-71F9-4ED3-890F-20F3C6211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FEAC71-3741-4F27-877E-AC8E2B1CC5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20C1B9D-7DA5-4D32-81AA-D58CAF37C6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445751E-43C2-4B2E-91C9-868F84D3E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506CFF53-F322-41AA-9E85-224959B71B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524C7FE-288B-4A4F-A747-871045CD4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73F-BC63-4C77-8C1F-6337C0BA4F5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53F8A51-9E24-4CD8-9A95-89D90C669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A629EE09-F27C-4D57-8664-E5E7CB804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385-1C5C-4B8C-A1C5-1E6FA26AB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9297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EF0AC8-9D6A-48CD-9E4D-7A12D1C84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73AF8AA-A3DF-45CE-90B8-A257BB2E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873F-BC63-4C77-8C1F-6337C0BA4F5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F56705-7C94-4DCD-BF06-8BF6906E7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F7DF18-617E-48F0-9074-B7506BDF8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32D385-1C5C-4B8C-A1C5-1E6FA26AB17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6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hyperlink" Target="https://presentation-creation.ru/" TargetMode="Externa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E9284-BDA4-45F8-A54F-94F6151AA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42D6D37-E80C-4087-8866-D624C739E2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2A1800B-2E1A-4303-9892-AB08F80EA6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6873F-BC63-4C77-8C1F-6337C0BA4F5E}" type="datetimeFigureOut">
              <a:rPr lang="ru-RU" smtClean="0"/>
              <a:t>26.11.2024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5BC04A6-2998-40EB-BF13-94B54C7ADB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CE2691-9DFE-40D1-8BB1-8DFF491DA3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32D385-1C5C-4B8C-A1C5-1E6FA26AB176}" type="slidenum">
              <a:rPr lang="ru-RU" smtClean="0"/>
              <a:t>‹#›</a:t>
            </a:fld>
            <a:endParaRPr lang="ru-RU"/>
          </a:p>
        </p:txBody>
      </p:sp>
      <p:pic>
        <p:nvPicPr>
          <p:cNvPr id="7" name="Рисунок 6">
            <a:hlinkClick r:id="rId16"/>
            <a:extLst>
              <a:ext uri="{FF2B5EF4-FFF2-40B4-BE49-F238E27FC236}">
                <a16:creationId xmlns:a16="http://schemas.microsoft.com/office/drawing/2014/main" id="{1847D26E-390E-4229-B0D7-62066CD41BE0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342808" y="-639945"/>
            <a:ext cx="757762" cy="75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16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2" r:id="rId3"/>
    <p:sldLayoutId id="2147483660" r:id="rId4"/>
    <p:sldLayoutId id="2147483661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714C99-7919-492A-902F-F998BFE749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3733" y="275695"/>
            <a:ext cx="9618134" cy="3144837"/>
          </a:xfrm>
        </p:spPr>
        <p:txBody>
          <a:bodyPr>
            <a:normAutofit/>
          </a:bodyPr>
          <a:lstStyle/>
          <a:p>
            <a:r>
              <a:rPr lang="ru-RU" sz="5400" dirty="0"/>
              <a:t>RUP: процессы, фазы, итерации, роли, артефакты, прецеденты</a:t>
            </a:r>
            <a:endParaRPr lang="ru-RU" sz="54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E4573D8-B18B-4351-8D21-9BF0CE49F9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3" y="4533372"/>
            <a:ext cx="5393267" cy="809095"/>
          </a:xfrm>
        </p:spPr>
        <p:txBody>
          <a:bodyPr>
            <a:normAutofit lnSpcReduction="10000"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Журавлев Николай Вадимович, студент 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МГТУ им. Н.Э. Баумана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119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EA1EF-15A6-4A92-86EC-CB7639E8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Прецеденты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637AA-21E0-4281-9736-F2AF724E9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08800" cy="3720042"/>
          </a:xfrm>
        </p:spPr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ru-RU" dirty="0" smtClean="0"/>
              <a:t>Прецеденты </a:t>
            </a:r>
            <a:r>
              <a:rPr lang="ru-RU" dirty="0"/>
              <a:t>— это последовательности действий, выполняемых системой для получения наблюдаемого результата.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Функциональные </a:t>
            </a:r>
            <a:r>
              <a:rPr lang="ru-RU" dirty="0"/>
              <a:t>возможности системы определяются набором прецедентов, каждый из которых представляет некоторый поток событий</a:t>
            </a:r>
            <a:r>
              <a:rPr lang="ru-RU" dirty="0" smtClean="0"/>
              <a:t>.</a:t>
            </a:r>
          </a:p>
          <a:p>
            <a:pPr marL="0" indent="0" algn="just">
              <a:buNone/>
            </a:pPr>
            <a:r>
              <a:rPr lang="ru-RU" dirty="0" smtClean="0"/>
              <a:t>Каждый </a:t>
            </a:r>
            <a:r>
              <a:rPr lang="ru-RU" dirty="0"/>
              <a:t>прецедент ориентирован на задачу, которую он должен выполнить. Набор прецедентов устанавливает все возможные пути (маршруты) выполнения системы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631" y="1690688"/>
            <a:ext cx="3346169" cy="3670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38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CEA1EF-15A6-4A92-86EC-CB7639E8D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Список источников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B637AA-21E0-4281-9736-F2AF724E9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dirty="0" smtClean="0"/>
              <a:t>Виноградова</a:t>
            </a:r>
            <a:r>
              <a:rPr lang="ru-RU" dirty="0"/>
              <a:t>, М. В. Унифицированный процесс разработки </a:t>
            </a:r>
            <a:r>
              <a:rPr lang="ru-RU" dirty="0" smtClean="0"/>
              <a:t>программного </a:t>
            </a:r>
            <a:r>
              <a:rPr lang="ru-RU" dirty="0"/>
              <a:t>обеспечения: учебное пособие </a:t>
            </a:r>
            <a:r>
              <a:rPr lang="ru-RU" dirty="0" smtClean="0"/>
              <a:t>/</a:t>
            </a:r>
            <a:r>
              <a:rPr lang="en-US" dirty="0" smtClean="0"/>
              <a:t>/</a:t>
            </a:r>
            <a:r>
              <a:rPr lang="ru-RU" dirty="0" smtClean="0"/>
              <a:t> </a:t>
            </a:r>
            <a:r>
              <a:rPr lang="ru-RU" dirty="0"/>
              <a:t>М. В. Виноградова, В. И. Белоусова. — Москва</a:t>
            </a:r>
            <a:r>
              <a:rPr lang="ru-RU" dirty="0" smtClean="0"/>
              <a:t>: </a:t>
            </a:r>
            <a:r>
              <a:rPr lang="ru-RU" dirty="0"/>
              <a:t>Издательство МГТУ им. Н.Э. Баумана, 2015. — 80, [2] с.: ил. ISBN 978-5-7038-4265-2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Rational Unified Process: A Best Practices </a:t>
            </a:r>
            <a:r>
              <a:rPr lang="en-US" dirty="0" smtClean="0"/>
              <a:t>Approach // </a:t>
            </a:r>
            <a:r>
              <a:rPr lang="en-US" dirty="0"/>
              <a:t>IBM Corporation, 2003, p. 82</a:t>
            </a:r>
            <a:r>
              <a:rPr lang="en-US" dirty="0" smtClean="0"/>
              <a:t>.</a:t>
            </a:r>
            <a:endParaRPr lang="ru-RU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RUP. </a:t>
            </a:r>
            <a:r>
              <a:rPr lang="ru-RU" dirty="0" smtClean="0"/>
              <a:t>Реализация</a:t>
            </a:r>
            <a:r>
              <a:rPr lang="en-US" dirty="0" smtClean="0"/>
              <a:t> [</a:t>
            </a:r>
            <a:r>
              <a:rPr lang="ru-RU" dirty="0"/>
              <a:t>сайт]. – </a:t>
            </a:r>
            <a:r>
              <a:rPr lang="en-US" dirty="0"/>
              <a:t>URL: https://www.informicus.ru/mps12.html 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542926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9">
            <a:extLst>
              <a:ext uri="{FF2B5EF4-FFF2-40B4-BE49-F238E27FC236}">
                <a16:creationId xmlns:a16="http://schemas.microsoft.com/office/drawing/2014/main" id="{A87CEA5A-215A-4DBB-B545-F50CF292DAA2}"/>
              </a:ext>
            </a:extLst>
          </p:cNvPr>
          <p:cNvSpPr txBox="1">
            <a:spLocks/>
          </p:cNvSpPr>
          <p:nvPr/>
        </p:nvSpPr>
        <p:spPr>
          <a:xfrm>
            <a:off x="1041400" y="2708082"/>
            <a:ext cx="10303934" cy="1296652"/>
          </a:xfrm>
          <a:prstGeom prst="rect">
            <a:avLst/>
          </a:prstGeom>
          <a:effectLst>
            <a:outerShdw blurRad="50800" dist="38100" dir="5400000" algn="t" rotWithShape="0">
              <a:schemeClr val="accent4">
                <a:lumMod val="50000"/>
                <a:alpha val="40000"/>
              </a:schemeClr>
            </a:outerShdw>
          </a:effectLst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7200" b="1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СПАСИБО ЗА ВНИМАНИЕ</a:t>
            </a:r>
            <a:endParaRPr lang="ru-RU" sz="7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7" name="Текст 11">
            <a:extLst>
              <a:ext uri="{FF2B5EF4-FFF2-40B4-BE49-F238E27FC236}">
                <a16:creationId xmlns:a16="http://schemas.microsoft.com/office/drawing/2014/main" id="{E4D2C2B0-57A9-45CB-8B9A-3A0D3020847C}"/>
              </a:ext>
            </a:extLst>
          </p:cNvPr>
          <p:cNvSpPr txBox="1">
            <a:spLocks/>
          </p:cNvSpPr>
          <p:nvPr/>
        </p:nvSpPr>
        <p:spPr>
          <a:xfrm>
            <a:off x="2608499" y="2882976"/>
            <a:ext cx="6975002" cy="170572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16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7" name="Рисунок 6" descr="Презентация с линейчатой диаграммой">
            <a:extLst>
              <a:ext uri="{FF2B5EF4-FFF2-40B4-BE49-F238E27FC236}">
                <a16:creationId xmlns:a16="http://schemas.microsoft.com/office/drawing/2014/main" id="{E393F82E-A2E9-4F88-900C-40B87531C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1041400" y="4427685"/>
            <a:ext cx="2016760" cy="2016760"/>
          </a:xfrm>
          <a:prstGeom prst="rect">
            <a:avLst/>
          </a:prstGeom>
          <a:effectLst/>
        </p:spPr>
      </p:pic>
      <p:pic>
        <p:nvPicPr>
          <p:cNvPr id="8" name="Рисунок 7" descr="Презентация с линейчатой диаграммой">
            <a:extLst>
              <a:ext uri="{FF2B5EF4-FFF2-40B4-BE49-F238E27FC236}">
                <a16:creationId xmlns:a16="http://schemas.microsoft.com/office/drawing/2014/main" id="{E393F82E-A2E9-4F88-900C-40B87531C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9133840" y="4588705"/>
            <a:ext cx="2016760" cy="2016760"/>
          </a:xfrm>
          <a:prstGeom prst="rect">
            <a:avLst/>
          </a:prstGeom>
          <a:effectLst/>
        </p:spPr>
      </p:pic>
      <p:pic>
        <p:nvPicPr>
          <p:cNvPr id="9" name="Рисунок 8" descr="Презентация с линейчатой диаграммой">
            <a:extLst>
              <a:ext uri="{FF2B5EF4-FFF2-40B4-BE49-F238E27FC236}">
                <a16:creationId xmlns:a16="http://schemas.microsoft.com/office/drawing/2014/main" id="{E393F82E-A2E9-4F88-900C-40B87531C8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rcRect/>
          <a:stretch/>
        </p:blipFill>
        <p:spPr>
          <a:xfrm>
            <a:off x="4944533" y="4427685"/>
            <a:ext cx="2016760" cy="2016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648163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7648EEE-EB04-45C3-8A11-F15DBC12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Роли в </a:t>
            </a:r>
            <a:r>
              <a:rPr lang="en-US" b="1" dirty="0" smtClean="0"/>
              <a:t>RUP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EE16F1E-F64A-4CD2-8C02-7EED1305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8933" cy="4351338"/>
          </a:xfrm>
        </p:spPr>
        <p:txBody>
          <a:bodyPr>
            <a:normAutofit fontScale="62500" lnSpcReduction="20000"/>
          </a:bodyPr>
          <a:lstStyle/>
          <a:p>
            <a:pPr algn="just"/>
            <a:r>
              <a:rPr lang="ru-RU" dirty="0" smtClean="0"/>
              <a:t>Архитектор </a:t>
            </a:r>
            <a:r>
              <a:rPr lang="ru-RU" dirty="0"/>
              <a:t>системы (</a:t>
            </a:r>
            <a:r>
              <a:rPr lang="ru-RU" dirty="0" err="1"/>
              <a:t>System</a:t>
            </a:r>
            <a:r>
              <a:rPr lang="ru-RU" dirty="0"/>
              <a:t> </a:t>
            </a:r>
            <a:r>
              <a:rPr lang="ru-RU" dirty="0" err="1"/>
              <a:t>Architect</a:t>
            </a:r>
            <a:r>
              <a:rPr lang="ru-RU" dirty="0"/>
              <a:t>): Ответственен за определение архитектуры системы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Бизнес-аналитик </a:t>
            </a:r>
            <a:r>
              <a:rPr lang="ru-RU" dirty="0"/>
              <a:t>(</a:t>
            </a:r>
            <a:r>
              <a:rPr lang="ru-RU" dirty="0" err="1"/>
              <a:t>Business</a:t>
            </a:r>
            <a:r>
              <a:rPr lang="ru-RU" dirty="0"/>
              <a:t> </a:t>
            </a:r>
            <a:r>
              <a:rPr lang="ru-RU" dirty="0" err="1"/>
              <a:t>Analyst</a:t>
            </a:r>
            <a:r>
              <a:rPr lang="ru-RU" dirty="0"/>
              <a:t>): Отвечает за выявление бизнес-требований и целей заказчика. </a:t>
            </a:r>
          </a:p>
          <a:p>
            <a:pPr algn="just"/>
            <a:r>
              <a:rPr lang="ru-RU" dirty="0" smtClean="0"/>
              <a:t>Разработчик </a:t>
            </a:r>
            <a:r>
              <a:rPr lang="ru-RU" dirty="0"/>
              <a:t>(</a:t>
            </a:r>
            <a:r>
              <a:rPr lang="ru-RU" dirty="0" err="1"/>
              <a:t>Developer</a:t>
            </a:r>
            <a:r>
              <a:rPr lang="ru-RU" dirty="0"/>
              <a:t>): Отвечает за написание кода, в соответствии с архитектурой и дизайном системы. </a:t>
            </a:r>
            <a:endParaRPr lang="ru-RU" dirty="0" smtClean="0"/>
          </a:p>
          <a:p>
            <a:pPr algn="just"/>
            <a:r>
              <a:rPr lang="ru-RU" dirty="0" err="1" smtClean="0"/>
              <a:t>Тестировщик</a:t>
            </a:r>
            <a:r>
              <a:rPr lang="ru-RU" dirty="0" smtClean="0"/>
              <a:t> </a:t>
            </a:r>
            <a:r>
              <a:rPr lang="ru-RU" dirty="0"/>
              <a:t>(</a:t>
            </a:r>
            <a:r>
              <a:rPr lang="ru-RU" dirty="0" err="1"/>
              <a:t>Tester</a:t>
            </a:r>
            <a:r>
              <a:rPr lang="ru-RU" dirty="0"/>
              <a:t>): Осуществляет тестирование системы на соответствие требованиям и отсутствие ошибок</a:t>
            </a:r>
            <a:r>
              <a:rPr lang="ru-RU" dirty="0" smtClean="0"/>
              <a:t>.</a:t>
            </a:r>
            <a:endParaRPr lang="ru-RU" dirty="0"/>
          </a:p>
          <a:p>
            <a:pPr algn="just"/>
            <a:r>
              <a:rPr lang="ru-RU" dirty="0" smtClean="0"/>
              <a:t>Менеджер </a:t>
            </a:r>
            <a:r>
              <a:rPr lang="ru-RU" dirty="0"/>
              <a:t>проекта (</a:t>
            </a:r>
            <a:r>
              <a:rPr lang="ru-RU" dirty="0" err="1"/>
              <a:t>Project</a:t>
            </a:r>
            <a:r>
              <a:rPr lang="ru-RU" dirty="0"/>
              <a:t> </a:t>
            </a:r>
            <a:r>
              <a:rPr lang="ru-RU" dirty="0" err="1"/>
              <a:t>Manager</a:t>
            </a:r>
            <a:r>
              <a:rPr lang="ru-RU" dirty="0"/>
              <a:t>): Ответственен за планирование, мониторинг и контроль выполнения </a:t>
            </a:r>
            <a:r>
              <a:rPr lang="ru-RU" dirty="0" smtClean="0"/>
              <a:t>проекта</a:t>
            </a:r>
          </a:p>
          <a:p>
            <a:pPr algn="just"/>
            <a:r>
              <a:rPr lang="ru-RU" dirty="0" smtClean="0"/>
              <a:t>Интегратор </a:t>
            </a:r>
            <a:r>
              <a:rPr lang="ru-RU" dirty="0"/>
              <a:t>(</a:t>
            </a:r>
            <a:r>
              <a:rPr lang="ru-RU" dirty="0" err="1"/>
              <a:t>Integrator</a:t>
            </a:r>
            <a:r>
              <a:rPr lang="ru-RU" dirty="0"/>
              <a:t>): Собирает все компоненты системы в единое целое. </a:t>
            </a:r>
            <a:endParaRPr lang="ru-RU" dirty="0" smtClean="0"/>
          </a:p>
          <a:p>
            <a:pPr algn="just"/>
            <a:r>
              <a:rPr lang="ru-RU" dirty="0" smtClean="0"/>
              <a:t>Конфигурационный </a:t>
            </a:r>
            <a:r>
              <a:rPr lang="ru-RU" dirty="0"/>
              <a:t>менеджер (</a:t>
            </a:r>
            <a:r>
              <a:rPr lang="ru-RU" dirty="0" err="1"/>
              <a:t>Configuration</a:t>
            </a:r>
            <a:r>
              <a:rPr lang="ru-RU" dirty="0"/>
              <a:t> </a:t>
            </a:r>
            <a:r>
              <a:rPr lang="ru-RU" dirty="0" err="1"/>
              <a:t>Manager</a:t>
            </a:r>
            <a:r>
              <a:rPr lang="ru-RU" dirty="0"/>
              <a:t>): Отслеживает и контролирует изменения в проекте. </a:t>
            </a:r>
            <a:endParaRPr lang="ru-RU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8788" y="2460097"/>
            <a:ext cx="5053674" cy="212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535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5313C0-E99C-43E5-B419-927A0C42C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Итерации в </a:t>
            </a:r>
            <a:r>
              <a:rPr lang="en-US" b="1" dirty="0" smtClean="0"/>
              <a:t>RUP</a:t>
            </a:r>
            <a:endParaRPr lang="ru-RU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C01F5C6-014E-490D-9215-0B23FDD33261}"/>
              </a:ext>
            </a:extLst>
          </p:cNvPr>
          <p:cNvSpPr txBox="1"/>
          <p:nvPr/>
        </p:nvSpPr>
        <p:spPr>
          <a:xfrm>
            <a:off x="838200" y="2158156"/>
            <a:ext cx="598593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 smtClean="0"/>
              <a:t>Итерация </a:t>
            </a:r>
            <a:r>
              <a:rPr lang="ru-RU" dirty="0"/>
              <a:t>— это полный цикл разработки фрагмента ПО, в результате которого формируется промежуточная версия, реализующая некоторый функционал. В ходе разработки происходит постепенное усложнение создаваемого ПО, наращивание его функциональных возможностей</a:t>
            </a:r>
            <a:r>
              <a:rPr lang="ru-RU" dirty="0" smtClean="0"/>
              <a:t>.</a:t>
            </a:r>
          </a:p>
          <a:p>
            <a:pPr algn="just"/>
            <a:endParaRPr lang="ru-RU" dirty="0"/>
          </a:p>
          <a:p>
            <a:pPr algn="just"/>
            <a:r>
              <a:rPr lang="ru-RU" dirty="0"/>
              <a:t>Проект в RUP состоит из последовательности итераций с рекомендованной продолжительностью от 2 до 6 недель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2"/>
          <a:srcRect l="2680" t="5193" r="1201" b="4391"/>
          <a:stretch/>
        </p:blipFill>
        <p:spPr>
          <a:xfrm>
            <a:off x="6939541" y="2158156"/>
            <a:ext cx="4953000" cy="2506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2668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F9B96A-B3C1-41B8-AA81-AF462A7558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Фаза 1 Сбор требований</a:t>
            </a:r>
            <a:endParaRPr lang="ru-RU" b="1" dirty="0"/>
          </a:p>
        </p:txBody>
      </p:sp>
      <p:pic>
        <p:nvPicPr>
          <p:cNvPr id="15" name="Рисунок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2" y="1690688"/>
            <a:ext cx="885825" cy="723900"/>
          </a:xfrm>
          <a:prstGeom prst="rect">
            <a:avLst/>
          </a:prstGeom>
        </p:spPr>
      </p:pic>
      <p:pic>
        <p:nvPicPr>
          <p:cNvPr id="16" name="Рисунок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12" y="3378201"/>
            <a:ext cx="885825" cy="723900"/>
          </a:xfrm>
          <a:prstGeom prst="rect">
            <a:avLst/>
          </a:prstGeom>
        </p:spPr>
      </p:pic>
      <p:pic>
        <p:nvPicPr>
          <p:cNvPr id="17" name="Рисунок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295" y="4928185"/>
            <a:ext cx="885825" cy="723900"/>
          </a:xfrm>
          <a:prstGeom prst="rect">
            <a:avLst/>
          </a:prstGeom>
        </p:spPr>
      </p:pic>
      <p:sp>
        <p:nvSpPr>
          <p:cNvPr id="5" name="Объект 4">
            <a:extLst>
              <a:ext uri="{FF2B5EF4-FFF2-40B4-BE49-F238E27FC236}">
                <a16:creationId xmlns:a16="http://schemas.microsoft.com/office/drawing/2014/main" id="{9F005547-E1A9-48B5-AD32-7EA934EB28F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928209" y="2283409"/>
            <a:ext cx="5771191" cy="2775955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ru-RU" dirty="0"/>
              <a:t>Первая фаза это – “Сбор требований</a:t>
            </a:r>
            <a:r>
              <a:rPr lang="ru-RU" dirty="0" smtClean="0"/>
              <a:t>”: </a:t>
            </a:r>
            <a:endParaRPr lang="ru-RU" dirty="0"/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область применения будущей системы (функциональное назначение и взаимодействие с внешней средой);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основные требования к архитектуре системы (на базе главных функций программы);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основные (критические) риски;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примерную стоимость и план проекта;</a:t>
            </a:r>
          </a:p>
          <a:p>
            <a:pPr marL="342900" lvl="0" indent="-342900" algn="just">
              <a:buFont typeface="Arial" panose="020B0604020202020204" pitchFamily="34" charset="0"/>
              <a:buChar char="•"/>
            </a:pPr>
            <a:r>
              <a:rPr lang="ru-RU" dirty="0"/>
              <a:t>начальный макет системы.</a:t>
            </a:r>
          </a:p>
        </p:txBody>
      </p:sp>
      <p:sp>
        <p:nvSpPr>
          <p:cNvPr id="18" name="AutoShape 2" descr="Фазы рационального унифицированного процесса (RUP) разработки программного обеспечения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52" name="Picture 4" descr="Interface Ltd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51" y="2232610"/>
            <a:ext cx="49720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3874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6E98CEE-51A1-4716-9FD5-FDE9070C9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Фаза </a:t>
            </a:r>
            <a:r>
              <a:rPr lang="ru-RU" b="1" dirty="0" smtClean="0"/>
              <a:t>2 Проектирование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5962650" cy="4117975"/>
          </a:xfrm>
        </p:spPr>
        <p:txBody>
          <a:bodyPr>
            <a:normAutofit fontScale="77500" lnSpcReduction="20000"/>
          </a:bodyPr>
          <a:lstStyle/>
          <a:p>
            <a:pPr marL="0" indent="0" algn="just">
              <a:buNone/>
            </a:pPr>
            <a:r>
              <a:rPr lang="ru-RU" dirty="0"/>
              <a:t>Вторая фаза – “</a:t>
            </a:r>
            <a:r>
              <a:rPr lang="ru-RU" dirty="0" smtClean="0"/>
              <a:t>Проектирование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endParaRPr lang="ru-RU" dirty="0"/>
          </a:p>
          <a:p>
            <a:pPr algn="just"/>
            <a:r>
              <a:rPr lang="ru-RU" dirty="0" smtClean="0"/>
              <a:t>создают </a:t>
            </a:r>
            <a:r>
              <a:rPr lang="ru-RU" dirty="0"/>
              <a:t>базовый уровень архитектуры системы;</a:t>
            </a:r>
          </a:p>
          <a:p>
            <a:pPr algn="just"/>
            <a:r>
              <a:rPr lang="ru-RU" dirty="0" smtClean="0"/>
              <a:t>определяют </a:t>
            </a:r>
            <a:r>
              <a:rPr lang="ru-RU" dirty="0"/>
              <a:t>существенные риски, методы их отслеживания и устранения или снижения;</a:t>
            </a:r>
          </a:p>
          <a:p>
            <a:pPr algn="just"/>
            <a:r>
              <a:rPr lang="ru-RU" dirty="0" smtClean="0"/>
              <a:t>формируют </a:t>
            </a:r>
            <a:r>
              <a:rPr lang="ru-RU" dirty="0"/>
              <a:t>требования к качеству ПО и процесса его разработки, например, стандарты;</a:t>
            </a:r>
          </a:p>
          <a:p>
            <a:pPr algn="just"/>
            <a:r>
              <a:rPr lang="ru-RU" dirty="0" smtClean="0"/>
              <a:t>составляют </a:t>
            </a:r>
            <a:r>
              <a:rPr lang="ru-RU" dirty="0"/>
              <a:t>финансовый план проекта;</a:t>
            </a:r>
          </a:p>
          <a:p>
            <a:pPr algn="just"/>
            <a:r>
              <a:rPr lang="ru-RU" dirty="0" smtClean="0"/>
              <a:t>проводят </a:t>
            </a:r>
            <a:r>
              <a:rPr lang="ru-RU" dirty="0"/>
              <a:t>анализ большинства прецедентов (до 80 %);</a:t>
            </a:r>
          </a:p>
          <a:p>
            <a:pPr algn="just"/>
            <a:r>
              <a:rPr lang="ru-RU" dirty="0" smtClean="0"/>
              <a:t>готовят </a:t>
            </a:r>
            <a:r>
              <a:rPr lang="ru-RU" dirty="0"/>
              <a:t>план итераций для выполнения следующего этапа</a:t>
            </a:r>
          </a:p>
          <a:p>
            <a:pPr marL="0" indent="0" algn="just">
              <a:buNone/>
            </a:pPr>
            <a:endParaRPr lang="ru-RU" dirty="0"/>
          </a:p>
        </p:txBody>
      </p:sp>
      <p:pic>
        <p:nvPicPr>
          <p:cNvPr id="8" name="Picture 4" descr="Interface Lt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51" y="2232610"/>
            <a:ext cx="49720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6880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4AF770-64CD-4FF7-92A0-D9D4E501D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Фаза </a:t>
            </a:r>
            <a:r>
              <a:rPr lang="ru-RU" b="1" dirty="0" smtClean="0"/>
              <a:t>3 Построение</a:t>
            </a:r>
            <a:endParaRPr lang="ru-RU" dirty="0"/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D39B40D5-63A2-4CE8-8288-D01C5C5CB3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9743" y="2269115"/>
            <a:ext cx="5619750" cy="2952901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dirty="0"/>
              <a:t>Следующая фаза – “Построение</a:t>
            </a:r>
            <a:r>
              <a:rPr lang="ru-RU" dirty="0" smtClean="0"/>
              <a:t>”:</a:t>
            </a:r>
            <a:endParaRPr lang="ru-RU" dirty="0"/>
          </a:p>
          <a:p>
            <a:r>
              <a:rPr lang="ru-RU" dirty="0"/>
              <a:t>управление ресурсами;</a:t>
            </a:r>
          </a:p>
          <a:p>
            <a:r>
              <a:rPr lang="ru-RU" dirty="0"/>
              <a:t>оптимизация процессов разработки;</a:t>
            </a:r>
          </a:p>
          <a:p>
            <a:r>
              <a:rPr lang="ru-RU" dirty="0"/>
              <a:t>отслеживание существенных и критических рисков;</a:t>
            </a:r>
          </a:p>
          <a:p>
            <a:r>
              <a:rPr lang="ru-RU" dirty="0"/>
              <a:t>оценка качества создаваемого ПО.</a:t>
            </a:r>
          </a:p>
        </p:txBody>
      </p:sp>
      <p:pic>
        <p:nvPicPr>
          <p:cNvPr id="7" name="Picture 4" descr="Interface Lt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51" y="2232610"/>
            <a:ext cx="49720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248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5B9331C3-7712-4142-83EC-649AE9ED4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Фаза </a:t>
            </a:r>
            <a:r>
              <a:rPr lang="ru-RU" b="1" dirty="0" smtClean="0"/>
              <a:t>4 Внедрение</a:t>
            </a:r>
            <a:endParaRPr lang="ru-RU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897467" y="1690688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/>
            <a:r>
              <a:rPr lang="ru-RU" dirty="0"/>
              <a:t>Последняя фаза – “</a:t>
            </a:r>
            <a:r>
              <a:rPr lang="ru-RU" dirty="0" smtClean="0"/>
              <a:t>Внедрение</a:t>
            </a:r>
            <a:r>
              <a:rPr lang="en-US" dirty="0" smtClean="0"/>
              <a:t>”</a:t>
            </a:r>
            <a:r>
              <a:rPr lang="ru-RU" dirty="0" smtClean="0"/>
              <a:t>:</a:t>
            </a:r>
            <a:endParaRPr lang="ru-RU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завершение </a:t>
            </a:r>
            <a:r>
              <a:rPr lang="ru-RU" dirty="0"/>
              <a:t>реализации ПО;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формирование </a:t>
            </a:r>
            <a:r>
              <a:rPr lang="ru-RU" dirty="0"/>
              <a:t>рекомендаций по установке и эксплуатации ПО;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подготовка </a:t>
            </a:r>
            <a:r>
              <a:rPr lang="ru-RU" dirty="0"/>
              <a:t>программно-аппаратного обеспечения для работы с ПО (конечными пользователями);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применение </a:t>
            </a:r>
            <a:r>
              <a:rPr lang="ru-RU" dirty="0"/>
              <a:t>ПО в среде конечного пользователя;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составление </a:t>
            </a:r>
            <a:r>
              <a:rPr lang="ru-RU" dirty="0"/>
              <a:t>документации и руководств (в соответствии с требованиями заказчика);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проведение </a:t>
            </a:r>
            <a:r>
              <a:rPr lang="ru-RU" dirty="0"/>
              <a:t>бета-тестов, выявление и устранение ошибок ПО;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dirty="0" smtClean="0"/>
              <a:t>создание </a:t>
            </a:r>
            <a:r>
              <a:rPr lang="ru-RU" dirty="0"/>
              <a:t>версии ПО для приемосдаточных испытаний</a:t>
            </a:r>
          </a:p>
        </p:txBody>
      </p:sp>
      <p:pic>
        <p:nvPicPr>
          <p:cNvPr id="3074" name="Picture 2" descr="Interface Ltd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3467" y="1972733"/>
            <a:ext cx="4972050" cy="270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3709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83FBB-99C6-414B-BD6E-FDD55980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Процессы в </a:t>
            </a:r>
            <a:r>
              <a:rPr lang="en-US" b="1" dirty="0" smtClean="0"/>
              <a:t>RUP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1" y="1825625"/>
            <a:ext cx="5882746" cy="435133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ru-RU" dirty="0"/>
              <a:t>Каждая итерация состоит из последовательного выполнения пяти рабочих процессов: </a:t>
            </a:r>
          </a:p>
          <a:p>
            <a:pPr lvl="0" algn="just"/>
            <a:r>
              <a:rPr lang="ru-RU" dirty="0"/>
              <a:t>Моделирование </a:t>
            </a:r>
            <a:r>
              <a:rPr lang="ru-RU" dirty="0" smtClean="0"/>
              <a:t>бизнес-процессов. </a:t>
            </a:r>
            <a:r>
              <a:rPr lang="ru-RU" dirty="0"/>
              <a:t>П</a:t>
            </a:r>
            <a:r>
              <a:rPr lang="ru-RU" dirty="0" smtClean="0"/>
              <a:t>рименяется для того, </a:t>
            </a:r>
            <a:r>
              <a:rPr lang="ru-RU" dirty="0"/>
              <a:t>чтобы разобраться в структуре исследуемой предметной </a:t>
            </a:r>
            <a:r>
              <a:rPr lang="ru-RU" dirty="0" smtClean="0"/>
              <a:t>области.</a:t>
            </a:r>
            <a:endParaRPr lang="ru-RU" dirty="0"/>
          </a:p>
          <a:p>
            <a:pPr lvl="0" algn="just"/>
            <a:r>
              <a:rPr lang="ru-RU" dirty="0"/>
              <a:t>Управление </a:t>
            </a:r>
            <a:r>
              <a:rPr lang="ru-RU" dirty="0" smtClean="0"/>
              <a:t>требованиями. Позволяет определить</a:t>
            </a:r>
            <a:r>
              <a:rPr lang="ru-RU" dirty="0"/>
              <a:t>, что должна уметь делать создаваемая система, предоставить более четкие инструкции участникам проекта о возможностях </a:t>
            </a:r>
            <a:r>
              <a:rPr lang="ru-RU" dirty="0" smtClean="0"/>
              <a:t>системы.</a:t>
            </a:r>
            <a:endParaRPr lang="ru-RU" dirty="0"/>
          </a:p>
          <a:p>
            <a:pPr lvl="0" algn="just"/>
            <a:r>
              <a:rPr lang="ru-RU" dirty="0"/>
              <a:t>Анализ и </a:t>
            </a:r>
            <a:r>
              <a:rPr lang="ru-RU" dirty="0" smtClean="0"/>
              <a:t>проектирование. </a:t>
            </a:r>
            <a:r>
              <a:rPr lang="ru-RU" dirty="0"/>
              <a:t>С</a:t>
            </a:r>
            <a:r>
              <a:rPr lang="ru-RU" dirty="0" smtClean="0"/>
              <a:t>лужат </a:t>
            </a:r>
            <a:r>
              <a:rPr lang="ru-RU" dirty="0"/>
              <a:t>для последовательного преобразования выявленных требований к системе в спецификации особого вида, которые описывают, как следует конкретно реализовать конечный продукт</a:t>
            </a:r>
            <a:r>
              <a:rPr lang="ru-RU" dirty="0" smtClean="0"/>
              <a:t>.</a:t>
            </a:r>
          </a:p>
          <a:p>
            <a:pPr lvl="0" algn="just"/>
            <a:r>
              <a:rPr lang="ru-RU" dirty="0" smtClean="0"/>
              <a:t>Реализация. </a:t>
            </a:r>
            <a:r>
              <a:rPr lang="ru-RU" dirty="0"/>
              <a:t>Н</a:t>
            </a:r>
            <a:r>
              <a:rPr lang="ru-RU" dirty="0" smtClean="0"/>
              <a:t>еобходима для </a:t>
            </a:r>
            <a:r>
              <a:rPr lang="ru-RU" dirty="0"/>
              <a:t>преобразования исходного кода в выполняемые компоненты, тестирования созданных </a:t>
            </a:r>
            <a:r>
              <a:rPr lang="ru-RU" dirty="0" smtClean="0"/>
              <a:t>компонентов.</a:t>
            </a:r>
            <a:endParaRPr lang="ru-RU" dirty="0"/>
          </a:p>
          <a:p>
            <a:pPr algn="just"/>
            <a:r>
              <a:rPr lang="ru-RU" dirty="0" smtClean="0"/>
              <a:t>Тестирование. </a:t>
            </a:r>
            <a:r>
              <a:rPr lang="ru-RU" dirty="0"/>
              <a:t>позволяет определять и контролировать качество создаваемых </a:t>
            </a:r>
            <a:r>
              <a:rPr lang="ru-RU" dirty="0" smtClean="0"/>
              <a:t>продуктов.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3346" y="2089150"/>
            <a:ext cx="5133975" cy="262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595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F83FBB-99C6-414B-BD6E-FDD55980C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 smtClean="0"/>
              <a:t>Артефакты</a:t>
            </a:r>
            <a:endParaRPr lang="ru-RU" b="1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6290733" cy="4075642"/>
          </a:xfrm>
        </p:spPr>
        <p:txBody>
          <a:bodyPr>
            <a:normAutofit fontScale="70000" lnSpcReduction="20000"/>
          </a:bodyPr>
          <a:lstStyle/>
          <a:p>
            <a:pPr marL="0" indent="0" algn="just">
              <a:buNone/>
            </a:pPr>
            <a:r>
              <a:rPr lang="ru-RU" dirty="0"/>
              <a:t>Артефакт – подтип рабочего продукта, фрагмент информации, который: 1) производится, изменяется или используется процессом, 2) определяет область ответственности и 3) подлежит контролю версий. Артефакт может быть моделью, элементом модели или документом. Документ может включать другие документы.</a:t>
            </a:r>
          </a:p>
          <a:p>
            <a:pPr marL="0" indent="0" algn="just">
              <a:buNone/>
            </a:pPr>
            <a:r>
              <a:rPr lang="ru-RU" dirty="0"/>
              <a:t>Два наиболее важных артефакта планирования итерации в RUP – это План итерации и Оценка итерации. </a:t>
            </a:r>
            <a:endParaRPr lang="ru-RU" dirty="0" smtClean="0"/>
          </a:p>
          <a:p>
            <a:pPr marL="0" indent="0" algn="just">
              <a:buNone/>
            </a:pPr>
            <a:r>
              <a:rPr lang="ru-RU" dirty="0" smtClean="0"/>
              <a:t>После </a:t>
            </a:r>
            <a:r>
              <a:rPr lang="ru-RU" dirty="0"/>
              <a:t>начала итерации команды завершают работу, указанную в Плане итерации. После завершения работы выполняется Оценка итерации, чтобы определить, были ли достигнуты цели </a:t>
            </a:r>
            <a:r>
              <a:rPr lang="ru-RU" dirty="0" smtClean="0"/>
              <a:t>итерации. </a:t>
            </a:r>
            <a:r>
              <a:rPr lang="ru-RU" dirty="0"/>
              <a:t>На основе оценки принимается решение, продолжать проект или нет.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0458" y="2162175"/>
            <a:ext cx="394335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43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Бумажная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730</Words>
  <Application>Microsoft Office PowerPoint</Application>
  <PresentationFormat>Широкоэкранный</PresentationFormat>
  <Paragraphs>65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Тема Office</vt:lpstr>
      <vt:lpstr>RUP: процессы, фазы, итерации, роли, артефакты, прецеденты</vt:lpstr>
      <vt:lpstr>Роли в RUP</vt:lpstr>
      <vt:lpstr>Итерации в RUP</vt:lpstr>
      <vt:lpstr>Фаза 1 Сбор требований</vt:lpstr>
      <vt:lpstr>Фаза 2 Проектирование</vt:lpstr>
      <vt:lpstr>Фаза 3 Построение</vt:lpstr>
      <vt:lpstr>Фаза 4 Внедрение</vt:lpstr>
      <vt:lpstr>Процессы в RUP</vt:lpstr>
      <vt:lpstr>Артефакты</vt:lpstr>
      <vt:lpstr>Прецеденты</vt:lpstr>
      <vt:lpstr>Список источников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Минимализм бежевый, шаблон презентации с сайта presentation-creation.ru</dc:title>
  <dc:creator>User Obstinate</dc:creator>
  <cp:lastModifiedBy>A1i5k</cp:lastModifiedBy>
  <cp:revision>52</cp:revision>
  <dcterms:created xsi:type="dcterms:W3CDTF">2024-11-04T08:17:15Z</dcterms:created>
  <dcterms:modified xsi:type="dcterms:W3CDTF">2024-11-26T17:37:44Z</dcterms:modified>
</cp:coreProperties>
</file>