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4" r:id="rId5"/>
    <p:sldId id="330" r:id="rId6"/>
    <p:sldId id="329" r:id="rId7"/>
    <p:sldId id="332" r:id="rId8"/>
    <p:sldId id="333" r:id="rId9"/>
    <p:sldId id="331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0" autoAdjust="0"/>
    <p:restoredTop sz="93020" autoAdjust="0"/>
  </p:normalViewPr>
  <p:slideViewPr>
    <p:cSldViewPr snapToGrid="0">
      <p:cViewPr>
        <p:scale>
          <a:sx n="100" d="100"/>
          <a:sy n="100" d="100"/>
        </p:scale>
        <p:origin x="1260" y="240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86129CE-8AC1-4121-834E-A8B272E61DD1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60E43A2A-6559-1747-976A-DC26AF7BBEC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B8E0F10-E193-4759-999B-3C179E14320D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6E09883-B744-4FDD-8623-D69A666500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15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40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80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98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30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9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/>
              <a:t>Щелкните, чтобы изменить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 rtlCol="0"/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Объект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6" name="Рисунок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  <a:lvl2pPr>
              <a:defRPr lang="ru-RU" sz="1800"/>
            </a:lvl2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/>
              <a:t>Щелкните, чтобы изменить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онтроль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Рисунок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0" name="Текст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</p:grp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35" name="Рисунок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диаграммой или граф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 rtlCol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>
                <a:latin typeface="+mn-lt"/>
              </a:defRPr>
            </a:lvl1pPr>
          </a:lstStyle>
          <a:p>
            <a:pPr lvl="0" rtl="0"/>
            <a:r>
              <a:rPr lang="ru-RU"/>
              <a:t>SmartArt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lang="ru-RU"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2" name="Объект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8" name="Рисунок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svg"/><Relationship Id="rId5" Type="http://schemas.openxmlformats.org/officeDocument/2006/relationships/image" Target="../media/image7.png"/><Relationship Id="rId4" Type="http://schemas.openxmlformats.org/officeDocument/2006/relationships/image" Target="../media/image8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svg"/><Relationship Id="rId5" Type="http://schemas.openxmlformats.org/officeDocument/2006/relationships/image" Target="../media/image4.png"/><Relationship Id="rId4" Type="http://schemas.openxmlformats.org/officeDocument/2006/relationships/image" Target="../media/image106.sv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svg"/><Relationship Id="rId5" Type="http://schemas.openxmlformats.org/officeDocument/2006/relationships/image" Target="../media/image4.png"/><Relationship Id="rId4" Type="http://schemas.openxmlformats.org/officeDocument/2006/relationships/image" Target="../media/image106.sv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1"/>
            <a:ext cx="8874306" cy="203457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 smtClean="0"/>
              <a:t>ММБД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МГТУ им. </a:t>
            </a:r>
            <a:r>
              <a:rPr lang="ru-RU" dirty="0" smtClean="0"/>
              <a:t>Н.Э. Баумана</a:t>
            </a:r>
          </a:p>
          <a:p>
            <a:r>
              <a:rPr lang="ru-RU" dirty="0" smtClean="0"/>
              <a:t>Журавлев Н.В., ИУ5-24М, студент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856190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/>
              <a:t>Что такое </a:t>
            </a:r>
            <a:r>
              <a:rPr lang="ru-RU" b="0" dirty="0" err="1"/>
              <a:t>ммбд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38252" y="2804699"/>
            <a:ext cx="4369057" cy="301662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Франчайзинг </a:t>
            </a:r>
            <a:r>
              <a:rPr lang="ru-RU" dirty="0"/>
              <a:t>— это форма предпринимательства, основанная на системе взаимоотношений, закрепленных рядом соглашений, при которых одна сторона (</a:t>
            </a:r>
            <a:r>
              <a:rPr lang="ru-RU" dirty="0" err="1"/>
              <a:t>франчайзер</a:t>
            </a:r>
            <a:r>
              <a:rPr lang="ru-RU" dirty="0"/>
              <a:t>) предоставляет возмездное право действовать от своего имени (реализовывать товары) другой </a:t>
            </a:r>
            <a:r>
              <a:rPr lang="ru-RU" dirty="0" smtClean="0"/>
              <a:t>стороне</a:t>
            </a:r>
            <a:r>
              <a:rPr lang="ru-RU" dirty="0"/>
              <a:t> (франчайзи)</a:t>
            </a:r>
            <a:r>
              <a:rPr lang="ru-RU" dirty="0" smtClean="0"/>
              <a:t>, </a:t>
            </a:r>
            <a:r>
              <a:rPr lang="ru-RU" dirty="0"/>
              <a:t>способствуя тем самым расширению рынка сбыта</a:t>
            </a:r>
          </a:p>
        </p:txBody>
      </p:sp>
      <p:pic>
        <p:nvPicPr>
          <p:cNvPr id="12" name="Рисунок 11" descr="Планшет (сплошная заливка)">
            <a:extLst>
              <a:ext uri="{FF2B5EF4-FFF2-40B4-BE49-F238E27FC236}">
                <a16:creationId xmlns:a16="http://schemas.microsoft.com/office/drawing/2014/main" id="{512C407B-2F93-9581-C064-A6252DEAF27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4538253" y="2118899"/>
            <a:ext cx="685800" cy="685800"/>
          </a:xfr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Определение франчайзинга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3011428"/>
            <a:ext cx="4016375" cy="2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b="0" dirty="0"/>
              <a:t>Модели баз данных</a:t>
            </a:r>
            <a:endParaRPr lang="ru-RU" sz="3600" dirty="0"/>
          </a:p>
        </p:txBody>
      </p:sp>
      <p:pic>
        <p:nvPicPr>
          <p:cNvPr id="12" name="Рисунок 11" descr="Эмблема с галочкой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3845614" y="2714625"/>
            <a:ext cx="502920" cy="50292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1487" y="2646204"/>
            <a:ext cx="3487613" cy="6858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400" dirty="0"/>
              <a:t>По данным franshiza.ru по состоянию на начало 2022 года в России насчитывается 3095 франшиз. Таким образом по количеству франшиз за 2021 год рынок франчайзинга вырос на 11,3</a:t>
            </a:r>
            <a:r>
              <a:rPr lang="ru-RU" sz="1400" dirty="0" smtClean="0"/>
              <a:t>%.</a:t>
            </a:r>
            <a:endParaRPr lang="ru-RU" sz="1400" dirty="0"/>
          </a:p>
        </p:txBody>
      </p:sp>
      <p:pic>
        <p:nvPicPr>
          <p:cNvPr id="16" name="Рисунок 15" descr="Эмблема с галочкой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3845614" y="3722687"/>
            <a:ext cx="502920" cy="502920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51487" y="3722687"/>
            <a:ext cx="3630488" cy="6858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400" dirty="0"/>
              <a:t>Если рассмотреть подробнее, то по данным franshiza.ru в течение 2021 года в России появилось около 480 новых франшиз, 165 франшиз ушли с рынка. </a:t>
            </a:r>
          </a:p>
        </p:txBody>
      </p:sp>
      <p:pic>
        <p:nvPicPr>
          <p:cNvPr id="24" name="Рисунок 23" descr="Эмблема с галочкой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3845614" y="4730750"/>
            <a:ext cx="502920" cy="50292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51487" y="4696618"/>
            <a:ext cx="3830513" cy="6858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400" dirty="0"/>
              <a:t>Среди российских </a:t>
            </a:r>
            <a:r>
              <a:rPr lang="ru-RU" sz="1400" dirty="0" err="1"/>
              <a:t>франчайзеров</a:t>
            </a:r>
            <a:r>
              <a:rPr lang="ru-RU" sz="1400" dirty="0"/>
              <a:t> около 74% имеет организационно-правовую форму в виде ООО,  26% работают и заключают договоры со своими франчайзи как ИП.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Статистика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11" name="Рисунок 10" descr="Планшет с галочкой (сплошная заливка)">
            <a:extLst>
              <a:ext uri="{FF2B5EF4-FFF2-40B4-BE49-F238E27FC236}">
                <a16:creationId xmlns:a16="http://schemas.microsoft.com/office/drawing/2014/main" id="{0E44F6E3-92AD-F6DC-E7FE-C04FCB50D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3754174" y="1727540"/>
            <a:ext cx="685800" cy="685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" y="2714625"/>
            <a:ext cx="3648159" cy="24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839757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/>
              <a:t>Виды</a:t>
            </a:r>
            <a:endParaRPr lang="ru-RU" sz="3600" dirty="0"/>
          </a:p>
        </p:txBody>
      </p:sp>
      <p:pic>
        <p:nvPicPr>
          <p:cNvPr id="10" name="Рисунок 9" descr="Пользователи (сплошная заливка)">
            <a:extLst>
              <a:ext uri="{FF2B5EF4-FFF2-40B4-BE49-F238E27FC236}">
                <a16:creationId xmlns:a16="http://schemas.microsoft.com/office/drawing/2014/main" id="{1814866E-B6E8-18D4-C178-F7971683B65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4045262" y="3887787"/>
            <a:ext cx="685800" cy="685800"/>
          </a:xfrm>
        </p:spPr>
      </p:pic>
      <p:pic>
        <p:nvPicPr>
          <p:cNvPr id="12" name="Рисунок 11" descr="Планшет (сплошная заливка)">
            <a:extLst>
              <a:ext uri="{FF2B5EF4-FFF2-40B4-BE49-F238E27FC236}">
                <a16:creationId xmlns:a16="http://schemas.microsoft.com/office/drawing/2014/main" id="{20D9705D-3FC9-C084-FA77-9BBF77EEC9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4045262" y="2790825"/>
            <a:ext cx="685800" cy="685800"/>
          </a:xfrm>
        </p:spPr>
      </p:pic>
      <p:pic>
        <p:nvPicPr>
          <p:cNvPr id="14" name="Рисунок 13" descr="Галочка (сплошная заливка)">
            <a:extLst>
              <a:ext uri="{FF2B5EF4-FFF2-40B4-BE49-F238E27FC236}">
                <a16:creationId xmlns:a16="http://schemas.microsoft.com/office/drawing/2014/main" id="{6F9E0913-6B7A-58BE-4995-D2AC4B2BFE2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4045262" y="5122068"/>
            <a:ext cx="685800" cy="685800"/>
          </a:xfr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6325" y="2819400"/>
            <a:ext cx="6067426" cy="255884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400" dirty="0"/>
              <a:t>Прямой франчайзинг — это классическая схема, которая наиболее распространена в России. По этой схеме франчайзи получает право на использование торговой марки и контакты поставщиков, перенимает стандарты и бизнес-процессы владельца бренда-</a:t>
            </a:r>
            <a:r>
              <a:rPr lang="ru-RU" sz="1400" dirty="0" err="1"/>
              <a:t>франчайзера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При этом на франчайзи остается большой объем операционной работы. Он сам закупает товары, управляет логистикой, определяет ценовую политику и обучает персонал. Кроме того, франчайзи платит франчайзеру роялти — в среднем 10% от оборота. Доходом франчайзи в классической схеме является коммерческая маржа.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Одно из преимуществ прямого франчайзинга — достаточная свобода в ведении бизнеса и возможность проявить свои предпринимательские качества. Эта модель подходит опытным предпринимателям, которым хватает знаний и навыков и которые могут посвящать своему делу достаточно времени.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Прямой </a:t>
            </a:r>
            <a:r>
              <a:rPr lang="ru-RU" dirty="0" smtClean="0"/>
              <a:t>франчайзинг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3274219"/>
            <a:ext cx="2190750" cy="2190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613" y="2209078"/>
            <a:ext cx="3064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компании работающей по прямому франчайзингу: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6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839757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/>
              <a:t>Примеры </a:t>
            </a:r>
            <a:r>
              <a:rPr lang="ru-RU" b="0" dirty="0" err="1"/>
              <a:t>бд</a:t>
            </a:r>
            <a:endParaRPr lang="ru-RU" sz="3600" dirty="0"/>
          </a:p>
        </p:txBody>
      </p:sp>
      <p:pic>
        <p:nvPicPr>
          <p:cNvPr id="10" name="Рисунок 9" descr="Пользователи (сплошная заливка)">
            <a:extLst>
              <a:ext uri="{FF2B5EF4-FFF2-40B4-BE49-F238E27FC236}">
                <a16:creationId xmlns:a16="http://schemas.microsoft.com/office/drawing/2014/main" id="{1814866E-B6E8-18D4-C178-F7971683B65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4110816" y="3994999"/>
            <a:ext cx="685800" cy="685800"/>
          </a:xfrm>
        </p:spPr>
      </p:pic>
      <p:pic>
        <p:nvPicPr>
          <p:cNvPr id="12" name="Рисунок 11" descr="Планшет (сплошная заливка)">
            <a:extLst>
              <a:ext uri="{FF2B5EF4-FFF2-40B4-BE49-F238E27FC236}">
                <a16:creationId xmlns:a16="http://schemas.microsoft.com/office/drawing/2014/main" id="{20D9705D-3FC9-C084-FA77-9BBF77EEC9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4110816" y="2750681"/>
            <a:ext cx="685800" cy="685800"/>
          </a:xfrm>
        </p:spPr>
      </p:pic>
      <p:pic>
        <p:nvPicPr>
          <p:cNvPr id="14" name="Рисунок 13" descr="Галочка (сплошная заливка)">
            <a:extLst>
              <a:ext uri="{FF2B5EF4-FFF2-40B4-BE49-F238E27FC236}">
                <a16:creationId xmlns:a16="http://schemas.microsoft.com/office/drawing/2014/main" id="{6F9E0913-6B7A-58BE-4995-D2AC4B2BFE2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4085012" y="5344534"/>
            <a:ext cx="685800" cy="685800"/>
          </a:xfr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6325" y="2819400"/>
            <a:ext cx="5867400" cy="298846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400" dirty="0"/>
              <a:t>Обратный франчайзинг — это уже другая схема. </a:t>
            </a:r>
            <a:r>
              <a:rPr lang="ru-RU" sz="1400" dirty="0" smtClean="0"/>
              <a:t>Обратный франчайзинг — пока достаточно редкое явление на российском рынке. По такой схеме, например, работает торговая сеть «Пятёрочка». Она оказывает помощь в оценке потенциальной локации, где может быть открыт магазин, и дает прогноз по товарообороту.</a:t>
            </a:r>
          </a:p>
          <a:p>
            <a:r>
              <a:rPr lang="ru-RU" sz="1400" dirty="0" smtClean="0"/>
              <a:t>Здесь </a:t>
            </a:r>
            <a:r>
              <a:rPr lang="ru-RU" sz="1400" dirty="0"/>
              <a:t>франчайзи берет товар у </a:t>
            </a:r>
            <a:r>
              <a:rPr lang="ru-RU" sz="1400" dirty="0" err="1"/>
              <a:t>франчайзера</a:t>
            </a:r>
            <a:r>
              <a:rPr lang="ru-RU" sz="1400" dirty="0"/>
              <a:t> на реализацию и управляет сотрудниками, а </a:t>
            </a:r>
            <a:r>
              <a:rPr lang="ru-RU" sz="1400" dirty="0" err="1"/>
              <a:t>франчайзер</a:t>
            </a:r>
            <a:r>
              <a:rPr lang="ru-RU" sz="1400" dirty="0"/>
              <a:t> определяет ценовую политику и маркетинговую стратегию, формирует ассортимент, организует логистику и обучает персонал. При этом роялти нет, а доход франчайзи складывается из агентского вознаграждения в размере 20-22% от выручки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 smtClean="0"/>
              <a:t>Работа </a:t>
            </a:r>
            <a:r>
              <a:rPr lang="ru-RU" sz="1400" dirty="0"/>
              <a:t>по обратной франшизе имеет ряд важных преимуществ, которые могут быть особенно полезны для начинающего предпринимателя без опыта в </a:t>
            </a:r>
            <a:r>
              <a:rPr lang="ru-RU" sz="1400" dirty="0" err="1"/>
              <a:t>ретейле</a:t>
            </a:r>
            <a:r>
              <a:rPr lang="ru-RU" sz="1400" dirty="0"/>
              <a:t>.</a:t>
            </a:r>
            <a:endParaRPr lang="en-US" sz="1400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О</a:t>
            </a:r>
            <a:r>
              <a:rPr lang="ru-RU" dirty="0" smtClean="0"/>
              <a:t>братный </a:t>
            </a:r>
            <a:r>
              <a:rPr lang="ru-RU" dirty="0"/>
              <a:t>франчайзинг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50613" y="2209078"/>
            <a:ext cx="3064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компании работающей по обратному франчайзингу: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13" y="3366635"/>
            <a:ext cx="2643529" cy="13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5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МГТУ им. Н.Э. Баумана</a:t>
            </a:r>
          </a:p>
          <a:p>
            <a:r>
              <a:rPr lang="ru-RU" dirty="0"/>
              <a:t>Журавлев </a:t>
            </a:r>
            <a:r>
              <a:rPr lang="ru-RU" dirty="0" smtClean="0"/>
              <a:t>Н.В.</a:t>
            </a:r>
          </a:p>
          <a:p>
            <a:r>
              <a:rPr lang="ru-RU" dirty="0" smtClean="0"/>
              <a:t>ИУ5-24М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10C00CE7-68C9-487D-B8BA-39ED74E6F042}" vid="{C704F758-AE21-EA4A-B848-EA5509A4322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F82C73-717E-4786-990F-CE92B3773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76D14C-99F8-4E4C-8D35-F6CF93FC217D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16c05727-aa75-4e4a-9b5f-8a80a1165891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www.w3.org/XML/1998/namespace"/>
    <ds:schemaRef ds:uri="230e9df3-be65-4c73-a93b-d1236ebd677e"/>
    <ds:schemaRef ds:uri="71af3243-3dd4-4a8d-8c0d-dd76da1f02a5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Широкоэкранный</PresentationFormat>
  <Paragraphs>35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Пользовательские</vt:lpstr>
      <vt:lpstr>ММБД</vt:lpstr>
      <vt:lpstr>Что такое ммбд</vt:lpstr>
      <vt:lpstr>Модели баз данных</vt:lpstr>
      <vt:lpstr>Виды</vt:lpstr>
      <vt:lpstr>Примеры бд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2022-06-24T18:38:37Z</dcterms:created>
  <dcterms:modified xsi:type="dcterms:W3CDTF">2024-04-09T07:20:53Z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