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4" r:id="rId5"/>
    <p:sldId id="330" r:id="rId6"/>
    <p:sldId id="334" r:id="rId7"/>
    <p:sldId id="337" r:id="rId8"/>
    <p:sldId id="338" r:id="rId9"/>
    <p:sldId id="329" r:id="rId10"/>
    <p:sldId id="341" r:id="rId11"/>
    <p:sldId id="342" r:id="rId12"/>
    <p:sldId id="340" r:id="rId13"/>
    <p:sldId id="339" r:id="rId14"/>
    <p:sldId id="332" r:id="rId15"/>
    <p:sldId id="335" r:id="rId16"/>
    <p:sldId id="317" r:id="rId17"/>
    <p:sldId id="336" r:id="rId18"/>
    <p:sldId id="331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93020" autoAdjust="0"/>
  </p:normalViewPr>
  <p:slideViewPr>
    <p:cSldViewPr snapToGrid="0">
      <p:cViewPr varScale="1">
        <p:scale>
          <a:sx n="107" d="100"/>
          <a:sy n="107" d="100"/>
        </p:scale>
        <p:origin x="1020" y="10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86129CE-8AC1-4121-834E-A8B272E61DD1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8E0F10-E193-4759-999B-3C179E14320D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0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18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98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85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57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6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9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4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44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79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12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2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190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94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136" y="1443789"/>
            <a:ext cx="8367103" cy="2255062"/>
          </a:xfrm>
        </p:spPr>
        <p:txBody>
          <a:bodyPr rtlCol="0"/>
          <a:lstStyle>
            <a:defPPr>
              <a:defRPr lang="ru-RU"/>
            </a:defPPr>
          </a:lstStyle>
          <a:p>
            <a:pPr algn="just"/>
            <a:r>
              <a:rPr lang="ru-RU" sz="4800" b="0" dirty="0"/>
              <a:t>Информационная экспертная система по </a:t>
            </a:r>
            <a:r>
              <a:rPr lang="ru-RU" sz="4800" b="0" dirty="0" smtClean="0"/>
              <a:t>подбору</a:t>
            </a:r>
            <a:r>
              <a:rPr lang="en-US" sz="4800" b="0" dirty="0" smtClean="0"/>
              <a:t> </a:t>
            </a:r>
            <a:r>
              <a:rPr lang="ru-RU" sz="4800" b="0" dirty="0" smtClean="0"/>
              <a:t>диеты</a:t>
            </a:r>
            <a:endParaRPr lang="ru-RU" sz="48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</a:t>
            </a:r>
            <a:r>
              <a:rPr lang="ru-RU" dirty="0" smtClean="0"/>
              <a:t>Н.Э. Баумана</a:t>
            </a:r>
          </a:p>
          <a:p>
            <a:r>
              <a:rPr lang="ru-RU" dirty="0" smtClean="0"/>
              <a:t>Журавлев Н.В., ИУ5-24М, студент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20" y="236963"/>
            <a:ext cx="7617797" cy="142321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Трассировка классов проектирования в исходные файлы </a:t>
            </a:r>
            <a:endParaRPr lang="ru-RU" sz="36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Трассировка классов проектирования в исходные файлы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68" y="1861025"/>
            <a:ext cx="5835832" cy="4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уровней подсистем</a:t>
            </a:r>
            <a:endParaRPr lang="ru-RU" sz="36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уровней подсистем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533" y="1880136"/>
            <a:ext cx="4377267" cy="45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9350344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развертывания с указанием подсистем</a:t>
            </a:r>
            <a:endParaRPr lang="ru-RU" sz="36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развертывания с указанием подсистем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21" y="1946257"/>
            <a:ext cx="7318013" cy="44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8" y="207515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Тестирование системы</a:t>
            </a:r>
            <a:endParaRPr lang="ru-RU" sz="36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Тестирование системы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44914"/>
              </p:ext>
            </p:extLst>
          </p:nvPr>
        </p:nvGraphicFramePr>
        <p:xfrm>
          <a:off x="6244047" y="4490406"/>
          <a:ext cx="5865452" cy="1920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91776">
                  <a:extLst>
                    <a:ext uri="{9D8B030D-6E8A-4147-A177-3AD203B41FA5}">
                      <a16:colId xmlns:a16="http://schemas.microsoft.com/office/drawing/2014/main" val="1592936291"/>
                    </a:ext>
                  </a:extLst>
                </a:gridCol>
                <a:gridCol w="1545731">
                  <a:extLst>
                    <a:ext uri="{9D8B030D-6E8A-4147-A177-3AD203B41FA5}">
                      <a16:colId xmlns:a16="http://schemas.microsoft.com/office/drawing/2014/main" val="3227709157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953537485"/>
                    </a:ext>
                  </a:extLst>
                </a:gridCol>
                <a:gridCol w="505098">
                  <a:extLst>
                    <a:ext uri="{9D8B030D-6E8A-4147-A177-3AD203B41FA5}">
                      <a16:colId xmlns:a16="http://schemas.microsoft.com/office/drawing/2014/main" val="4261404123"/>
                    </a:ext>
                  </a:extLst>
                </a:gridCol>
                <a:gridCol w="714102">
                  <a:extLst>
                    <a:ext uri="{9D8B030D-6E8A-4147-A177-3AD203B41FA5}">
                      <a16:colId xmlns:a16="http://schemas.microsoft.com/office/drawing/2014/main" val="446243410"/>
                    </a:ext>
                  </a:extLst>
                </a:gridCol>
                <a:gridCol w="705395">
                  <a:extLst>
                    <a:ext uri="{9D8B030D-6E8A-4147-A177-3AD203B41FA5}">
                      <a16:colId xmlns:a16="http://schemas.microsoft.com/office/drawing/2014/main" val="1631769427"/>
                    </a:ext>
                  </a:extLst>
                </a:gridCol>
                <a:gridCol w="988653">
                  <a:extLst>
                    <a:ext uri="{9D8B030D-6E8A-4147-A177-3AD203B41FA5}">
                      <a16:colId xmlns:a16="http://schemas.microsoft.com/office/drawing/2014/main" val="4258384666"/>
                    </a:ext>
                  </a:extLst>
                </a:gridCol>
              </a:tblGrid>
              <a:tr h="4409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height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special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440295"/>
                  </a:ext>
                </a:extLst>
              </a:tr>
              <a:tr h="4409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диеты с блюдом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18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180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80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Здоровый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61308"/>
                  </a:ext>
                </a:extLst>
              </a:tr>
              <a:tr h="4409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диеты без блюд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19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190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90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Здоровый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17995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92984"/>
              </p:ext>
            </p:extLst>
          </p:nvPr>
        </p:nvGraphicFramePr>
        <p:xfrm>
          <a:off x="6244047" y="3660465"/>
          <a:ext cx="2872423" cy="74371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3780017276"/>
                    </a:ext>
                  </a:extLst>
                </a:gridCol>
                <a:gridCol w="1548448">
                  <a:extLst>
                    <a:ext uri="{9D8B030D-6E8A-4147-A177-3AD203B41FA5}">
                      <a16:colId xmlns:a16="http://schemas.microsoft.com/office/drawing/2014/main" val="452826456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694183388"/>
                    </a:ext>
                  </a:extLst>
                </a:gridCol>
              </a:tblGrid>
              <a:tr h="423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diet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003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блюда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3982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30938"/>
              </p:ext>
            </p:extLst>
          </p:nvPr>
        </p:nvGraphicFramePr>
        <p:xfrm>
          <a:off x="166872" y="1503227"/>
          <a:ext cx="5850750" cy="25603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50250">
                  <a:extLst>
                    <a:ext uri="{9D8B030D-6E8A-4147-A177-3AD203B41FA5}">
                      <a16:colId xmlns:a16="http://schemas.microsoft.com/office/drawing/2014/main" val="3610827683"/>
                    </a:ext>
                  </a:extLst>
                </a:gridCol>
                <a:gridCol w="1950250">
                  <a:extLst>
                    <a:ext uri="{9D8B030D-6E8A-4147-A177-3AD203B41FA5}">
                      <a16:colId xmlns:a16="http://schemas.microsoft.com/office/drawing/2014/main" val="3341806370"/>
                    </a:ext>
                  </a:extLst>
                </a:gridCol>
                <a:gridCol w="1950250">
                  <a:extLst>
                    <a:ext uri="{9D8B030D-6E8A-4147-A177-3AD203B41FA5}">
                      <a16:colId xmlns:a16="http://schemas.microsoft.com/office/drawing/2014/main" val="3623820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Тест кейс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Входные данные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Выходные данные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08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Корректные запрос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Login = “</a:t>
                      </a:r>
                      <a:r>
                        <a:rPr lang="en-US" sz="1400" dirty="0" err="1">
                          <a:effectLst/>
                        </a:rPr>
                        <a:t>user_login</a:t>
                      </a:r>
                      <a:r>
                        <a:rPr lang="en-US" sz="1400" dirty="0" smtClean="0">
                          <a:effectLst/>
                        </a:rPr>
                        <a:t>”</a:t>
                      </a:r>
                      <a:endParaRPr lang="ru-RU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Диета: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диеты с блюдом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Блюда: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блюда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36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Не найдена подходящая диета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Login = “</a:t>
                      </a:r>
                      <a:r>
                        <a:rPr lang="en-US" sz="1400" dirty="0" err="1" smtClean="0">
                          <a:effectLst/>
                        </a:rPr>
                        <a:t>user_login</a:t>
                      </a:r>
                      <a:r>
                        <a:rPr lang="ru-RU" sz="1400" dirty="0" smtClean="0">
                          <a:effectLst/>
                        </a:rPr>
                        <a:t>1</a:t>
                      </a:r>
                      <a:r>
                        <a:rPr lang="en-US" sz="1400" dirty="0" smtClean="0">
                          <a:effectLst/>
                        </a:rPr>
                        <a:t>”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Диета: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Не найдена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67485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64482"/>
              </p:ext>
            </p:extLst>
          </p:nvPr>
        </p:nvGraphicFramePr>
        <p:xfrm>
          <a:off x="166872" y="4063547"/>
          <a:ext cx="5850750" cy="160020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956187">
                  <a:extLst>
                    <a:ext uri="{9D8B030D-6E8A-4147-A177-3AD203B41FA5}">
                      <a16:colId xmlns:a16="http://schemas.microsoft.com/office/drawing/2014/main" val="2830171629"/>
                    </a:ext>
                  </a:extLst>
                </a:gridCol>
                <a:gridCol w="1956187">
                  <a:extLst>
                    <a:ext uri="{9D8B030D-6E8A-4147-A177-3AD203B41FA5}">
                      <a16:colId xmlns:a16="http://schemas.microsoft.com/office/drawing/2014/main" val="3470039775"/>
                    </a:ext>
                  </a:extLst>
                </a:gridCol>
                <a:gridCol w="1938376">
                  <a:extLst>
                    <a:ext uri="{9D8B030D-6E8A-4147-A177-3AD203B41FA5}">
                      <a16:colId xmlns:a16="http://schemas.microsoft.com/office/drawing/2014/main" val="1936279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У найденной диеты отсутствуют блюда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Login = “</a:t>
                      </a:r>
                      <a:r>
                        <a:rPr lang="en-US" sz="1400" dirty="0" smtClean="0">
                          <a:effectLst/>
                        </a:rPr>
                        <a:t>user_login2”</a:t>
                      </a:r>
                      <a:endParaRPr lang="ru-RU" sz="1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Диета: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Название диеты без блюд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Блюда:</a:t>
                      </a:r>
                      <a:endParaRPr lang="ru-RU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Не содержит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56299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70025" y="1326530"/>
            <a:ext cx="34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Таблицы для тестирования: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1534"/>
              </p:ext>
            </p:extLst>
          </p:nvPr>
        </p:nvGraphicFramePr>
        <p:xfrm>
          <a:off x="6244047" y="1744563"/>
          <a:ext cx="4615542" cy="181724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1628">
                  <a:extLst>
                    <a:ext uri="{9D8B030D-6E8A-4147-A177-3AD203B41FA5}">
                      <a16:colId xmlns:a16="http://schemas.microsoft.com/office/drawing/2014/main" val="3354994505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89144561"/>
                    </a:ext>
                  </a:extLst>
                </a:gridCol>
                <a:gridCol w="521473">
                  <a:extLst>
                    <a:ext uri="{9D8B030D-6E8A-4147-A177-3AD203B41FA5}">
                      <a16:colId xmlns:a16="http://schemas.microsoft.com/office/drawing/2014/main" val="624754872"/>
                    </a:ext>
                  </a:extLst>
                </a:gridCol>
                <a:gridCol w="765537">
                  <a:extLst>
                    <a:ext uri="{9D8B030D-6E8A-4147-A177-3AD203B41FA5}">
                      <a16:colId xmlns:a16="http://schemas.microsoft.com/office/drawing/2014/main" val="334745672"/>
                    </a:ext>
                  </a:extLst>
                </a:gridCol>
                <a:gridCol w="798193">
                  <a:extLst>
                    <a:ext uri="{9D8B030D-6E8A-4147-A177-3AD203B41FA5}">
                      <a16:colId xmlns:a16="http://schemas.microsoft.com/office/drawing/2014/main" val="4012079030"/>
                    </a:ext>
                  </a:extLst>
                </a:gridCol>
                <a:gridCol w="985515">
                  <a:extLst>
                    <a:ext uri="{9D8B030D-6E8A-4147-A177-3AD203B41FA5}">
                      <a16:colId xmlns:a16="http://schemas.microsoft.com/office/drawing/2014/main" val="2647374627"/>
                    </a:ext>
                  </a:extLst>
                </a:gridCol>
              </a:tblGrid>
              <a:tr h="292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login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age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height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special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976206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user_login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180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Здоровый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61016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 err="1">
                          <a:effectLst/>
                        </a:rPr>
                        <a:t>user_login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300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Здоровый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677757"/>
                  </a:ext>
                </a:extLst>
              </a:tr>
              <a:tr h="328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user_login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19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190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90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Здоровой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15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55" y="410935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Шаги по внедрению системы</a:t>
            </a:r>
            <a:endParaRPr lang="ru-RU" sz="36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Шаги по внедрению системы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89341" y="2192288"/>
            <a:ext cx="58026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Перечень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документации для заказчика: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Техническое задание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и методика испытаний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Перечень документации для пользователя: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системы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 установке и эксплуатации системы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пользователя для пользователя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Руководство пользователя для диетолога </a:t>
            </a:r>
          </a:p>
          <a:p>
            <a:pPr indent="450215" algn="just">
              <a:lnSpc>
                <a:spcPct val="150000"/>
              </a:lnSpc>
            </a:pPr>
            <a:r>
              <a:rPr lang="ru-RU" sz="1200" dirty="0" smtClean="0">
                <a:solidFill>
                  <a:schemeClr val="bg1"/>
                </a:solidFill>
              </a:rPr>
              <a:t>Так же в </a:t>
            </a:r>
            <a:r>
              <a:rPr lang="ru-RU" sz="1200" dirty="0">
                <a:solidFill>
                  <a:schemeClr val="bg1"/>
                </a:solidFill>
              </a:rPr>
              <a:t>целях ознакомления с функционалом приложения и способами его использования будут проведены очные семинары. </a:t>
            </a:r>
            <a:r>
              <a:rPr lang="ru-RU" sz="1200" dirty="0" smtClean="0">
                <a:solidFill>
                  <a:schemeClr val="bg1"/>
                </a:solidFill>
              </a:rPr>
              <a:t>Необходимо привлечь </a:t>
            </a:r>
            <a:r>
              <a:rPr lang="ru-RU" sz="1200" dirty="0">
                <a:solidFill>
                  <a:schemeClr val="bg1"/>
                </a:solidFill>
              </a:rPr>
              <a:t>больше диетологов для добавления большего количества диет.</a:t>
            </a:r>
            <a:endParaRPr lang="ru-RU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8758" y="1984952"/>
            <a:ext cx="6100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Перечень программ разработанной системы: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– это исполнимый файл формата .exe для Windows.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Рекомендации по установке: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Характеристики сервера: 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Интернет: подключение к интернету; 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Windows 7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ОЗУ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&gt;256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МБ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HDD: 512-1024 МБ на жестком диске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установить следующие библиотеки: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Библиотека DJANGO</a:t>
            </a: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Библиотека SQLite3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клиенте необходимо иметь браузер Internet Explorer 1 и выше (или аналогичные</a:t>
            </a:r>
            <a:r>
              <a:rPr lang="ru-RU" sz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Н.Э. Баумана</a:t>
            </a:r>
          </a:p>
          <a:p>
            <a:r>
              <a:rPr lang="ru-RU" dirty="0"/>
              <a:t>Журавлев </a:t>
            </a:r>
            <a:r>
              <a:rPr lang="ru-RU" dirty="0" smtClean="0"/>
              <a:t>Н.В.</a:t>
            </a:r>
          </a:p>
          <a:p>
            <a:r>
              <a:rPr lang="ru-RU" dirty="0" smtClean="0"/>
              <a:t>ИУ5-24М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4"/>
            <a:ext cx="6930277" cy="63618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Требования к системе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1491" y="1921121"/>
            <a:ext cx="10862824" cy="4355926"/>
          </a:xfrm>
        </p:spPr>
        <p:txBody>
          <a:bodyPr rtlCol="0"/>
          <a:lstStyle>
            <a:defPPr>
              <a:defRPr lang="ru-RU"/>
            </a:defPPr>
          </a:lstStyle>
          <a:p>
            <a:pPr algn="just"/>
            <a:r>
              <a:rPr lang="ru-RU" dirty="0"/>
              <a:t>В рамках ПО «Информационная экспертная система по подбору диеты» должны быть реализованы следующие функциональные требования: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ПО должна быть возможность регистрации пользователя;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ПО должна быть возможность создать новые диеты;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ПО должна быть возможность у пользователя указать его рост, вес, возраст;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ПО должна быть возможность подобрать диету пользователя в зависимости от его роста, веса, возраста;</a:t>
            </a:r>
          </a:p>
          <a:p>
            <a:pPr algn="just"/>
            <a:r>
              <a:rPr lang="ru-RU" dirty="0"/>
              <a:t>В рамках ПО «Информационная экспертная система по подбору диеты» должны быть реализованы следующие нефункциональные требования: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Дизайн ПО должен быть лаконичен и понятен любому пользователю;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 должно иметь возможность запускаться на ОС </a:t>
            </a:r>
            <a:r>
              <a:rPr lang="en-US" dirty="0"/>
              <a:t>Windows</a:t>
            </a:r>
            <a:r>
              <a:rPr lang="ru-RU" dirty="0"/>
              <a:t>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/>
              <a:t>Время подбора диеты должно не превышать 5 секунд;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Требования к системе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прецедентов</a:t>
            </a:r>
            <a:endParaRPr lang="ru-RU" sz="36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прецедентов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85" y="1396701"/>
            <a:ext cx="6174006" cy="47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83" y="137505"/>
            <a:ext cx="11341126" cy="144636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dirty="0"/>
              <a:t>Расчет затрат, стоимости и длительности</a:t>
            </a:r>
            <a:br>
              <a:rPr lang="ru-RU" sz="3200" dirty="0"/>
            </a:br>
            <a:r>
              <a:rPr lang="ru-RU" sz="3200" dirty="0"/>
              <a:t>по модели </a:t>
            </a:r>
            <a:r>
              <a:rPr lang="en-US" sz="3200" dirty="0"/>
              <a:t>COCOMO-II</a:t>
            </a:r>
            <a:r>
              <a:rPr lang="ru-RU" sz="3200" dirty="0"/>
              <a:t> этапа</a:t>
            </a:r>
            <a:r>
              <a:rPr lang="en-US" sz="3200" dirty="0"/>
              <a:t> </a:t>
            </a:r>
            <a:r>
              <a:rPr lang="ru-RU" sz="3200" dirty="0"/>
              <a:t>композиции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491" y="6356350"/>
            <a:ext cx="10101300" cy="36512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Расчет затрат, стоимости и </a:t>
            </a:r>
            <a:r>
              <a:rPr lang="ru-RU" dirty="0" smtClean="0"/>
              <a:t>длительности по </a:t>
            </a:r>
            <a:r>
              <a:rPr lang="ru-RU" dirty="0"/>
              <a:t>модели </a:t>
            </a:r>
            <a:r>
              <a:rPr lang="en-US" dirty="0"/>
              <a:t>COCOMO-II</a:t>
            </a:r>
            <a:r>
              <a:rPr lang="ru-RU" dirty="0"/>
              <a:t> этапа</a:t>
            </a:r>
            <a:r>
              <a:rPr lang="en-US" dirty="0"/>
              <a:t> </a:t>
            </a:r>
            <a:r>
              <a:rPr lang="ru-RU" dirty="0"/>
              <a:t>композиции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0664FD-DEC5-D2F4-FE40-CD02F9AA34E2}"/>
                  </a:ext>
                </a:extLst>
              </p:cNvPr>
              <p:cNvSpPr txBox="1"/>
              <p:nvPr/>
            </p:nvSpPr>
            <p:spPr>
              <a:xfrm>
                <a:off x="335235" y="5824019"/>
                <a:ext cx="7070249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𝐷𝐸𝑉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b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длительность</m:t>
                          </m:r>
                        </m:e>
                      </m:d>
                      <m:r>
                        <a:rPr lang="ru-RU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× ЗАТРАТЫ</m:t>
                              </m:r>
                            </m:e>
                            <m:sup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ru-RU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400" b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ru-RU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ru-RU" sz="1400" b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1400" b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sz="1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ru-RU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ru-RU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𝑆𝐶𝐸𝐷</m:t>
                          </m:r>
                        </m:num>
                        <m:den>
                          <m:r>
                            <a:rPr lang="ru-RU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1400" b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5,970989391</m:t>
                      </m:r>
                      <m:r>
                        <a:rPr lang="ru-RU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1400" b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мес.</m:t>
                      </m:r>
                    </m:oMath>
                  </m:oMathPara>
                </a14:m>
                <a:endParaRPr lang="ru-RU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0664FD-DEC5-D2F4-FE40-CD02F9AA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5" y="5824019"/>
                <a:ext cx="7070249" cy="49705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056A68-9871-E8AD-73F0-7F45E024D39B}"/>
              </a:ext>
            </a:extLst>
          </p:cNvPr>
          <p:cNvSpPr txBox="1"/>
          <p:nvPr/>
        </p:nvSpPr>
        <p:spPr>
          <a:xfrm>
            <a:off x="407379" y="4652663"/>
            <a:ext cx="8423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были вычислены затраты, стоимость, длительность: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30C674-F51A-8562-27D5-137A03FA9E4C}"/>
                  </a:ext>
                </a:extLst>
              </p:cNvPr>
              <p:cNvSpPr txBox="1"/>
              <p:nvPr/>
            </p:nvSpPr>
            <p:spPr>
              <a:xfrm>
                <a:off x="393664" y="5042031"/>
                <a:ext cx="5972760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ЗАТРАТЫ=А∗</m:t>
                    </m:r>
                    <m:sSup>
                      <m:sSup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РАЗМЕР</m:t>
                        </m:r>
                      </m:e>
                      <m:sup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ru-RU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ru-RU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ЗАТРАТЫ</m:t>
                        </m:r>
                      </m:e>
                      <m:sub>
                        <m:r>
                          <a:rPr lang="ru-RU" sz="1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𝑎𝑢𝑡𝑜</m:t>
                        </m:r>
                      </m:sub>
                    </m:sSub>
                  </m:oMath>
                </a14:m>
                <a:r>
                  <a:rPr lang="ru-RU" sz="1400" dirty="0">
                    <a:solidFill>
                      <a:schemeClr val="bg1"/>
                    </a:solidFill>
                  </a:rPr>
                  <a:t> 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= 0,957897382 чел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/</a:t>
                </a:r>
                <a:r>
                  <a:rPr lang="ru-RU" sz="1400" dirty="0" smtClean="0">
                    <a:solidFill>
                      <a:schemeClr val="bg1"/>
                    </a:solidFill>
                  </a:rPr>
                  <a:t>мес </a:t>
                </a:r>
                <a:endParaRPr lang="ru-RU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30C674-F51A-8562-27D5-137A03FA9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5042031"/>
                <a:ext cx="5972760" cy="311560"/>
              </a:xfrm>
              <a:prstGeom prst="rect">
                <a:avLst/>
              </a:prstGeom>
              <a:blipFill>
                <a:blip r:embed="rId4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32433B-5A4E-CA8E-D380-9D26A63AB122}"/>
              </a:ext>
            </a:extLst>
          </p:cNvPr>
          <p:cNvSpPr txBox="1"/>
          <p:nvPr/>
        </p:nvSpPr>
        <p:spPr>
          <a:xfrm>
            <a:off x="393664" y="5527687"/>
            <a:ext cx="6674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СТОИМОСТЬ = ЗАТРАТЫ × РАБ_КОЭФ = 47,89486913</a:t>
            </a:r>
            <a:r>
              <a:rPr lang="ru-RU" sz="1400" dirty="0"/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тыс.руб.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7909D6-AA87-E72F-1743-2D976423C196}"/>
                  </a:ext>
                </a:extLst>
              </p:cNvPr>
              <p:cNvSpPr txBox="1"/>
              <p:nvPr/>
            </p:nvSpPr>
            <p:spPr>
              <a:xfrm>
                <a:off x="6883840" y="4838238"/>
                <a:ext cx="2737846" cy="70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1,01+0,01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702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7909D6-AA87-E72F-1743-2D976423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40" y="4838238"/>
                <a:ext cx="2737846" cy="701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443D0EA-B015-2F71-D3B1-C420195E6E3F}"/>
              </a:ext>
            </a:extLst>
          </p:cNvPr>
          <p:cNvSpPr txBox="1"/>
          <p:nvPr/>
        </p:nvSpPr>
        <p:spPr>
          <a:xfrm>
            <a:off x="421097" y="4254174"/>
            <a:ext cx="8830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оценены масштабные факторы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(Wi): 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PREC=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FLEX=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RESL=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TEAM=1, PMAT=3</a:t>
            </a:r>
            <a:endParaRPr lang="ru-RU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699888"/>
                  </p:ext>
                </p:extLst>
              </p:nvPr>
            </p:nvGraphicFramePr>
            <p:xfrm>
              <a:off x="5934710" y="1372127"/>
              <a:ext cx="6257290" cy="1371600"/>
            </p:xfrm>
            <a:graphic>
              <a:graphicData uri="http://schemas.openxmlformats.org/drawingml/2006/table">
                <a:tbl>
                  <a:tblPr firstRow="1" firstCol="1" bandRow="1">
                    <a:tableStyleId>{69C7853C-536D-4A76-A0AE-DD22124D55A5}</a:tableStyleId>
                  </a:tblPr>
                  <a:tblGrid>
                    <a:gridCol w="637540">
                      <a:extLst>
                        <a:ext uri="{9D8B030D-6E8A-4147-A177-3AD203B41FA5}">
                          <a16:colId xmlns:a16="http://schemas.microsoft.com/office/drawing/2014/main" val="3405121609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2956261632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3211969276"/>
                        </a:ext>
                      </a:extLst>
                    </a:gridCol>
                    <a:gridCol w="1350010">
                      <a:extLst>
                        <a:ext uri="{9D8B030D-6E8A-4147-A177-3AD203B41FA5}">
                          <a16:colId xmlns:a16="http://schemas.microsoft.com/office/drawing/2014/main" val="795913233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41086156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Проект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Затраты, чел.-мес.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Стоимость, тыс. руб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KLOC</a:t>
                          </a:r>
                          <a:r>
                            <a:rPr lang="ru-RU" sz="1200">
                              <a:effectLst/>
                            </a:rPr>
                            <a:t>, тыс. </a:t>
                          </a:r>
                          <a:r>
                            <a:rPr lang="en-US" sz="1200">
                              <a:effectLst/>
                            </a:rPr>
                            <a:t>LOC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LOC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25133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0,25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5,357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0,3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300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28148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0,25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3,571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200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726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2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e>
                                  <m:sub>
                                    <m:r>
                                      <a:rPr lang="ru-RU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0,25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3,571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200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5401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699888"/>
                  </p:ext>
                </p:extLst>
              </p:nvPr>
            </p:nvGraphicFramePr>
            <p:xfrm>
              <a:off x="5934710" y="1372127"/>
              <a:ext cx="6257290" cy="1338517"/>
            </p:xfrm>
            <a:graphic>
              <a:graphicData uri="http://schemas.openxmlformats.org/drawingml/2006/table">
                <a:tbl>
                  <a:tblPr firstRow="1" firstCol="1" bandRow="1">
                    <a:tableStyleId>{69C7853C-536D-4A76-A0AE-DD22124D55A5}</a:tableStyleId>
                  </a:tblPr>
                  <a:tblGrid>
                    <a:gridCol w="637540">
                      <a:extLst>
                        <a:ext uri="{9D8B030D-6E8A-4147-A177-3AD203B41FA5}">
                          <a16:colId xmlns:a16="http://schemas.microsoft.com/office/drawing/2014/main" val="3405121609"/>
                        </a:ext>
                      </a:extLst>
                    </a:gridCol>
                    <a:gridCol w="1501775">
                      <a:extLst>
                        <a:ext uri="{9D8B030D-6E8A-4147-A177-3AD203B41FA5}">
                          <a16:colId xmlns:a16="http://schemas.microsoft.com/office/drawing/2014/main" val="2956261632"/>
                        </a:ext>
                      </a:extLst>
                    </a:gridCol>
                    <a:gridCol w="1619885">
                      <a:extLst>
                        <a:ext uri="{9D8B030D-6E8A-4147-A177-3AD203B41FA5}">
                          <a16:colId xmlns:a16="http://schemas.microsoft.com/office/drawing/2014/main" val="3211969276"/>
                        </a:ext>
                      </a:extLst>
                    </a:gridCol>
                    <a:gridCol w="1350010">
                      <a:extLst>
                        <a:ext uri="{9D8B030D-6E8A-4147-A177-3AD203B41FA5}">
                          <a16:colId xmlns:a16="http://schemas.microsoft.com/office/drawing/2014/main" val="795913233"/>
                        </a:ext>
                      </a:extLst>
                    </a:gridCol>
                    <a:gridCol w="1148080">
                      <a:extLst>
                        <a:ext uri="{9D8B030D-6E8A-4147-A177-3AD203B41FA5}">
                          <a16:colId xmlns:a16="http://schemas.microsoft.com/office/drawing/2014/main" val="4108615612"/>
                        </a:ext>
                      </a:extLst>
                    </a:gridCol>
                  </a:tblGrid>
                  <a:tr h="5155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Проект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Затраты, чел.-мес.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Стоимость, тыс. руб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KLOC</a:t>
                          </a:r>
                          <a:r>
                            <a:rPr lang="ru-RU" sz="1200">
                              <a:effectLst/>
                            </a:rPr>
                            <a:t>, тыс. </a:t>
                          </a:r>
                          <a:r>
                            <a:rPr lang="en-US" sz="1200">
                              <a:effectLst/>
                            </a:rPr>
                            <a:t>LOC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LOC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25133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191111" r="-88000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0,25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5,357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0,3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300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28148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291111" r="-88000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0,25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3,571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0,2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200</a:t>
                          </a:r>
                          <a:endParaRPr lang="ru-RU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272691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t="-391111" r="-88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0,25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3,571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0,2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200</a:t>
                          </a:r>
                          <a:endParaRPr lang="ru-RU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554016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393664" y="1534220"/>
            <a:ext cx="54846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alt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ожно выделить следующие функции: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marR="0" lvl="0" indent="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Подбор диеты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marR="0" lvl="0" indent="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диет и способы взаимодействия с ней;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00" marR="0" lvl="0" indent="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пользователей и способы взаимодействие с ней.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Обозначим их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kumimoji="0" lang="en-US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kumimoji="0" lang="en-US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номер функции.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421097" y="2710644"/>
                <a:ext cx="9029392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700"/>
                  </a:spcAft>
                </a:pPr>
                <a:r>
                  <a:rPr lang="en-US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2. </a:t>
                </a:r>
                <a:r>
                  <a:rPr lang="ru-RU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Расчёт стоимости и затрат по аналогам</a:t>
                </a:r>
                <a:r>
                  <a:rPr lang="ru-RU" sz="1400" dirty="0" smtClean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u-RU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7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ПРОИЗВ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𝐾𝐿𝑂𝐶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ЗАТРАТЫ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УД_СТОИМОСТЬ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14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СТОИМОСТЬ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ru-RU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𝐾</m:t>
                        </m:r>
                        <m:sSub>
                          <m:sSub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𝐿𝑂𝐶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;</m:t>
                    </m:r>
                    <m:sSub>
                      <m:sSubPr>
                        <m:ctrlP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𝐿𝑂𝐶</m:t>
                        </m:r>
                      </m:e>
                      <m:sub>
                        <m: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ож</m:t>
                        </m:r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𝐿𝑂𝐶</m:t>
                            </m:r>
                          </m:e>
                          <m:sub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лучш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𝐿𝑂𝐶</m:t>
                            </m:r>
                          </m:e>
                          <m:sub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худш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+4∗</m:t>
                        </m:r>
                        <m:sSub>
                          <m:sSubPr>
                            <m:ctrlP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𝐿𝑂𝐶</m:t>
                            </m:r>
                          </m:e>
                          <m:sub>
                            <m:r>
                              <a:rPr lang="ru-RU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вероятн</m:t>
                            </m:r>
                            <m:r>
                              <a:rPr lang="en-US" sz="1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200" i="1" dirty="0" smtClean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7" y="2710644"/>
                <a:ext cx="9029392" cy="1014380"/>
              </a:xfrm>
              <a:prstGeom prst="rect">
                <a:avLst/>
              </a:prstGeom>
              <a:blipFill>
                <a:blip r:embed="rId7"/>
                <a:stretch>
                  <a:fillRect l="-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407379" y="3623433"/>
                <a:ext cx="1025255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700"/>
                  </a:spcAft>
                </a:pPr>
                <a14:m>
                  <m:oMath xmlns:m="http://schemas.openxmlformats.org/officeDocument/2006/math">
                    <m:r>
                      <a:rPr lang="ru-RU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ЗАТРАТЫ=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𝐿𝑂𝐶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ож</m:t>
                            </m:r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ПРОИЗВ</m:t>
                        </m:r>
                      </m:e>
                      <m:sub>
                        <m: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ср</m:t>
                        </m:r>
                      </m:sub>
                    </m:sSub>
                    <m:r>
                      <a:rPr lang="ru-R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=767,8571429</m:t>
                    </m:r>
                    <m:r>
                      <a:rPr lang="ru-RU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чел/мес</m:t>
                    </m:r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ru-R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СТОИМОСТЬ=</m:t>
                    </m:r>
                    <m:d>
                      <m:d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𝐿𝑂𝐶</m:t>
                                </m:r>
                              </m:e>
                              <m:sub>
                                <m: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ож</m:t>
                                </m:r>
                                <m:r>
                                  <a:rPr lang="en-US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ru-R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У</m:t>
                        </m:r>
                        <m:sSub>
                          <m:sSub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Д</m:t>
                            </m:r>
                          </m:e>
                          <m:sub>
                            <m: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СТОИМОСТЬ</m:t>
                            </m:r>
                          </m:sub>
                        </m:sSub>
                      </m:e>
                      <m:sub>
                        <m:r>
                          <a:rPr lang="ru-RU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ср</m:t>
                        </m:r>
                      </m:sub>
                    </m:sSub>
                    <m:r>
                      <a:rPr lang="ru-R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=12</m:t>
                    </m:r>
                    <m:r>
                      <a:rPr lang="ru-RU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ru-R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796</m:t>
                    </m:r>
                  </m:oMath>
                </a14:m>
                <a:r>
                  <a:rPr lang="ru-RU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тыс. руб</a:t>
                </a:r>
                <a:endParaRPr lang="ru-RU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9" y="3623433"/>
                <a:ext cx="10252554" cy="507831"/>
              </a:xfrm>
              <a:prstGeom prst="rect">
                <a:avLst/>
              </a:prstGeom>
              <a:blipFill>
                <a:blip r:embed="rId8"/>
                <a:stretch>
                  <a:fillRect t="-35714" b="-82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89424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Риски и рекомендации по их управлению</a:t>
            </a:r>
            <a:endParaRPr lang="ru-RU" sz="360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Риски и рекомендации по их управлению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59136"/>
              </p:ext>
            </p:extLst>
          </p:nvPr>
        </p:nvGraphicFramePr>
        <p:xfrm>
          <a:off x="1302051" y="2315458"/>
          <a:ext cx="7389432" cy="3200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36352">
                  <a:extLst>
                    <a:ext uri="{9D8B030D-6E8A-4147-A177-3AD203B41FA5}">
                      <a16:colId xmlns:a16="http://schemas.microsoft.com/office/drawing/2014/main" val="467309928"/>
                    </a:ext>
                  </a:extLst>
                </a:gridCol>
                <a:gridCol w="3053080">
                  <a:extLst>
                    <a:ext uri="{9D8B030D-6E8A-4147-A177-3AD203B41FA5}">
                      <a16:colId xmlns:a16="http://schemas.microsoft.com/office/drawing/2014/main" val="4028642669"/>
                    </a:ext>
                  </a:extLst>
                </a:gridCol>
              </a:tblGrid>
              <a:tr h="920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Риски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План управления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888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Критическая программная ошибка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Иметь людей, которые могут в кратчайшие сроки устранить ошибку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99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СУБД теряет данные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Делать бэкапы для возможности восстановления в определённый промежуток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07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неверного алгоритма подбора диеты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Уточнять алгоритм у специалистов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10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Отставание по срокам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Привлечение дополнительной рабочей силы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39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Потеря финансирования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Поиск новых инвесторов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63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Дефицит процессорной памяти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Добавление аппаратных мощностей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Разработка неверного пользовательского интерфейса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Провести GUI тестирование и исправить выявленные проблемы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73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53009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пакетов и классов анализа</a:t>
            </a:r>
            <a:endParaRPr lang="ru-RU" sz="36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пакетов и классов анализа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22" y="2113115"/>
            <a:ext cx="5828495" cy="41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18" y="235683"/>
            <a:ext cx="10855691" cy="124405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последовательностей для иллюстрации работы </a:t>
            </a:r>
            <a:r>
              <a:rPr lang="ru-RU" dirty="0" smtClean="0"/>
              <a:t>поиска диеты</a:t>
            </a:r>
            <a:endParaRPr lang="ru-RU" sz="36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491" y="6356350"/>
            <a:ext cx="5512176" cy="36512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последовательностей для иллюстрации работы паттернов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71" y="1479742"/>
            <a:ext cx="4870144" cy="4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18" y="235683"/>
            <a:ext cx="10855691" cy="124405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Трассировка </a:t>
            </a:r>
            <a:r>
              <a:rPr lang="ru-RU" dirty="0" smtClean="0"/>
              <a:t>пакетов классов </a:t>
            </a:r>
            <a:r>
              <a:rPr lang="ru-RU" dirty="0" smtClean="0"/>
              <a:t>анализа </a:t>
            </a:r>
            <a:r>
              <a:rPr lang="ru-RU" dirty="0"/>
              <a:t>в подсистемы</a:t>
            </a:r>
            <a:endParaRPr lang="ru-RU" sz="36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1491" y="6356350"/>
            <a:ext cx="5512176" cy="36512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Трассировка пакетов классов анализа в подсистемы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91" y="1479742"/>
            <a:ext cx="5509759" cy="431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63" y="232506"/>
            <a:ext cx="9649237" cy="14354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классов проектирования с подсистемами</a:t>
            </a:r>
            <a:endParaRPr lang="ru-RU" sz="36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Диаграмма классов проектирования с подсистемами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2" r="39589"/>
          <a:stretch/>
        </p:blipFill>
        <p:spPr>
          <a:xfrm>
            <a:off x="7633716" y="2572708"/>
            <a:ext cx="4253484" cy="287886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6"/>
          <a:stretch/>
        </p:blipFill>
        <p:spPr>
          <a:xfrm>
            <a:off x="170346" y="1942939"/>
            <a:ext cx="7150528" cy="4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6D14C-99F8-4E4C-8D35-F6CF93FC217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950</Words>
  <Application>Microsoft Office PowerPoint</Application>
  <PresentationFormat>Широкоэкранный</PresentationFormat>
  <Paragraphs>212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Symbol</vt:lpstr>
      <vt:lpstr>Times New Roman</vt:lpstr>
      <vt:lpstr>Пользовательские</vt:lpstr>
      <vt:lpstr>Информационная экспертная система по подбору диеты</vt:lpstr>
      <vt:lpstr>Требования к системе</vt:lpstr>
      <vt:lpstr>Диаграмма прецедентов</vt:lpstr>
      <vt:lpstr>Расчет затрат, стоимости и длительности по модели COCOMO-II этапа композиции</vt:lpstr>
      <vt:lpstr>Риски и рекомендации по их управлению</vt:lpstr>
      <vt:lpstr>Диаграмма пакетов и классов анализа</vt:lpstr>
      <vt:lpstr>Диаграмма последовательностей для иллюстрации работы поиска диеты</vt:lpstr>
      <vt:lpstr>Трассировка пакетов классов анализа в подсистемы</vt:lpstr>
      <vt:lpstr>Диаграмма классов проектирования с подсистемами</vt:lpstr>
      <vt:lpstr>Трассировка классов проектирования в исходные файлы </vt:lpstr>
      <vt:lpstr>Диаграмма уровней подсистем</vt:lpstr>
      <vt:lpstr>Диаграмма развертывания с указанием подсистем</vt:lpstr>
      <vt:lpstr>Тестирование системы</vt:lpstr>
      <vt:lpstr>Шаги по внедрению системы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2024-04-22T16:32:25Z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