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4" r:id="rId5"/>
    <p:sldId id="330" r:id="rId6"/>
    <p:sldId id="332" r:id="rId7"/>
    <p:sldId id="335" r:id="rId8"/>
    <p:sldId id="317" r:id="rId9"/>
    <p:sldId id="333" r:id="rId10"/>
    <p:sldId id="331" r:id="rId1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0" autoAdjust="0"/>
    <p:restoredTop sz="93020" autoAdjust="0"/>
  </p:normalViewPr>
  <p:slideViewPr>
    <p:cSldViewPr snapToGrid="0">
      <p:cViewPr varScale="1">
        <p:scale>
          <a:sx n="107" d="100"/>
          <a:sy n="107" d="100"/>
        </p:scale>
        <p:origin x="1020" y="108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86129CE-8AC1-4121-834E-A8B272E61DD1}" type="datetime1">
              <a:rPr lang="ru-RU" smtClean="0"/>
              <a:t>18.04.2024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60E43A2A-6559-1747-976A-DC26AF7BBEC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B8E0F10-E193-4759-999B-3C179E14320D}" type="datetime1">
              <a:rPr lang="ru-RU" smtClean="0"/>
              <a:t>18.04.2024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6E09883-B744-4FDD-8623-D69A666500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15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40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982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380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57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303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9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/>
              <a:t>Щелкните, чтобы изменить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 rtlCol="0"/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1" name="Объект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6" name="Рисунок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3" name="Текст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  <a:lvl2pPr>
              <a:defRPr lang="ru-RU" sz="1800"/>
            </a:lvl2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/>
              <a:t>Щелкните, чтобы изменить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онтроль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Рисунок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29" name="Текст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0" name="Текст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</p:grp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толбца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35" name="Рисунок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диаграммой или граф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 rtlCol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>
                <a:latin typeface="+mn-lt"/>
              </a:defRPr>
            </a:lvl1pPr>
          </a:lstStyle>
          <a:p>
            <a:pPr lvl="0" rtl="0"/>
            <a:r>
              <a:rPr lang="ru-RU"/>
              <a:t>SmartArt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lang="ru-RU"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2" name="Объект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18" name="Рисунок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ru-RU"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ru-RU"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8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8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1"/>
            <a:ext cx="8874306" cy="203457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 smtClean="0"/>
              <a:t>Предсказание</a:t>
            </a:r>
            <a:r>
              <a:rPr lang="ru-RU" b="0" dirty="0" smtClean="0"/>
              <a:t> температуры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МГТУ им. </a:t>
            </a:r>
            <a:r>
              <a:rPr lang="ru-RU" dirty="0" smtClean="0"/>
              <a:t>Н.Э. Баумана</a:t>
            </a:r>
          </a:p>
          <a:p>
            <a:r>
              <a:rPr lang="ru-RU" dirty="0" smtClean="0"/>
              <a:t>Журавлев Н.В., ИУ5-24М, студент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F39D5A6-387D-EBEB-D31A-CE7A5F56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961215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 smtClean="0"/>
              <a:t>Условие задачи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6235F5-A4AD-6B82-768B-5D4F4E0D3D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73801" y="2008947"/>
            <a:ext cx="6758398" cy="1067627"/>
          </a:xfrm>
        </p:spPr>
        <p:txBody>
          <a:bodyPr rtlCol="0"/>
          <a:lstStyle>
            <a:defPPr>
              <a:defRPr lang="ru-RU"/>
            </a:defPPr>
          </a:lstStyle>
          <a:p>
            <a:pPr algn="just"/>
            <a:r>
              <a:rPr lang="ru-RU" dirty="0" smtClean="0"/>
              <a:t>Необходимо определить вероятность средней температуры дня оказаться </a:t>
            </a:r>
            <a:r>
              <a:rPr lang="ru-RU" dirty="0"/>
              <a:t>в определённом диапазоне, в </a:t>
            </a:r>
            <a:r>
              <a:rPr lang="ru-RU" dirty="0" smtClean="0"/>
              <a:t>последней </a:t>
            </a:r>
            <a:r>
              <a:rPr lang="ru-RU" dirty="0"/>
              <a:t>декаде </a:t>
            </a:r>
            <a:r>
              <a:rPr lang="ru-RU" dirty="0" smtClean="0"/>
              <a:t>апреля, </a:t>
            </a:r>
            <a:r>
              <a:rPr lang="ru-RU" dirty="0"/>
              <a:t>по известной </a:t>
            </a:r>
            <a:r>
              <a:rPr lang="ru-RU" dirty="0" smtClean="0"/>
              <a:t>температуре </a:t>
            </a:r>
            <a:r>
              <a:rPr lang="ru-RU" dirty="0"/>
              <a:t>в первой декаде </a:t>
            </a:r>
            <a:r>
              <a:rPr lang="ru-RU" dirty="0" smtClean="0"/>
              <a:t>марте.</a:t>
            </a:r>
            <a:endParaRPr lang="ru-RU" dirty="0"/>
          </a:p>
        </p:txBody>
      </p:sp>
      <p:pic>
        <p:nvPicPr>
          <p:cNvPr id="12" name="Рисунок 11" descr="Планшет (сплошная заливка)">
            <a:extLst>
              <a:ext uri="{FF2B5EF4-FFF2-40B4-BE49-F238E27FC236}">
                <a16:creationId xmlns:a16="http://schemas.microsoft.com/office/drawing/2014/main" id="{512C407B-2F93-9581-C064-A6252DEAF27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362949" y="2023649"/>
            <a:ext cx="685800" cy="685800"/>
          </a:xfr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7DC5E9-709B-F26A-C739-B798C7D67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 smtClean="0"/>
              <a:t>Условие задачи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906CCA-AEDE-F709-34D0-57F921A0F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  <p:pic>
        <p:nvPicPr>
          <p:cNvPr id="9" name="Рисунок 8" descr="Галочка (сплошная заливка)">
            <a:extLst>
              <a:ext uri="{FF2B5EF4-FFF2-40B4-BE49-F238E27FC236}">
                <a16:creationId xmlns:a16="http://schemas.microsoft.com/office/drawing/2014/main" id="{6F9E0913-6B7A-58BE-4995-D2AC4B2BFE2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468285" y="3946291"/>
            <a:ext cx="685800" cy="685800"/>
          </a:xfrm>
        </p:spPr>
      </p:pic>
      <p:sp>
        <p:nvSpPr>
          <p:cNvPr id="10" name="Текст 3">
            <a:extLst>
              <a:ext uri="{FF2B5EF4-FFF2-40B4-BE49-F238E27FC236}">
                <a16:creationId xmlns:a16="http://schemas.microsoft.com/office/drawing/2014/main" id="{656235F5-A4AD-6B82-768B-5D4F4E0D3D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73801" y="3520608"/>
            <a:ext cx="6758398" cy="1537167"/>
          </a:xfrm>
        </p:spPr>
        <p:txBody>
          <a:bodyPr rtlCol="0"/>
          <a:lstStyle>
            <a:defPPr>
              <a:defRPr lang="ru-RU"/>
            </a:defPPr>
          </a:lstStyle>
          <a:p>
            <a:pPr algn="just">
              <a:lnSpc>
                <a:spcPct val="100000"/>
              </a:lnSpc>
            </a:pPr>
            <a:r>
              <a:rPr lang="ru-RU" sz="1600" dirty="0" smtClean="0"/>
              <a:t>Всего диапазонов температур – 10, не равных по длине.</a:t>
            </a:r>
          </a:p>
          <a:p>
            <a:pPr algn="just">
              <a:lnSpc>
                <a:spcPct val="100000"/>
              </a:lnSpc>
            </a:pPr>
            <a:r>
              <a:rPr lang="ru-RU" sz="1600" dirty="0" smtClean="0"/>
              <a:t>Будем считать, что в задаче стационарное распределение.</a:t>
            </a:r>
          </a:p>
          <a:p>
            <a:pPr algn="just">
              <a:lnSpc>
                <a:spcPct val="100000"/>
              </a:lnSpc>
            </a:pPr>
            <a:r>
              <a:rPr lang="ru-RU" sz="1600" dirty="0"/>
              <a:t>Данные для получения вероятностей перехода </a:t>
            </a:r>
            <a:r>
              <a:rPr lang="ru-RU" sz="1600" dirty="0" smtClean="0"/>
              <a:t>взяты с </a:t>
            </a:r>
            <a:r>
              <a:rPr lang="ru-RU" sz="1600" dirty="0"/>
              <a:t>сайта </a:t>
            </a:r>
            <a:r>
              <a:rPr lang="en-US" sz="1600" dirty="0" smtClean="0"/>
              <a:t>rp5.ru</a:t>
            </a:r>
            <a:r>
              <a:rPr lang="ru-RU" sz="1600" dirty="0" smtClean="0"/>
              <a:t> </a:t>
            </a:r>
            <a:r>
              <a:rPr lang="ru-RU" sz="1600" dirty="0"/>
              <a:t>который хранит температуру для каждого дня </a:t>
            </a:r>
            <a:r>
              <a:rPr lang="en-US" sz="1600" dirty="0" smtClean="0"/>
              <a:t>c 2013 </a:t>
            </a:r>
            <a:r>
              <a:rPr lang="ru-RU" sz="1600" dirty="0" smtClean="0"/>
              <a:t>года.</a:t>
            </a:r>
            <a:endParaRPr lang="ru-RU" sz="1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520629"/>
              </p:ext>
            </p:extLst>
          </p:nvPr>
        </p:nvGraphicFramePr>
        <p:xfrm>
          <a:off x="9152963" y="1400175"/>
          <a:ext cx="2848537" cy="4063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5962">
                  <a:extLst>
                    <a:ext uri="{9D8B030D-6E8A-4147-A177-3AD203B41FA5}">
                      <a16:colId xmlns:a16="http://schemas.microsoft.com/office/drawing/2014/main" val="88801043"/>
                    </a:ext>
                  </a:extLst>
                </a:gridCol>
                <a:gridCol w="1552575">
                  <a:extLst>
                    <a:ext uri="{9D8B030D-6E8A-4147-A177-3AD203B41FA5}">
                      <a16:colId xmlns:a16="http://schemas.microsoft.com/office/drawing/2014/main" val="4095246289"/>
                    </a:ext>
                  </a:extLst>
                </a:gridCol>
              </a:tblGrid>
              <a:tr h="229166">
                <a:tc>
                  <a:txBody>
                    <a:bodyPr/>
                    <a:lstStyle/>
                    <a:p>
                      <a:r>
                        <a:rPr lang="ru-RU" dirty="0" smtClean="0"/>
                        <a:t>Диапазон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730067"/>
                  </a:ext>
                </a:extLst>
              </a:tr>
              <a:tr h="369786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-31.0</a:t>
                      </a:r>
                      <a:r>
                        <a:rPr lang="en-US" dirty="0" smtClean="0"/>
                        <a:t>;</a:t>
                      </a:r>
                      <a:r>
                        <a:rPr lang="ru-RU" dirty="0" smtClean="0"/>
                        <a:t> -24.5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478674"/>
                  </a:ext>
                </a:extLst>
              </a:tr>
              <a:tr h="369786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-24.5</a:t>
                      </a:r>
                      <a:r>
                        <a:rPr lang="en-US" dirty="0" smtClean="0"/>
                        <a:t>;</a:t>
                      </a:r>
                      <a:r>
                        <a:rPr lang="ru-RU" dirty="0" smtClean="0"/>
                        <a:t> 18.0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5935"/>
                  </a:ext>
                </a:extLst>
              </a:tr>
              <a:tr h="369786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-18.0</a:t>
                      </a:r>
                      <a:r>
                        <a:rPr lang="en-US" dirty="0" smtClean="0"/>
                        <a:t>;</a:t>
                      </a:r>
                      <a:r>
                        <a:rPr lang="ru-RU" dirty="0" smtClean="0"/>
                        <a:t> -11.5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420910"/>
                  </a:ext>
                </a:extLst>
              </a:tr>
              <a:tr h="369786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-11.5</a:t>
                      </a:r>
                      <a:r>
                        <a:rPr lang="en-US" dirty="0" smtClean="0"/>
                        <a:t>;</a:t>
                      </a:r>
                      <a:r>
                        <a:rPr lang="ru-RU" dirty="0" smtClean="0"/>
                        <a:t> -5.0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77664"/>
                  </a:ext>
                </a:extLst>
              </a:tr>
              <a:tr h="369786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-5.0</a:t>
                      </a:r>
                      <a:r>
                        <a:rPr lang="en-US" baseline="0" dirty="0" smtClean="0"/>
                        <a:t>;</a:t>
                      </a:r>
                      <a:r>
                        <a:rPr lang="ru-RU" baseline="0" dirty="0" smtClean="0"/>
                        <a:t> 1.5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451602"/>
                  </a:ext>
                </a:extLst>
              </a:tr>
              <a:tr h="369786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1.5</a:t>
                      </a:r>
                      <a:r>
                        <a:rPr lang="en-US" baseline="0" dirty="0" smtClean="0"/>
                        <a:t>;</a:t>
                      </a:r>
                      <a:r>
                        <a:rPr lang="ru-RU" baseline="0" dirty="0" smtClean="0"/>
                        <a:t> 8</a:t>
                      </a:r>
                      <a:r>
                        <a:rPr lang="en-US" baseline="0" dirty="0" smtClean="0"/>
                        <a:t>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36189"/>
                  </a:ext>
                </a:extLst>
              </a:tr>
              <a:tr h="369786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8.0</a:t>
                      </a:r>
                      <a:r>
                        <a:rPr lang="en-US" dirty="0" smtClean="0"/>
                        <a:t>;</a:t>
                      </a:r>
                      <a:r>
                        <a:rPr lang="ru-RU" dirty="0" smtClean="0"/>
                        <a:t> 14.5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9300"/>
                  </a:ext>
                </a:extLst>
              </a:tr>
              <a:tr h="369786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14.5</a:t>
                      </a:r>
                      <a:r>
                        <a:rPr lang="en-US" dirty="0" smtClean="0"/>
                        <a:t>;</a:t>
                      </a:r>
                      <a:r>
                        <a:rPr lang="ru-RU" dirty="0" smtClean="0"/>
                        <a:t> 21.0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37490"/>
                  </a:ext>
                </a:extLst>
              </a:tr>
              <a:tr h="369786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21.0</a:t>
                      </a:r>
                      <a:r>
                        <a:rPr lang="en-US" dirty="0" smtClean="0"/>
                        <a:t>;</a:t>
                      </a:r>
                      <a:r>
                        <a:rPr lang="ru-RU" dirty="0" smtClean="0"/>
                        <a:t> 27.0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245463"/>
                  </a:ext>
                </a:extLst>
              </a:tr>
              <a:tr h="369786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27.5</a:t>
                      </a:r>
                      <a:r>
                        <a:rPr lang="en-US" dirty="0" smtClean="0"/>
                        <a:t>; 34.0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349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5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7570816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 smtClean="0"/>
              <a:t>Определение диапазона</a:t>
            </a:r>
            <a:endParaRPr lang="ru-RU" sz="3600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Определение </a:t>
            </a:r>
            <a:r>
              <a:rPr lang="ru-RU" dirty="0" smtClean="0"/>
              <a:t>диапазона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644956" y="2053865"/>
            <a:ext cx="4124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Из исходных данных для каждой декады каждого года считаем среднюю температуру и записываем эти данные в матрицу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644957" y="4615183"/>
            <a:ext cx="4147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Для всех средних температур по каждой декаде для каждого года определяем диапазон, к которому она принадлежит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47" y="4195343"/>
            <a:ext cx="6077521" cy="2040007"/>
          </a:xfrm>
          <a:prstGeom prst="rect">
            <a:avLst/>
          </a:prstGeom>
        </p:spPr>
      </p:pic>
      <p:pic>
        <p:nvPicPr>
          <p:cNvPr id="20" name="Рисунок 19" descr="Эмблема с галочкой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142036" y="4686888"/>
            <a:ext cx="502920" cy="502920"/>
          </a:xfr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347" y="1363953"/>
            <a:ext cx="6077521" cy="2014062"/>
          </a:xfrm>
          <a:prstGeom prst="rect">
            <a:avLst/>
          </a:prstGeom>
        </p:spPr>
      </p:pic>
      <p:pic>
        <p:nvPicPr>
          <p:cNvPr id="21" name="Рисунок 20" descr="Эмблема с галочкой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1142036" y="2125570"/>
            <a:ext cx="502920" cy="502920"/>
          </a:xfrm>
        </p:spPr>
      </p:pic>
    </p:spTree>
    <p:extLst>
      <p:ext uri="{BB962C8B-B14F-4D97-AF65-F5344CB8AC3E}">
        <p14:creationId xmlns:p14="http://schemas.microsoft.com/office/powerpoint/2010/main" val="9885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7DC5E9-709B-F26A-C739-B798C7D67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Получение матрицы переходов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906CCA-AEDE-F709-34D0-57F921A0F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15" name="Заголовок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429329"/>
            <a:ext cx="6932640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 smtClean="0"/>
              <a:t>Получение матрицы переходов</a:t>
            </a:r>
            <a:endParaRPr lang="ru-RU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968120" y="2037675"/>
            <a:ext cx="42235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Создаём матрицу переходов - в каждую ячейку записываем количество переходов из одного диапазона в другой для каждой декады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968120" y="4646778"/>
            <a:ext cx="4223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Если вся строка имеет 0, то на главной диагонали ставим 1, иначе каждый элемент поделить на сумму рассматриваемой строки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48" y="4294993"/>
            <a:ext cx="6077521" cy="1903901"/>
          </a:xfrm>
          <a:prstGeom prst="rect">
            <a:avLst/>
          </a:prstGeom>
        </p:spPr>
      </p:pic>
      <p:pic>
        <p:nvPicPr>
          <p:cNvPr id="19" name="Рисунок 18" descr="Эмблема с галочкой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215083" y="4995482"/>
            <a:ext cx="502920" cy="502920"/>
          </a:xfr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747" y="1838143"/>
            <a:ext cx="6077521" cy="1876392"/>
          </a:xfrm>
          <a:prstGeom prst="rect">
            <a:avLst/>
          </a:prstGeom>
        </p:spPr>
      </p:pic>
      <p:pic>
        <p:nvPicPr>
          <p:cNvPr id="21" name="Рисунок 20" descr="Эмблема с галочкой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215083" y="2524879"/>
            <a:ext cx="502920" cy="502920"/>
          </a:xfrm>
        </p:spPr>
      </p:pic>
    </p:spTree>
    <p:extLst>
      <p:ext uri="{BB962C8B-B14F-4D97-AF65-F5344CB8AC3E}">
        <p14:creationId xmlns:p14="http://schemas.microsoft.com/office/powerpoint/2010/main" val="40214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474DA-6954-F976-32DC-5FCBE236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8751915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0" dirty="0" smtClean="0"/>
              <a:t>Определение вероятности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E6F2025C-1898-F00A-B007-A902CA7EF778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298270" y="2278383"/>
                <a:ext cx="7750356" cy="3047357"/>
              </a:xfrm>
            </p:spPr>
            <p:txBody>
              <a:bodyPr rtlCol="0"/>
              <a:lstStyle>
                <a:defPPr>
                  <a:defRPr lang="ru-RU"/>
                </a:defPPr>
              </a:lstStyle>
              <a:p>
                <a:pPr algn="just" fontAlgn="base"/>
                <a:r>
                  <a:rPr lang="ru-RU" sz="1400" dirty="0" smtClean="0"/>
                  <a:t>Работаем с одной и той же матрицей, заполняемой на основе статистики переходов между температурными диапазонами любой пары соседних декад.</a:t>
                </a:r>
              </a:p>
              <a:p>
                <a:pPr algn="just" fontAlgn="base"/>
                <a:r>
                  <a:rPr lang="ru-RU" sz="1400" dirty="0" smtClean="0"/>
                  <a:t>Так как распределение стационарное, то для определение вероятности можно использовать формулу:</a:t>
                </a:r>
              </a:p>
              <a:p>
                <a:pPr fontAlgn="base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400" i="1" dirty="0"/>
                      <m:t>π</m:t>
                    </m:r>
                    <m:r>
                      <m:rPr>
                        <m:nor/>
                      </m:rPr>
                      <a:rPr lang="el-GR" sz="1400" i="1" dirty="0"/>
                      <m:t>(1</m:t>
                    </m:r>
                    <m:r>
                      <m:rPr>
                        <m:nor/>
                      </m:rPr>
                      <a:rPr lang="ru-RU" sz="1400" i="1" dirty="0"/>
                      <m:t>3</m:t>
                    </m:r>
                    <m:r>
                      <m:rPr>
                        <m:nor/>
                      </m:rPr>
                      <a:rPr lang="el-GR" sz="1400" i="1" dirty="0"/>
                      <m:t>) = </m:t>
                    </m:r>
                    <m:sSup>
                      <m:sSupPr>
                        <m:ctrlPr>
                          <a:rPr lang="el-G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l-GR" sz="1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m:rPr>
                        <m:nor/>
                      </m:rP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1400" i="1" dirty="0"/>
                      <m:t>x</m:t>
                    </m:r>
                    <m:r>
                      <m:rPr>
                        <m:nor/>
                      </m:rPr>
                      <a:rPr lang="el-GR" sz="1400" i="1" dirty="0"/>
                      <m:t> </m:t>
                    </m:r>
                    <m:r>
                      <m:rPr>
                        <m:nor/>
                      </m:rPr>
                      <a:rPr lang="el-GR" sz="1400" i="1" dirty="0"/>
                      <m:t>π</m:t>
                    </m:r>
                    <m:r>
                      <m:rPr>
                        <m:nor/>
                      </m:rPr>
                      <a:rPr lang="el-GR" sz="1400" i="1" dirty="0"/>
                      <m:t>(</m:t>
                    </m:r>
                    <m:r>
                      <m:rPr>
                        <m:nor/>
                      </m:rPr>
                      <a:rPr lang="ru-RU" sz="1400" i="1" dirty="0"/>
                      <m:t>7</m:t>
                    </m:r>
                    <m:r>
                      <m:rPr>
                        <m:nor/>
                      </m:rPr>
                      <a:rPr lang="el-GR" sz="1400" i="1" dirty="0"/>
                      <m:t>)</m:t>
                    </m:r>
                  </m:oMath>
                </a14:m>
                <a:r>
                  <a:rPr lang="ru-RU" sz="1400" dirty="0" smtClean="0"/>
                  <a:t>, г</a:t>
                </a:r>
                <a:r>
                  <a:rPr lang="ru-RU" sz="1400" dirty="0" smtClean="0"/>
                  <a:t>де</a:t>
                </a:r>
              </a:p>
              <a:p>
                <a:pPr algn="just" fontAlgn="base"/>
                <a:r>
                  <a:rPr lang="ru-RU" sz="1400" dirty="0" smtClean="0"/>
                  <a:t>π(7) </a:t>
                </a:r>
                <a:r>
                  <a:rPr lang="ru-RU" sz="1400" dirty="0"/>
                  <a:t>- </a:t>
                </a:r>
                <a:r>
                  <a:rPr lang="ru-RU" sz="1400" dirty="0" smtClean="0"/>
                  <a:t>вектор-строка для первой декады марта</a:t>
                </a:r>
              </a:p>
              <a:p>
                <a:pPr algn="just" fontAlgn="base"/>
                <a:r>
                  <a:rPr lang="ru-RU" sz="1400" dirty="0" smtClean="0"/>
                  <a:t>π(13) </a:t>
                </a:r>
                <a:r>
                  <a:rPr lang="ru-RU" sz="1400" dirty="0"/>
                  <a:t>- вектор-строка для </a:t>
                </a:r>
                <a:r>
                  <a:rPr lang="ru-RU" sz="1400" dirty="0" smtClean="0"/>
                  <a:t>последней </a:t>
                </a:r>
                <a:r>
                  <a:rPr lang="ru-RU" sz="1400" dirty="0"/>
                  <a:t>декады </a:t>
                </a:r>
                <a:r>
                  <a:rPr lang="ru-RU" sz="1400" dirty="0" smtClean="0"/>
                  <a:t>апреля</a:t>
                </a:r>
                <a:endParaRPr lang="ru-RU" sz="1400" dirty="0"/>
              </a:p>
              <a:p>
                <a:pPr algn="just" fontAlgn="base"/>
                <a:r>
                  <a:rPr lang="en-US" sz="1400" dirty="0" smtClean="0"/>
                  <a:t>P</a:t>
                </a:r>
                <a:r>
                  <a:rPr lang="ru-RU" sz="1400" dirty="0" smtClean="0"/>
                  <a:t> - матрица перехода</a:t>
                </a:r>
              </a:p>
              <a:p>
                <a:pPr algn="just" fontAlgn="base"/>
                <a:r>
                  <a:rPr lang="ru-RU" sz="1400" dirty="0" smtClean="0"/>
                  <a:t>В </a:t>
                </a:r>
                <a:r>
                  <a:rPr lang="ru-RU" sz="1400" dirty="0"/>
                  <a:t>векторе </a:t>
                </a:r>
                <a:r>
                  <a:rPr lang="ru-RU" sz="1400" dirty="0" smtClean="0"/>
                  <a:t>π(7) </a:t>
                </a:r>
                <a:r>
                  <a:rPr lang="ru-RU" sz="1400" dirty="0"/>
                  <a:t>будет единственная 1, остальные </a:t>
                </a:r>
                <a:r>
                  <a:rPr lang="ru-RU" sz="1400" dirty="0" smtClean="0"/>
                  <a:t>0, т.к. </a:t>
                </a:r>
                <a:r>
                  <a:rPr lang="ru-RU" sz="1400" dirty="0"/>
                  <a:t>мы точно знаем, какая средняя температура была </a:t>
                </a:r>
                <a:r>
                  <a:rPr lang="ru-RU" sz="1400" dirty="0" smtClean="0"/>
                  <a:t>в </a:t>
                </a:r>
                <a:r>
                  <a:rPr lang="ru-RU" sz="1400" dirty="0"/>
                  <a:t>первой декаде </a:t>
                </a:r>
                <a:r>
                  <a:rPr lang="ru-RU" sz="1400" dirty="0" smtClean="0"/>
                  <a:t>марта </a:t>
                </a:r>
                <a:r>
                  <a:rPr lang="ru-RU" sz="1400" dirty="0"/>
                  <a:t>в текущем </a:t>
                </a:r>
                <a:r>
                  <a:rPr lang="ru-RU" sz="1400" dirty="0" smtClean="0"/>
                  <a:t>году.</a:t>
                </a:r>
              </a:p>
              <a:p>
                <a:pPr algn="just" fontAlgn="base"/>
                <a:r>
                  <a:rPr lang="ru-RU" sz="1400" dirty="0" smtClean="0"/>
                  <a:t>Требуется рассчитать </a:t>
                </a:r>
                <a:r>
                  <a:rPr lang="el-GR" sz="1400" dirty="0"/>
                  <a:t>π(13</a:t>
                </a:r>
                <a:r>
                  <a:rPr lang="el-GR" sz="1400" dirty="0" smtClean="0"/>
                  <a:t>)</a:t>
                </a:r>
                <a:r>
                  <a:rPr lang="ru-RU" sz="1400" dirty="0" smtClean="0"/>
                  <a:t>.</a:t>
                </a:r>
              </a:p>
            </p:txBody>
          </p:sp>
        </mc:Choice>
        <mc:Fallback>
          <p:sp>
            <p:nvSpPr>
              <p:cNvPr id="5" name="Текст 4">
                <a:extLst>
                  <a:ext uri="{FF2B5EF4-FFF2-40B4-BE49-F238E27FC236}">
                    <a16:creationId xmlns:a16="http://schemas.microsoft.com/office/drawing/2014/main" id="{E6F2025C-1898-F00A-B007-A902CA7EF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298270" y="2278383"/>
                <a:ext cx="7750356" cy="3047357"/>
              </a:xfrm>
              <a:blipFill>
                <a:blip r:embed="rId3"/>
                <a:stretch>
                  <a:fillRect l="-1416" t="-2400" r="-1416" b="-2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8A6254CF-1E42-BDE2-C455-504765B896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Определение вероятности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E43B795-D171-E68A-510F-ADEBB07C22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312" y="2278383"/>
            <a:ext cx="38004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839757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Результаты</a:t>
            </a:r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790950" y="2797227"/>
            <a:ext cx="3714750" cy="1393773"/>
          </a:xfrm>
        </p:spPr>
        <p:txBody>
          <a:bodyPr rtlCol="0"/>
          <a:lstStyle>
            <a:defPPr>
              <a:defRPr lang="ru-RU"/>
            </a:defPPr>
          </a:lstStyle>
          <a:p>
            <a:pPr algn="just"/>
            <a:r>
              <a:rPr lang="ru-RU" sz="1400" dirty="0" smtClean="0"/>
              <a:t>Сравним полученные результаты с данными из </a:t>
            </a:r>
            <a:r>
              <a:rPr lang="en-US" sz="1400" dirty="0" smtClean="0"/>
              <a:t>pogoda.mail.ru</a:t>
            </a:r>
            <a:r>
              <a:rPr lang="ru-RU" sz="1400" dirty="0" smtClean="0"/>
              <a:t>.</a:t>
            </a:r>
          </a:p>
          <a:p>
            <a:pPr algn="just"/>
            <a:r>
              <a:rPr lang="ru-RU" sz="1400" dirty="0" smtClean="0"/>
              <a:t>Из сравнения видно, что наибольшая вероятность для диапазона 6, соответствует средней температуре за день в последней декаде апреля</a:t>
            </a:r>
            <a:endParaRPr lang="en-US" sz="1400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79129"/>
              </p:ext>
            </p:extLst>
          </p:nvPr>
        </p:nvGraphicFramePr>
        <p:xfrm>
          <a:off x="363509" y="1760248"/>
          <a:ext cx="3155633" cy="402544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7674">
                  <a:extLst>
                    <a:ext uri="{9D8B030D-6E8A-4147-A177-3AD203B41FA5}">
                      <a16:colId xmlns:a16="http://schemas.microsoft.com/office/drawing/2014/main" val="366121090"/>
                    </a:ext>
                  </a:extLst>
                </a:gridCol>
                <a:gridCol w="1003618">
                  <a:extLst>
                    <a:ext uri="{9D8B030D-6E8A-4147-A177-3AD203B41FA5}">
                      <a16:colId xmlns:a16="http://schemas.microsoft.com/office/drawing/2014/main" val="1665541161"/>
                    </a:ext>
                  </a:extLst>
                </a:gridCol>
                <a:gridCol w="1204341">
                  <a:extLst>
                    <a:ext uri="{9D8B030D-6E8A-4147-A177-3AD203B41FA5}">
                      <a16:colId xmlns:a16="http://schemas.microsoft.com/office/drawing/2014/main" val="3781141190"/>
                    </a:ext>
                  </a:extLst>
                </a:gridCol>
              </a:tblGrid>
              <a:tr h="317047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Диапазон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Значение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Вероятность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867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-31.0</a:t>
                      </a:r>
                      <a:r>
                        <a:rPr lang="en-US" sz="1200" dirty="0" smtClean="0"/>
                        <a:t>;</a:t>
                      </a:r>
                      <a:r>
                        <a:rPr lang="ru-RU" sz="1200" dirty="0" smtClean="0"/>
                        <a:t> -24.5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81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-24.5</a:t>
                      </a:r>
                      <a:r>
                        <a:rPr lang="en-US" sz="1200" dirty="0" smtClean="0"/>
                        <a:t>;</a:t>
                      </a:r>
                      <a:r>
                        <a:rPr lang="ru-RU" sz="1200" dirty="0" smtClean="0"/>
                        <a:t> 18.0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3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-18.0</a:t>
                      </a:r>
                      <a:r>
                        <a:rPr lang="en-US" sz="1200" dirty="0" smtClean="0"/>
                        <a:t>;</a:t>
                      </a:r>
                      <a:r>
                        <a:rPr lang="ru-RU" sz="1200" dirty="0" smtClean="0"/>
                        <a:t> -11.5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0.21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4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-11.5</a:t>
                      </a:r>
                      <a:r>
                        <a:rPr lang="en-US" sz="1200" dirty="0" smtClean="0"/>
                        <a:t>;</a:t>
                      </a:r>
                      <a:r>
                        <a:rPr lang="ru-RU" sz="1200" dirty="0" smtClean="0"/>
                        <a:t> -5.0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0.11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70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-5.0</a:t>
                      </a:r>
                      <a:r>
                        <a:rPr lang="en-US" sz="1200" baseline="0" dirty="0" smtClean="0"/>
                        <a:t>;</a:t>
                      </a:r>
                      <a:r>
                        <a:rPr lang="ru-RU" sz="1200" baseline="0" dirty="0" smtClean="0"/>
                        <a:t> 1.5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0.22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2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1.5</a:t>
                      </a:r>
                      <a:r>
                        <a:rPr lang="en-US" sz="1200" baseline="0" dirty="0" smtClean="0"/>
                        <a:t>;</a:t>
                      </a:r>
                      <a:r>
                        <a:rPr lang="ru-RU" sz="1200" baseline="0" dirty="0" smtClean="0"/>
                        <a:t> 8</a:t>
                      </a:r>
                      <a:r>
                        <a:rPr lang="en-US" sz="1200" baseline="0" dirty="0" smtClean="0"/>
                        <a:t>.0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0.34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9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8.0</a:t>
                      </a:r>
                      <a:r>
                        <a:rPr lang="en-US" sz="1200" dirty="0" smtClean="0"/>
                        <a:t>;</a:t>
                      </a:r>
                      <a:r>
                        <a:rPr lang="ru-RU" sz="1200" dirty="0" smtClean="0"/>
                        <a:t> 14.5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0.27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29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8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14.5</a:t>
                      </a:r>
                      <a:r>
                        <a:rPr lang="en-US" sz="1200" dirty="0" smtClean="0"/>
                        <a:t>;</a:t>
                      </a:r>
                      <a:r>
                        <a:rPr lang="ru-RU" sz="1200" dirty="0" smtClean="0"/>
                        <a:t> 21.0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0.18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9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9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21.0</a:t>
                      </a:r>
                      <a:r>
                        <a:rPr lang="en-US" sz="1200" dirty="0" smtClean="0"/>
                        <a:t>;</a:t>
                      </a:r>
                      <a:r>
                        <a:rPr lang="ru-RU" sz="1200" dirty="0" smtClean="0"/>
                        <a:t> 27.0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70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10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27.5</a:t>
                      </a:r>
                      <a:r>
                        <a:rPr lang="en-US" sz="1200" dirty="0" smtClean="0"/>
                        <a:t>; 34.0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0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137193"/>
                  </a:ext>
                </a:extLst>
              </a:tr>
            </a:tbl>
          </a:graphicData>
        </a:graphic>
      </p:graphicFrame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084" y="1760248"/>
            <a:ext cx="4454881" cy="34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485" y="317500"/>
            <a:ext cx="8874306" cy="325157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МГТУ им. Н.Э. Баумана</a:t>
            </a:r>
          </a:p>
          <a:p>
            <a:r>
              <a:rPr lang="ru-RU" dirty="0"/>
              <a:t>Журавлев </a:t>
            </a:r>
            <a:r>
              <a:rPr lang="ru-RU" dirty="0" smtClean="0"/>
              <a:t>Н.В.</a:t>
            </a:r>
          </a:p>
          <a:p>
            <a:r>
              <a:rPr lang="ru-RU" dirty="0" smtClean="0"/>
              <a:t>ИУ5-24М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ьзовательские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SD_V1" id="{10C00CE7-68C9-487D-B8BA-39ED74E6F042}" vid="{C704F758-AE21-EA4A-B848-EA5509A4322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4C4D40-3DCC-453F-9F26-3C8AD64DDA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F82C73-717E-4786-990F-CE92B3773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76D14C-99F8-4E4C-8D35-F6CF93FC217D}">
  <ds:schemaRefs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30e9df3-be65-4c73-a93b-d1236ebd677e"/>
    <ds:schemaRef ds:uri="http://www.w3.org/XML/1998/namespace"/>
    <ds:schemaRef ds:uri="16c05727-aa75-4e4a-9b5f-8a80a1165891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</Words>
  <Application>Microsoft Office PowerPoint</Application>
  <PresentationFormat>Широкоэкранный</PresentationFormat>
  <Paragraphs>102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Cambria Math</vt:lpstr>
      <vt:lpstr>Пользовательские</vt:lpstr>
      <vt:lpstr>Предсказание температуры</vt:lpstr>
      <vt:lpstr>Условие задачи</vt:lpstr>
      <vt:lpstr>Определение диапазона</vt:lpstr>
      <vt:lpstr>Получение матрицы переходов</vt:lpstr>
      <vt:lpstr>Определение вероятности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2022-06-24T18:38:37Z</dcterms:created>
  <dcterms:modified xsi:type="dcterms:W3CDTF">2024-04-18T15:35:26Z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