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8" r:id="rId2"/>
    <p:sldId id="268" r:id="rId3"/>
    <p:sldId id="269" r:id="rId4"/>
    <p:sldId id="257" r:id="rId5"/>
    <p:sldId id="259" r:id="rId6"/>
    <p:sldId id="260" r:id="rId7"/>
    <p:sldId id="262" r:id="rId8"/>
    <p:sldId id="261" r:id="rId9"/>
    <p:sldId id="264" r:id="rId10"/>
    <p:sldId id="263" r:id="rId11"/>
    <p:sldId id="265" r:id="rId12"/>
    <p:sldId id="266" r:id="rId13"/>
    <p:sldId id="267" r:id="rId14"/>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1" autoAdjust="0"/>
    <p:restoredTop sz="80114" autoAdjust="0"/>
  </p:normalViewPr>
  <p:slideViewPr>
    <p:cSldViewPr snapToGrid="0" snapToObjects="1">
      <p:cViewPr>
        <p:scale>
          <a:sx n="90" d="100"/>
          <a:sy n="90" d="100"/>
        </p:scale>
        <p:origin x="-1832" y="-8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4ACA9E-3111-AD4A-9E18-424074DC806E}" type="datetimeFigureOut">
              <a:rPr lang="en-US" smtClean="0"/>
              <a:t>10/7/18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FFAA02-00AD-7E46-9722-998A6348C4C8}" type="slidenum">
              <a:rPr lang="en-US" smtClean="0"/>
              <a:t>‹#›</a:t>
            </a:fld>
            <a:endParaRPr lang="en-US"/>
          </a:p>
        </p:txBody>
      </p:sp>
    </p:spTree>
    <p:extLst>
      <p:ext uri="{BB962C8B-B14F-4D97-AF65-F5344CB8AC3E}">
        <p14:creationId xmlns:p14="http://schemas.microsoft.com/office/powerpoint/2010/main" val="208386960"/>
      </p:ext>
    </p:extLst>
  </p:cSld>
  <p:clrMap bg1="lt1" tx1="dk1" bg2="lt2" tx2="dk2" accent1="accent1" accent2="accent2" accent3="accent3" accent4="accent4" accent5="accent5" accent6="accent6" hlink="hlink" folHlink="folHlink"/>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FFAA02-00AD-7E46-9722-998A6348C4C8}" type="slidenum">
              <a:rPr lang="en-US" smtClean="0"/>
              <a:t>1</a:t>
            </a:fld>
            <a:endParaRPr lang="en-US"/>
          </a:p>
        </p:txBody>
      </p:sp>
    </p:spTree>
    <p:extLst>
      <p:ext uri="{BB962C8B-B14F-4D97-AF65-F5344CB8AC3E}">
        <p14:creationId xmlns:p14="http://schemas.microsoft.com/office/powerpoint/2010/main" val="3646974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Teensy microcontroller</a:t>
            </a:r>
            <a:endParaRPr lang="en-US" dirty="0"/>
          </a:p>
        </p:txBody>
      </p:sp>
      <p:sp>
        <p:nvSpPr>
          <p:cNvPr id="4" name="Slide Number Placeholder 3"/>
          <p:cNvSpPr>
            <a:spLocks noGrp="1"/>
          </p:cNvSpPr>
          <p:nvPr>
            <p:ph type="sldNum" sz="quarter" idx="10"/>
          </p:nvPr>
        </p:nvSpPr>
        <p:spPr/>
        <p:txBody>
          <a:bodyPr/>
          <a:lstStyle/>
          <a:p>
            <a:fld id="{14FFAA02-00AD-7E46-9722-998A6348C4C8}" type="slidenum">
              <a:rPr lang="en-US" smtClean="0"/>
              <a:t>10</a:t>
            </a:fld>
            <a:endParaRPr lang="en-US"/>
          </a:p>
        </p:txBody>
      </p:sp>
    </p:spTree>
    <p:extLst>
      <p:ext uri="{BB962C8B-B14F-4D97-AF65-F5344CB8AC3E}">
        <p14:creationId xmlns:p14="http://schemas.microsoft.com/office/powerpoint/2010/main" val="2301256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two boards stack together</a:t>
            </a:r>
            <a:endParaRPr lang="en-US" dirty="0"/>
          </a:p>
        </p:txBody>
      </p:sp>
      <p:sp>
        <p:nvSpPr>
          <p:cNvPr id="4" name="Slide Number Placeholder 3"/>
          <p:cNvSpPr>
            <a:spLocks noGrp="1"/>
          </p:cNvSpPr>
          <p:nvPr>
            <p:ph type="sldNum" sz="quarter" idx="10"/>
          </p:nvPr>
        </p:nvSpPr>
        <p:spPr/>
        <p:txBody>
          <a:bodyPr/>
          <a:lstStyle/>
          <a:p>
            <a:fld id="{14FFAA02-00AD-7E46-9722-998A6348C4C8}" type="slidenum">
              <a:rPr lang="en-US" smtClean="0"/>
              <a:t>11</a:t>
            </a:fld>
            <a:endParaRPr lang="en-US"/>
          </a:p>
        </p:txBody>
      </p:sp>
    </p:spTree>
    <p:extLst>
      <p:ext uri="{BB962C8B-B14F-4D97-AF65-F5344CB8AC3E}">
        <p14:creationId xmlns:p14="http://schemas.microsoft.com/office/powerpoint/2010/main" val="4016358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Ready for action</a:t>
            </a:r>
            <a:endParaRPr lang="en-US" dirty="0"/>
          </a:p>
        </p:txBody>
      </p:sp>
      <p:sp>
        <p:nvSpPr>
          <p:cNvPr id="4" name="Slide Number Placeholder 3"/>
          <p:cNvSpPr>
            <a:spLocks noGrp="1"/>
          </p:cNvSpPr>
          <p:nvPr>
            <p:ph type="sldNum" sz="quarter" idx="10"/>
          </p:nvPr>
        </p:nvSpPr>
        <p:spPr/>
        <p:txBody>
          <a:bodyPr/>
          <a:lstStyle/>
          <a:p>
            <a:fld id="{14FFAA02-00AD-7E46-9722-998A6348C4C8}" type="slidenum">
              <a:rPr lang="en-US" smtClean="0"/>
              <a:t>12</a:t>
            </a:fld>
            <a:endParaRPr lang="en-US"/>
          </a:p>
        </p:txBody>
      </p:sp>
    </p:spTree>
    <p:extLst>
      <p:ext uri="{BB962C8B-B14F-4D97-AF65-F5344CB8AC3E}">
        <p14:creationId xmlns:p14="http://schemas.microsoft.com/office/powerpoint/2010/main" val="3877091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Interfacing to OSX.  Note that the host thinks this terminal</a:t>
            </a:r>
            <a:r>
              <a:rPr lang="en-US" baseline="0" dirty="0" smtClean="0"/>
              <a:t> runs at 115200 baud, because that’s the serial-USB speed that the Teensy microcontroller is running.</a:t>
            </a:r>
            <a:endParaRPr lang="en-US" dirty="0"/>
          </a:p>
        </p:txBody>
      </p:sp>
      <p:sp>
        <p:nvSpPr>
          <p:cNvPr id="4" name="Slide Number Placeholder 3"/>
          <p:cNvSpPr>
            <a:spLocks noGrp="1"/>
          </p:cNvSpPr>
          <p:nvPr>
            <p:ph type="sldNum" sz="quarter" idx="10"/>
          </p:nvPr>
        </p:nvSpPr>
        <p:spPr/>
        <p:txBody>
          <a:bodyPr/>
          <a:lstStyle/>
          <a:p>
            <a:fld id="{14FFAA02-00AD-7E46-9722-998A6348C4C8}" type="slidenum">
              <a:rPr lang="en-US" smtClean="0"/>
              <a:t>13</a:t>
            </a:fld>
            <a:endParaRPr lang="en-US"/>
          </a:p>
        </p:txBody>
      </p:sp>
    </p:spTree>
    <p:extLst>
      <p:ext uri="{BB962C8B-B14F-4D97-AF65-F5344CB8AC3E}">
        <p14:creationId xmlns:p14="http://schemas.microsoft.com/office/powerpoint/2010/main" val="3390999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FFAA02-00AD-7E46-9722-998A6348C4C8}" type="slidenum">
              <a:rPr lang="en-US" smtClean="0"/>
              <a:t>2</a:t>
            </a:fld>
            <a:endParaRPr lang="en-US"/>
          </a:p>
        </p:txBody>
      </p:sp>
    </p:spTree>
    <p:extLst>
      <p:ext uri="{BB962C8B-B14F-4D97-AF65-F5344CB8AC3E}">
        <p14:creationId xmlns:p14="http://schemas.microsoft.com/office/powerpoint/2010/main" val="782103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FFAA02-00AD-7E46-9722-998A6348C4C8}" type="slidenum">
              <a:rPr lang="en-US" smtClean="0"/>
              <a:t>3</a:t>
            </a:fld>
            <a:endParaRPr lang="en-US"/>
          </a:p>
        </p:txBody>
      </p:sp>
    </p:spTree>
    <p:extLst>
      <p:ext uri="{BB962C8B-B14F-4D97-AF65-F5344CB8AC3E}">
        <p14:creationId xmlns:p14="http://schemas.microsoft.com/office/powerpoint/2010/main" val="151681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interface</a:t>
            </a:r>
            <a:r>
              <a:rPr lang="en-US" baseline="0" dirty="0" smtClean="0"/>
              <a:t> is built as two independent 20mA current loops, including loop supply for each.</a:t>
            </a:r>
          </a:p>
          <a:p>
            <a:endParaRPr lang="en-US" baseline="0" dirty="0" smtClean="0"/>
          </a:p>
          <a:p>
            <a:r>
              <a:rPr lang="en-US" baseline="0" dirty="0" smtClean="0"/>
              <a:t>On the “</a:t>
            </a:r>
            <a:r>
              <a:rPr lang="en-US" baseline="0" dirty="0" err="1" smtClean="0"/>
              <a:t>tty</a:t>
            </a:r>
            <a:r>
              <a:rPr lang="en-US" baseline="0" dirty="0" smtClean="0"/>
              <a:t> send” side: the keyboard is a mechanical serial distributor that makes contact on “mark” (completing the loop) or break on each “space” bit.  There’s no electronics in the teletype circuit, so polarity doesn’t matter.  The components on the current loop are: a LED for monitoring; a LED </a:t>
            </a:r>
            <a:r>
              <a:rPr lang="en-US" baseline="0" dirty="0" err="1" smtClean="0"/>
              <a:t>opto</a:t>
            </a:r>
            <a:r>
              <a:rPr lang="en-US" baseline="0" dirty="0" smtClean="0"/>
              <a:t>-isolator to send signals to the Teensy serial received; and the teletype.</a:t>
            </a:r>
          </a:p>
          <a:p>
            <a:endParaRPr lang="en-US" baseline="0" dirty="0" smtClean="0"/>
          </a:p>
          <a:p>
            <a:r>
              <a:rPr lang="en-US" baseline="0" dirty="0" smtClean="0"/>
              <a:t>On the “</a:t>
            </a:r>
            <a:r>
              <a:rPr lang="en-US" baseline="0" dirty="0" err="1" smtClean="0"/>
              <a:t>tty</a:t>
            </a:r>
            <a:r>
              <a:rPr lang="en-US" baseline="0" dirty="0" smtClean="0"/>
              <a:t> receive” side, the teletype uses solenoids to drive the printer and tape punch.  A driver amplifier is included in the teletype.  The interface is polar, i.e. connector #7 on the teletype must be at positive voltage relative to connector #6.  The components on this loop are: a LED for monitoring, a transistor switched via </a:t>
            </a:r>
            <a:r>
              <a:rPr lang="en-US" baseline="0" dirty="0" err="1" smtClean="0"/>
              <a:t>opto</a:t>
            </a:r>
            <a:r>
              <a:rPr lang="en-US" baseline="0" dirty="0" smtClean="0"/>
              <a:t>-isolator by the Teensy serial signal; and the teletype.</a:t>
            </a:r>
          </a:p>
        </p:txBody>
      </p:sp>
      <p:sp>
        <p:nvSpPr>
          <p:cNvPr id="4" name="Slide Number Placeholder 3"/>
          <p:cNvSpPr>
            <a:spLocks noGrp="1"/>
          </p:cNvSpPr>
          <p:nvPr>
            <p:ph type="sldNum" sz="quarter" idx="10"/>
          </p:nvPr>
        </p:nvSpPr>
        <p:spPr/>
        <p:txBody>
          <a:bodyPr/>
          <a:lstStyle/>
          <a:p>
            <a:fld id="{14FFAA02-00AD-7E46-9722-998A6348C4C8}" type="slidenum">
              <a:rPr lang="en-US" smtClean="0"/>
              <a:t>4</a:t>
            </a:fld>
            <a:endParaRPr lang="en-US"/>
          </a:p>
        </p:txBody>
      </p:sp>
    </p:spTree>
    <p:extLst>
      <p:ext uri="{BB962C8B-B14F-4D97-AF65-F5344CB8AC3E}">
        <p14:creationId xmlns:p14="http://schemas.microsoft.com/office/powerpoint/2010/main" val="409696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a current </a:t>
            </a:r>
            <a:r>
              <a:rPr lang="en-US" dirty="0" smtClean="0"/>
              <a:t>regulator</a:t>
            </a:r>
            <a:r>
              <a:rPr lang="en-US" baseline="0" dirty="0" smtClean="0"/>
              <a:t> </a:t>
            </a:r>
            <a:r>
              <a:rPr lang="en-US" baseline="0" dirty="0" smtClean="0"/>
              <a:t>that supplies max </a:t>
            </a:r>
            <a:r>
              <a:rPr lang="en-US" baseline="0" dirty="0" smtClean="0"/>
              <a:t>~20mA into the loop. </a:t>
            </a:r>
            <a:endParaRPr lang="en-US" baseline="0" dirty="0" smtClean="0"/>
          </a:p>
          <a:p>
            <a:endParaRPr lang="en-US" baseline="0" dirty="0" smtClean="0"/>
          </a:p>
          <a:p>
            <a:r>
              <a:rPr lang="en-US" baseline="0" dirty="0" smtClean="0"/>
              <a:t>This should survive short-circuit at the loop (since that’s how the loop works!) and also tolerate anything around ~12V to ~24V supply</a:t>
            </a:r>
            <a:r>
              <a:rPr lang="en-US" baseline="0" dirty="0" smtClean="0"/>
              <a:t>.  In this build it’s driven by a 19.2V wall-wart.</a:t>
            </a:r>
          </a:p>
          <a:p>
            <a:endParaRPr lang="en-US" baseline="0" dirty="0" smtClean="0"/>
          </a:p>
          <a:p>
            <a:r>
              <a:rPr lang="en-US" baseline="0" dirty="0" smtClean="0"/>
              <a:t>NOTE: For this entire project, components are just what was to hand.  The BC639 handles more current than BC549.  The MJE15043 is a nice high-power transistor intended for audio, but really only needs to be able to dissipate 0.5W depending on the supply voltage.</a:t>
            </a:r>
            <a:endParaRPr lang="en-US" dirty="0"/>
          </a:p>
        </p:txBody>
      </p:sp>
      <p:sp>
        <p:nvSpPr>
          <p:cNvPr id="4" name="Slide Number Placeholder 3"/>
          <p:cNvSpPr>
            <a:spLocks noGrp="1"/>
          </p:cNvSpPr>
          <p:nvPr>
            <p:ph type="sldNum" sz="quarter" idx="10"/>
          </p:nvPr>
        </p:nvSpPr>
        <p:spPr/>
        <p:txBody>
          <a:bodyPr/>
          <a:lstStyle/>
          <a:p>
            <a:fld id="{14FFAA02-00AD-7E46-9722-998A6348C4C8}" type="slidenum">
              <a:rPr lang="en-US" smtClean="0"/>
              <a:t>5</a:t>
            </a:fld>
            <a:endParaRPr lang="en-US"/>
          </a:p>
        </p:txBody>
      </p:sp>
    </p:spTree>
    <p:extLst>
      <p:ext uri="{BB962C8B-B14F-4D97-AF65-F5344CB8AC3E}">
        <p14:creationId xmlns:p14="http://schemas.microsoft.com/office/powerpoint/2010/main" val="142369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 love this constant-current transistor circuit so much I’m using it everywhere.  In this case as a LED </a:t>
            </a:r>
            <a:r>
              <a:rPr lang="en-US" dirty="0" smtClean="0"/>
              <a:t>current driver </a:t>
            </a:r>
            <a:r>
              <a:rPr lang="en-US" dirty="0" smtClean="0"/>
              <a:t>to supply ~</a:t>
            </a:r>
            <a:r>
              <a:rPr lang="en-US" dirty="0" smtClean="0"/>
              <a:t>10mA </a:t>
            </a:r>
            <a:r>
              <a:rPr lang="en-US" dirty="0" smtClean="0"/>
              <a:t>to standard </a:t>
            </a:r>
            <a:r>
              <a:rPr lang="en-US" dirty="0" smtClean="0"/>
              <a:t>5mm red/yellow</a:t>
            </a:r>
            <a:r>
              <a:rPr lang="en-US" baseline="0" dirty="0" smtClean="0"/>
              <a:t> LEDs.</a:t>
            </a:r>
            <a:endParaRPr lang="en-US" dirty="0"/>
          </a:p>
        </p:txBody>
      </p:sp>
      <p:sp>
        <p:nvSpPr>
          <p:cNvPr id="4" name="Slide Number Placeholder 3"/>
          <p:cNvSpPr>
            <a:spLocks noGrp="1"/>
          </p:cNvSpPr>
          <p:nvPr>
            <p:ph type="sldNum" sz="quarter" idx="10"/>
          </p:nvPr>
        </p:nvSpPr>
        <p:spPr/>
        <p:txBody>
          <a:bodyPr/>
          <a:lstStyle/>
          <a:p>
            <a:fld id="{14FFAA02-00AD-7E46-9722-998A6348C4C8}" type="slidenum">
              <a:rPr lang="en-US" smtClean="0"/>
              <a:t>6</a:t>
            </a:fld>
            <a:endParaRPr lang="en-US"/>
          </a:p>
        </p:txBody>
      </p:sp>
    </p:spTree>
    <p:extLst>
      <p:ext uri="{BB962C8B-B14F-4D97-AF65-F5344CB8AC3E}">
        <p14:creationId xmlns:p14="http://schemas.microsoft.com/office/powerpoint/2010/main" val="1683989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LED current driver runs ~3mA into the </a:t>
            </a:r>
            <a:r>
              <a:rPr lang="en-US" dirty="0" err="1" smtClean="0"/>
              <a:t>opto</a:t>
            </a:r>
            <a:r>
              <a:rPr lang="en-US" dirty="0" smtClean="0"/>
              <a:t>-isolator</a:t>
            </a:r>
            <a:r>
              <a:rPr lang="en-US" dirty="0" smtClean="0"/>
              <a:t>.  This is the same constant-current supply,</a:t>
            </a:r>
            <a:r>
              <a:rPr lang="en-US" baseline="0" dirty="0" smtClean="0"/>
              <a:t> but with larger R2 for lower load current.</a:t>
            </a:r>
            <a:endParaRPr lang="en-US" dirty="0" smtClean="0"/>
          </a:p>
          <a:p>
            <a:r>
              <a:rPr lang="en-US" dirty="0" smtClean="0"/>
              <a:t>The 47u capacitor filters out all the line noise, gives a slow rise-time for 110-baud</a:t>
            </a:r>
            <a:r>
              <a:rPr lang="en-US" baseline="0" dirty="0" smtClean="0"/>
              <a:t> operation.  (Doesn’t need to be this big!)</a:t>
            </a:r>
            <a:r>
              <a:rPr lang="en-US" baseline="0" dirty="0" smtClean="0"/>
              <a:t>.</a:t>
            </a:r>
          </a:p>
          <a:p>
            <a:endParaRPr lang="en-US" baseline="0" dirty="0" smtClean="0"/>
          </a:p>
          <a:p>
            <a:r>
              <a:rPr lang="en-US" baseline="0" dirty="0" smtClean="0"/>
              <a:t>On the other side, Teensy receives the serial signal.  The 6N138 needs 5V power, from the Teensy</a:t>
            </a:r>
            <a:r>
              <a:rPr lang="en-US" baseline="0" dirty="0" smtClean="0"/>
              <a:t>.  The RX pin has a </a:t>
            </a:r>
            <a:r>
              <a:rPr lang="en-US" baseline="0" dirty="0" err="1" smtClean="0"/>
              <a:t>pullup</a:t>
            </a:r>
            <a:r>
              <a:rPr lang="en-US" baseline="0" dirty="0" smtClean="0"/>
              <a:t> from the </a:t>
            </a:r>
            <a:r>
              <a:rPr lang="en-US" baseline="0" dirty="0" err="1" smtClean="0"/>
              <a:t>Teensy’s</a:t>
            </a:r>
            <a:r>
              <a:rPr lang="en-US" baseline="0" dirty="0" smtClean="0"/>
              <a:t> 3.3v supply.</a:t>
            </a:r>
            <a:endParaRPr lang="en-US" baseline="0" dirty="0" smtClean="0"/>
          </a:p>
          <a:p>
            <a:endParaRPr lang="en-US" baseline="0" dirty="0" smtClean="0"/>
          </a:p>
          <a:p>
            <a:r>
              <a:rPr lang="en-US" baseline="0" dirty="0" smtClean="0"/>
              <a:t>NB the output is “inverted” (mark=</a:t>
            </a:r>
            <a:r>
              <a:rPr lang="en-US" baseline="0" dirty="0" smtClean="0"/>
              <a:t>low voltage, </a:t>
            </a:r>
            <a:r>
              <a:rPr lang="en-US" baseline="0" dirty="0" smtClean="0"/>
              <a:t>space=</a:t>
            </a:r>
            <a:r>
              <a:rPr lang="en-US" baseline="0" dirty="0" smtClean="0"/>
              <a:t>high, like RS232)</a:t>
            </a:r>
            <a:r>
              <a:rPr lang="en-US" baseline="0" dirty="0" smtClean="0"/>
              <a:t>, and this needs to be handled in the receiver software.</a:t>
            </a:r>
            <a:endParaRPr lang="en-US" dirty="0"/>
          </a:p>
        </p:txBody>
      </p:sp>
      <p:sp>
        <p:nvSpPr>
          <p:cNvPr id="4" name="Slide Number Placeholder 3"/>
          <p:cNvSpPr>
            <a:spLocks noGrp="1"/>
          </p:cNvSpPr>
          <p:nvPr>
            <p:ph type="sldNum" sz="quarter" idx="10"/>
          </p:nvPr>
        </p:nvSpPr>
        <p:spPr/>
        <p:txBody>
          <a:bodyPr/>
          <a:lstStyle/>
          <a:p>
            <a:fld id="{14FFAA02-00AD-7E46-9722-998A6348C4C8}" type="slidenum">
              <a:rPr lang="en-US" smtClean="0"/>
              <a:t>7</a:t>
            </a:fld>
            <a:endParaRPr lang="en-US"/>
          </a:p>
        </p:txBody>
      </p:sp>
    </p:spTree>
    <p:extLst>
      <p:ext uri="{BB962C8B-B14F-4D97-AF65-F5344CB8AC3E}">
        <p14:creationId xmlns:p14="http://schemas.microsoft.com/office/powerpoint/2010/main" val="1033679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Teensy drives the </a:t>
            </a:r>
            <a:r>
              <a:rPr lang="en-US" dirty="0" err="1" smtClean="0"/>
              <a:t>opto</a:t>
            </a:r>
            <a:r>
              <a:rPr lang="en-US" dirty="0" smtClean="0"/>
              <a:t>-isolator LED through a small resistor</a:t>
            </a:r>
            <a:r>
              <a:rPr lang="en-US" dirty="0" smtClean="0"/>
              <a:t>.</a:t>
            </a:r>
          </a:p>
          <a:p>
            <a:endParaRPr lang="en-US" dirty="0" smtClean="0"/>
          </a:p>
          <a:p>
            <a:r>
              <a:rPr lang="en-US" dirty="0" smtClean="0"/>
              <a:t>On</a:t>
            </a:r>
            <a:r>
              <a:rPr lang="en-US" baseline="0" dirty="0" smtClean="0"/>
              <a:t> the loop side, the 6N138 output is buffered so that it can switch &gt;20mA.</a:t>
            </a:r>
            <a:endParaRPr lang="en-US" dirty="0" smtClean="0"/>
          </a:p>
          <a:p>
            <a:r>
              <a:rPr lang="en-US" dirty="0" smtClean="0"/>
              <a:t>The 6N138 needs a 5V supply, which we get by regulating down the 19.2V source used for the </a:t>
            </a:r>
            <a:r>
              <a:rPr lang="en-US" dirty="0" smtClean="0"/>
              <a:t>loop</a:t>
            </a:r>
            <a:r>
              <a:rPr lang="en-US" baseline="0" dirty="0" smtClean="0"/>
              <a:t> (NOT from the Teensy!)</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NB the output is “inverted” (high=mark, low=space  low=mark=low, space=high), and this needs to be handled in the transmitter software.</a:t>
            </a:r>
            <a:endParaRPr lang="en-US" dirty="0" smtClean="0"/>
          </a:p>
        </p:txBody>
      </p:sp>
      <p:sp>
        <p:nvSpPr>
          <p:cNvPr id="4" name="Slide Number Placeholder 3"/>
          <p:cNvSpPr>
            <a:spLocks noGrp="1"/>
          </p:cNvSpPr>
          <p:nvPr>
            <p:ph type="sldNum" sz="quarter" idx="10"/>
          </p:nvPr>
        </p:nvSpPr>
        <p:spPr/>
        <p:txBody>
          <a:bodyPr/>
          <a:lstStyle/>
          <a:p>
            <a:fld id="{14FFAA02-00AD-7E46-9722-998A6348C4C8}" type="slidenum">
              <a:rPr lang="en-US" smtClean="0"/>
              <a:t>8</a:t>
            </a:fld>
            <a:endParaRPr lang="en-US"/>
          </a:p>
        </p:txBody>
      </p:sp>
    </p:spTree>
    <p:extLst>
      <p:ext uri="{BB962C8B-B14F-4D97-AF65-F5344CB8AC3E}">
        <p14:creationId xmlns:p14="http://schemas.microsoft.com/office/powerpoint/2010/main" val="249711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current loop electronics</a:t>
            </a:r>
            <a:endParaRPr lang="en-US" dirty="0"/>
          </a:p>
        </p:txBody>
      </p:sp>
      <p:sp>
        <p:nvSpPr>
          <p:cNvPr id="4" name="Slide Number Placeholder 3"/>
          <p:cNvSpPr>
            <a:spLocks noGrp="1"/>
          </p:cNvSpPr>
          <p:nvPr>
            <p:ph type="sldNum" sz="quarter" idx="10"/>
          </p:nvPr>
        </p:nvSpPr>
        <p:spPr/>
        <p:txBody>
          <a:bodyPr/>
          <a:lstStyle/>
          <a:p>
            <a:fld id="{14FFAA02-00AD-7E46-9722-998A6348C4C8}" type="slidenum">
              <a:rPr lang="en-US" smtClean="0"/>
              <a:t>9</a:t>
            </a:fld>
            <a:endParaRPr lang="en-US"/>
          </a:p>
        </p:txBody>
      </p:sp>
    </p:spTree>
    <p:extLst>
      <p:ext uri="{BB962C8B-B14F-4D97-AF65-F5344CB8AC3E}">
        <p14:creationId xmlns:p14="http://schemas.microsoft.com/office/powerpoint/2010/main" val="2140708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3"/>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31"/>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1AE4C7-8FB2-A348-901D-5D98C2CBBBD4}" type="datetimeFigureOut">
              <a:rPr lang="en-US" smtClean="0"/>
              <a:t>10/7/18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2D8BC-BB72-8547-9A38-26AED7DD456B}" type="slidenum">
              <a:rPr lang="en-US" smtClean="0"/>
              <a:t>‹#›</a:t>
            </a:fld>
            <a:endParaRPr lang="en-US"/>
          </a:p>
        </p:txBody>
      </p:sp>
    </p:spTree>
    <p:extLst>
      <p:ext uri="{BB962C8B-B14F-4D97-AF65-F5344CB8AC3E}">
        <p14:creationId xmlns:p14="http://schemas.microsoft.com/office/powerpoint/2010/main" val="1315156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1AE4C7-8FB2-A348-901D-5D98C2CBBBD4}" type="datetimeFigureOut">
              <a:rPr lang="en-US" smtClean="0"/>
              <a:t>10/7/18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2D8BC-BB72-8547-9A38-26AED7DD456B}" type="slidenum">
              <a:rPr lang="en-US" smtClean="0"/>
              <a:t>‹#›</a:t>
            </a:fld>
            <a:endParaRPr lang="en-US"/>
          </a:p>
        </p:txBody>
      </p:sp>
    </p:spTree>
    <p:extLst>
      <p:ext uri="{BB962C8B-B14F-4D97-AF65-F5344CB8AC3E}">
        <p14:creationId xmlns:p14="http://schemas.microsoft.com/office/powerpoint/2010/main" val="156211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81" y="273849"/>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7" y="273849"/>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1AE4C7-8FB2-A348-901D-5D98C2CBBBD4}" type="datetimeFigureOut">
              <a:rPr lang="en-US" smtClean="0"/>
              <a:t>10/7/18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2D8BC-BB72-8547-9A38-26AED7DD456B}" type="slidenum">
              <a:rPr lang="en-US" smtClean="0"/>
              <a:t>‹#›</a:t>
            </a:fld>
            <a:endParaRPr lang="en-US"/>
          </a:p>
        </p:txBody>
      </p:sp>
    </p:spTree>
    <p:extLst>
      <p:ext uri="{BB962C8B-B14F-4D97-AF65-F5344CB8AC3E}">
        <p14:creationId xmlns:p14="http://schemas.microsoft.com/office/powerpoint/2010/main" val="141794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1AE4C7-8FB2-A348-901D-5D98C2CBBBD4}" type="datetimeFigureOut">
              <a:rPr lang="en-US" smtClean="0"/>
              <a:t>10/7/18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2D8BC-BB72-8547-9A38-26AED7DD456B}" type="slidenum">
              <a:rPr lang="en-US" smtClean="0"/>
              <a:t>‹#›</a:t>
            </a:fld>
            <a:endParaRPr lang="en-US"/>
          </a:p>
        </p:txBody>
      </p:sp>
    </p:spTree>
    <p:extLst>
      <p:ext uri="{BB962C8B-B14F-4D97-AF65-F5344CB8AC3E}">
        <p14:creationId xmlns:p14="http://schemas.microsoft.com/office/powerpoint/2010/main" val="12060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282311"/>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9" y="3442102"/>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1AE4C7-8FB2-A348-901D-5D98C2CBBBD4}" type="datetimeFigureOut">
              <a:rPr lang="en-US" smtClean="0"/>
              <a:t>10/7/18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2D8BC-BB72-8547-9A38-26AED7DD456B}" type="slidenum">
              <a:rPr lang="en-US" smtClean="0"/>
              <a:t>‹#›</a:t>
            </a:fld>
            <a:endParaRPr lang="en-US"/>
          </a:p>
        </p:txBody>
      </p:sp>
    </p:spTree>
    <p:extLst>
      <p:ext uri="{BB962C8B-B14F-4D97-AF65-F5344CB8AC3E}">
        <p14:creationId xmlns:p14="http://schemas.microsoft.com/office/powerpoint/2010/main" val="149306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1"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1"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1AE4C7-8FB2-A348-901D-5D98C2CBBBD4}" type="datetimeFigureOut">
              <a:rPr lang="en-US" smtClean="0"/>
              <a:t>10/7/18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2D8BC-BB72-8547-9A38-26AED7DD456B}" type="slidenum">
              <a:rPr lang="en-US" smtClean="0"/>
              <a:t>‹#›</a:t>
            </a:fld>
            <a:endParaRPr lang="en-US"/>
          </a:p>
        </p:txBody>
      </p:sp>
    </p:spTree>
    <p:extLst>
      <p:ext uri="{BB962C8B-B14F-4D97-AF65-F5344CB8AC3E}">
        <p14:creationId xmlns:p14="http://schemas.microsoft.com/office/powerpoint/2010/main" val="51873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273847"/>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3"/>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12"/>
            <a:ext cx="3868340" cy="27634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3" y="1260873"/>
            <a:ext cx="3887392"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3" y="1878812"/>
            <a:ext cx="3887392" cy="27634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1AE4C7-8FB2-A348-901D-5D98C2CBBBD4}" type="datetimeFigureOut">
              <a:rPr lang="en-US" smtClean="0"/>
              <a:t>10/7/18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A2D8BC-BB72-8547-9A38-26AED7DD456B}" type="slidenum">
              <a:rPr lang="en-US" smtClean="0"/>
              <a:t>‹#›</a:t>
            </a:fld>
            <a:endParaRPr lang="en-US"/>
          </a:p>
        </p:txBody>
      </p:sp>
    </p:spTree>
    <p:extLst>
      <p:ext uri="{BB962C8B-B14F-4D97-AF65-F5344CB8AC3E}">
        <p14:creationId xmlns:p14="http://schemas.microsoft.com/office/powerpoint/2010/main" val="175969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1AE4C7-8FB2-A348-901D-5D98C2CBBBD4}" type="datetimeFigureOut">
              <a:rPr lang="en-US" smtClean="0"/>
              <a:t>10/7/18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A2D8BC-BB72-8547-9A38-26AED7DD456B}" type="slidenum">
              <a:rPr lang="en-US" smtClean="0"/>
              <a:t>‹#›</a:t>
            </a:fld>
            <a:endParaRPr lang="en-US"/>
          </a:p>
        </p:txBody>
      </p:sp>
    </p:spTree>
    <p:extLst>
      <p:ext uri="{BB962C8B-B14F-4D97-AF65-F5344CB8AC3E}">
        <p14:creationId xmlns:p14="http://schemas.microsoft.com/office/powerpoint/2010/main" val="38506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AE4C7-8FB2-A348-901D-5D98C2CBBBD4}" type="datetimeFigureOut">
              <a:rPr lang="en-US" smtClean="0"/>
              <a:t>10/7/18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A2D8BC-BB72-8547-9A38-26AED7DD456B}" type="slidenum">
              <a:rPr lang="en-US" smtClean="0"/>
              <a:t>‹#›</a:t>
            </a:fld>
            <a:endParaRPr lang="en-US"/>
          </a:p>
        </p:txBody>
      </p:sp>
    </p:spTree>
    <p:extLst>
      <p:ext uri="{BB962C8B-B14F-4D97-AF65-F5344CB8AC3E}">
        <p14:creationId xmlns:p14="http://schemas.microsoft.com/office/powerpoint/2010/main" val="793109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3" y="342901"/>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2" y="740576"/>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3"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1AE4C7-8FB2-A348-901D-5D98C2CBBBD4}" type="datetimeFigureOut">
              <a:rPr lang="en-US" smtClean="0"/>
              <a:t>10/7/18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2D8BC-BB72-8547-9A38-26AED7DD456B}" type="slidenum">
              <a:rPr lang="en-US" smtClean="0"/>
              <a:t>‹#›</a:t>
            </a:fld>
            <a:endParaRPr lang="en-US"/>
          </a:p>
        </p:txBody>
      </p:sp>
    </p:spTree>
    <p:extLst>
      <p:ext uri="{BB962C8B-B14F-4D97-AF65-F5344CB8AC3E}">
        <p14:creationId xmlns:p14="http://schemas.microsoft.com/office/powerpoint/2010/main" val="352705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3" y="342901"/>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2" y="740576"/>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3"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1AE4C7-8FB2-A348-901D-5D98C2CBBBD4}" type="datetimeFigureOut">
              <a:rPr lang="en-US" smtClean="0"/>
              <a:t>10/7/18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2D8BC-BB72-8547-9A38-26AED7DD456B}" type="slidenum">
              <a:rPr lang="en-US" smtClean="0"/>
              <a:t>‹#›</a:t>
            </a:fld>
            <a:endParaRPr lang="en-US"/>
          </a:p>
        </p:txBody>
      </p:sp>
    </p:spTree>
    <p:extLst>
      <p:ext uri="{BB962C8B-B14F-4D97-AF65-F5344CB8AC3E}">
        <p14:creationId xmlns:p14="http://schemas.microsoft.com/office/powerpoint/2010/main" val="8678005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7"/>
            <a:ext cx="7886700" cy="994172"/>
          </a:xfrm>
          <a:prstGeom prst="rect">
            <a:avLst/>
          </a:prstGeom>
        </p:spPr>
        <p:txBody>
          <a:bodyPr vert="horz" lIns="68580" tIns="34290" rIns="68580" bIns="3429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1" y="1369219"/>
            <a:ext cx="7886700" cy="3263504"/>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1" y="4767267"/>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D91AE4C7-8FB2-A348-901D-5D98C2CBBBD4}" type="datetimeFigureOut">
              <a:rPr lang="en-US" smtClean="0"/>
              <a:t>10/7/18</a:t>
            </a:fld>
            <a:endParaRPr lang="en-US"/>
          </a:p>
        </p:txBody>
      </p:sp>
      <p:sp>
        <p:nvSpPr>
          <p:cNvPr id="5" name="Footer Placeholder 4"/>
          <p:cNvSpPr>
            <a:spLocks noGrp="1"/>
          </p:cNvSpPr>
          <p:nvPr>
            <p:ph type="ftr" sz="quarter" idx="3"/>
          </p:nvPr>
        </p:nvSpPr>
        <p:spPr>
          <a:xfrm>
            <a:off x="3028952" y="4767267"/>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1" y="4767267"/>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82A2D8BC-BB72-8547-9A38-26AED7DD456B}" type="slidenum">
              <a:rPr lang="en-US" smtClean="0"/>
              <a:t>‹#›</a:t>
            </a:fld>
            <a:endParaRPr lang="en-US"/>
          </a:p>
        </p:txBody>
      </p:sp>
    </p:spTree>
    <p:extLst>
      <p:ext uri="{BB962C8B-B14F-4D97-AF65-F5344CB8AC3E}">
        <p14:creationId xmlns:p14="http://schemas.microsoft.com/office/powerpoint/2010/main" val="1848061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t>
            </a:r>
            <a:r>
              <a:rPr lang="en-US" smtClean="0"/>
              <a:t>ty</a:t>
            </a:r>
            <a:r>
              <a:rPr lang="en-US" dirty="0" smtClean="0"/>
              <a:t>/</a:t>
            </a:r>
            <a:r>
              <a:rPr lang="en-US" dirty="0" err="1" smtClean="0"/>
              <a:t>usb</a:t>
            </a:r>
            <a:endParaRPr lang="en-US" dirty="0"/>
          </a:p>
        </p:txBody>
      </p:sp>
      <p:sp>
        <p:nvSpPr>
          <p:cNvPr id="3" name="Content Placeholder 2"/>
          <p:cNvSpPr>
            <a:spLocks noGrp="1"/>
          </p:cNvSpPr>
          <p:nvPr>
            <p:ph idx="1"/>
          </p:nvPr>
        </p:nvSpPr>
        <p:spPr/>
        <p:txBody>
          <a:bodyPr>
            <a:normAutofit lnSpcReduction="10000"/>
          </a:bodyPr>
          <a:lstStyle/>
          <a:p>
            <a:r>
              <a:rPr lang="en-US" dirty="0" smtClean="0"/>
              <a:t>20mA loop </a:t>
            </a:r>
            <a:r>
              <a:rPr lang="en-US" dirty="0" smtClean="0"/>
              <a:t>@ </a:t>
            </a:r>
            <a:r>
              <a:rPr lang="en-US" dirty="0" smtClean="0"/>
              <a:t>110 baud, USB serial </a:t>
            </a:r>
            <a:r>
              <a:rPr lang="en-US" dirty="0" smtClean="0"/>
              <a:t>interface for ASR33 teletype</a:t>
            </a:r>
          </a:p>
          <a:p>
            <a:r>
              <a:rPr lang="en-US" dirty="0" smtClean="0"/>
              <a:t>Duplex (separate transmit and receive loops)</a:t>
            </a:r>
          </a:p>
          <a:p>
            <a:r>
              <a:rPr lang="en-US" dirty="0" smtClean="0"/>
              <a:t>Active (integrated current source, since ASR33 is passive)</a:t>
            </a:r>
          </a:p>
          <a:p>
            <a:r>
              <a:rPr lang="en-US" dirty="0" smtClean="0"/>
              <a:t>Monitor activity with LEDs</a:t>
            </a:r>
          </a:p>
          <a:p>
            <a:r>
              <a:rPr lang="en-US" dirty="0" smtClean="0"/>
              <a:t>Some </a:t>
            </a:r>
            <a:r>
              <a:rPr lang="en-US" dirty="0" smtClean="0"/>
              <a:t>translation and processing in Teensy firmware (switchable)</a:t>
            </a:r>
          </a:p>
          <a:p>
            <a:pPr lvl="1"/>
            <a:r>
              <a:rPr lang="en-US" dirty="0" smtClean="0"/>
              <a:t>Uppercase </a:t>
            </a:r>
            <a:r>
              <a:rPr lang="en-US" dirty="0" smtClean="0">
                <a:sym typeface="Wingdings"/>
              </a:rPr>
              <a:t> </a:t>
            </a:r>
            <a:r>
              <a:rPr lang="en-US" dirty="0" smtClean="0"/>
              <a:t>lowercase</a:t>
            </a:r>
          </a:p>
          <a:p>
            <a:pPr lvl="1"/>
            <a:r>
              <a:rPr lang="en-US" dirty="0" smtClean="0"/>
              <a:t>ASCII-63 special characters to Unicode</a:t>
            </a:r>
          </a:p>
          <a:p>
            <a:pPr lvl="1"/>
            <a:r>
              <a:rPr lang="en-US" dirty="0" smtClean="0"/>
              <a:t>Delay after CR, LF</a:t>
            </a:r>
          </a:p>
          <a:p>
            <a:endParaRPr lang="en-US" dirty="0" smtClean="0"/>
          </a:p>
          <a:p>
            <a:r>
              <a:rPr lang="en-US" dirty="0"/>
              <a:t>https://</a:t>
            </a:r>
            <a:r>
              <a:rPr lang="en-US" dirty="0" err="1"/>
              <a:t>github.com</a:t>
            </a:r>
            <a:r>
              <a:rPr lang="en-US" dirty="0"/>
              <a:t>/</a:t>
            </a:r>
            <a:r>
              <a:rPr lang="en-US" dirty="0" err="1"/>
              <a:t>hughpyle</a:t>
            </a:r>
            <a:r>
              <a:rPr lang="en-US" dirty="0"/>
              <a:t>/ASR33</a:t>
            </a:r>
            <a:endParaRPr lang="en-US" dirty="0"/>
          </a:p>
        </p:txBody>
      </p:sp>
    </p:spTree>
    <p:extLst>
      <p:ext uri="{BB962C8B-B14F-4D97-AF65-F5344CB8AC3E}">
        <p14:creationId xmlns:p14="http://schemas.microsoft.com/office/powerpoint/2010/main" val="1553192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180925_17535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3"/>
            <a:ext cx="9144000" cy="4949872"/>
          </a:xfrm>
          <a:prstGeom prst="rect">
            <a:avLst/>
          </a:prstGeom>
        </p:spPr>
      </p:pic>
    </p:spTree>
    <p:extLst>
      <p:ext uri="{BB962C8B-B14F-4D97-AF65-F5344CB8AC3E}">
        <p14:creationId xmlns:p14="http://schemas.microsoft.com/office/powerpoint/2010/main" val="115800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180921_17583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 y="2"/>
            <a:ext cx="7972143" cy="5143500"/>
          </a:xfrm>
          <a:prstGeom prst="rect">
            <a:avLst/>
          </a:prstGeom>
        </p:spPr>
      </p:pic>
    </p:spTree>
    <p:extLst>
      <p:ext uri="{BB962C8B-B14F-4D97-AF65-F5344CB8AC3E}">
        <p14:creationId xmlns:p14="http://schemas.microsoft.com/office/powerpoint/2010/main" val="717546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180925_17524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8431" y="2"/>
            <a:ext cx="3857625" cy="5143500"/>
          </a:xfrm>
          <a:prstGeom prst="rect">
            <a:avLst/>
          </a:prstGeom>
        </p:spPr>
      </p:pic>
    </p:spTree>
    <p:extLst>
      <p:ext uri="{BB962C8B-B14F-4D97-AF65-F5344CB8AC3E}">
        <p14:creationId xmlns:p14="http://schemas.microsoft.com/office/powerpoint/2010/main" val="89642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180925_17053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167" y="-195694"/>
            <a:ext cx="7705494" cy="5779122"/>
          </a:xfrm>
          <a:prstGeom prst="rect">
            <a:avLst/>
          </a:prstGeom>
        </p:spPr>
      </p:pic>
    </p:spTree>
    <p:extLst>
      <p:ext uri="{BB962C8B-B14F-4D97-AF65-F5344CB8AC3E}">
        <p14:creationId xmlns:p14="http://schemas.microsoft.com/office/powerpoint/2010/main" val="51906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180925_17055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4" y="1"/>
            <a:ext cx="6857997" cy="5143497"/>
          </a:xfrm>
          <a:prstGeom prst="rect">
            <a:avLst/>
          </a:prstGeom>
        </p:spPr>
      </p:pic>
    </p:spTree>
    <p:extLst>
      <p:ext uri="{BB962C8B-B14F-4D97-AF65-F5344CB8AC3E}">
        <p14:creationId xmlns:p14="http://schemas.microsoft.com/office/powerpoint/2010/main" val="35112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Teletype </a:t>
            </a:r>
            <a:r>
              <a:rPr lang="en-US" dirty="0"/>
              <a:t>model 33 ASR (automatic send/receive)</a:t>
            </a:r>
          </a:p>
        </p:txBody>
      </p:sp>
      <p:sp>
        <p:nvSpPr>
          <p:cNvPr id="3" name="Content Placeholder 2"/>
          <p:cNvSpPr>
            <a:spLocks noGrp="1"/>
          </p:cNvSpPr>
          <p:nvPr>
            <p:ph idx="1"/>
          </p:nvPr>
        </p:nvSpPr>
        <p:spPr/>
        <p:txBody>
          <a:bodyPr>
            <a:normAutofit fontScale="85000" lnSpcReduction="20000"/>
          </a:bodyPr>
          <a:lstStyle/>
          <a:p>
            <a:r>
              <a:rPr lang="en-US" dirty="0" smtClean="0"/>
              <a:t>On </a:t>
            </a:r>
            <a:r>
              <a:rPr lang="en-US" dirty="0"/>
              <a:t>the “</a:t>
            </a:r>
            <a:r>
              <a:rPr lang="en-US" dirty="0" err="1"/>
              <a:t>tty</a:t>
            </a:r>
            <a:r>
              <a:rPr lang="en-US" dirty="0"/>
              <a:t> send” side is a </a:t>
            </a:r>
            <a:r>
              <a:rPr lang="en-US" dirty="0" smtClean="0"/>
              <a:t>paper-tape </a:t>
            </a:r>
            <a:r>
              <a:rPr lang="en-US" dirty="0"/>
              <a:t>reader and </a:t>
            </a:r>
            <a:r>
              <a:rPr lang="en-US" dirty="0" smtClean="0"/>
              <a:t>keyboard.</a:t>
            </a:r>
          </a:p>
          <a:p>
            <a:r>
              <a:rPr lang="en-US" dirty="0" smtClean="0"/>
              <a:t>On </a:t>
            </a:r>
            <a:r>
              <a:rPr lang="en-US" dirty="0"/>
              <a:t>the “</a:t>
            </a:r>
            <a:r>
              <a:rPr lang="en-US" dirty="0" err="1"/>
              <a:t>tty</a:t>
            </a:r>
            <a:r>
              <a:rPr lang="en-US" dirty="0"/>
              <a:t> receive” side is a </a:t>
            </a:r>
            <a:r>
              <a:rPr lang="en-US" dirty="0" smtClean="0"/>
              <a:t>paper-tape </a:t>
            </a:r>
            <a:r>
              <a:rPr lang="en-US" dirty="0"/>
              <a:t>punch and </a:t>
            </a:r>
            <a:r>
              <a:rPr lang="en-US" dirty="0" smtClean="0"/>
              <a:t>a printer with 72 characters per line.</a:t>
            </a:r>
          </a:p>
          <a:p>
            <a:r>
              <a:rPr lang="en-US" dirty="0" smtClean="0"/>
              <a:t>The </a:t>
            </a:r>
            <a:r>
              <a:rPr lang="en-US" dirty="0"/>
              <a:t>printer and keyboard use the </a:t>
            </a:r>
            <a:r>
              <a:rPr lang="en-US" dirty="0" smtClean="0"/>
              <a:t>ASCII </a:t>
            </a:r>
            <a:r>
              <a:rPr lang="en-US" dirty="0"/>
              <a:t>1963 character set (7-bit characters, no lowercase) with even parity.  Parity is not checked. </a:t>
            </a:r>
            <a:r>
              <a:rPr lang="en-US" dirty="0" smtClean="0"/>
              <a:t> The </a:t>
            </a:r>
            <a:r>
              <a:rPr lang="en-US" dirty="0" err="1"/>
              <a:t>papertape</a:t>
            </a:r>
            <a:r>
              <a:rPr lang="en-US" dirty="0"/>
              <a:t> can read and write 8-bit </a:t>
            </a:r>
            <a:r>
              <a:rPr lang="en-US" dirty="0" smtClean="0"/>
              <a:t>bytes.</a:t>
            </a:r>
          </a:p>
          <a:p>
            <a:r>
              <a:rPr lang="en-US" dirty="0" smtClean="0"/>
              <a:t>Escape characters include CR, LF and BEL (Return and line-feed are separate keys on the keyboard).  Some models may handle more: WRU to trigger the “here is” answerback, DC1 to enable the tape reader, DC2 to enable the tape punch.</a:t>
            </a:r>
          </a:p>
          <a:p>
            <a:r>
              <a:rPr lang="en-US" dirty="0" smtClean="0"/>
              <a:t>Serial</a:t>
            </a:r>
            <a:r>
              <a:rPr lang="en-US" dirty="0"/>
              <a:t>-to-parallel conversion and timing is entirely mechanical, and runs at 110 baud (10 characters per second: 1 start bit, 8 data bits, 2 stop bits). </a:t>
            </a:r>
            <a:endParaRPr lang="en-US" dirty="0" smtClean="0"/>
          </a:p>
          <a:p>
            <a:r>
              <a:rPr lang="en-US" dirty="0" smtClean="0"/>
              <a:t>The interface </a:t>
            </a:r>
            <a:r>
              <a:rPr lang="en-US" dirty="0"/>
              <a:t>is a 20mA current loop</a:t>
            </a:r>
            <a:r>
              <a:rPr lang="en-US" dirty="0" smtClean="0"/>
              <a:t>.  The loop is normally closed (the SPACE value is current flowing).  The keyboard includes a BREAK key that interrupts the loop to signal out-of-band.</a:t>
            </a:r>
            <a:endParaRPr lang="en-US" dirty="0"/>
          </a:p>
          <a:p>
            <a:endParaRPr lang="en-US" dirty="0"/>
          </a:p>
        </p:txBody>
      </p:sp>
    </p:spTree>
    <p:extLst>
      <p:ext uri="{BB962C8B-B14F-4D97-AF65-F5344CB8AC3E}">
        <p14:creationId xmlns:p14="http://schemas.microsoft.com/office/powerpoint/2010/main" val="3606085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2"/>
          <p:cNvSpPr/>
          <p:nvPr/>
        </p:nvSpPr>
        <p:spPr>
          <a:xfrm>
            <a:off x="2654465" y="3982399"/>
            <a:ext cx="4217363" cy="794636"/>
          </a:xfrm>
          <a:prstGeom prst="ellipse">
            <a:avLst/>
          </a:prstGeom>
          <a:noFill/>
          <a:ln w="38100" cmpd="sng">
            <a:solidFill>
              <a:schemeClr val="accent6"/>
            </a:solid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2" name="Oval 1"/>
          <p:cNvSpPr/>
          <p:nvPr/>
        </p:nvSpPr>
        <p:spPr>
          <a:xfrm>
            <a:off x="2654465" y="1788460"/>
            <a:ext cx="4217363" cy="794636"/>
          </a:xfrm>
          <a:prstGeom prst="ellipse">
            <a:avLst/>
          </a:prstGeom>
          <a:noFill/>
          <a:ln w="38100" cmpd="sng">
            <a:solidFill>
              <a:schemeClr val="accent6"/>
            </a:solid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4" name="Rectangle 3"/>
          <p:cNvSpPr/>
          <p:nvPr/>
        </p:nvSpPr>
        <p:spPr>
          <a:xfrm>
            <a:off x="2123988" y="1599724"/>
            <a:ext cx="736870" cy="1145432"/>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chemeClr val="tx1"/>
                </a:solidFill>
              </a:rPr>
              <a:t>20mA</a:t>
            </a:r>
          </a:p>
          <a:p>
            <a:pPr algn="ctr"/>
            <a:r>
              <a:rPr lang="en-US" dirty="0" smtClean="0">
                <a:solidFill>
                  <a:schemeClr val="tx1"/>
                </a:solidFill>
              </a:rPr>
              <a:t>loop supply</a:t>
            </a:r>
            <a:endParaRPr lang="en-US" dirty="0">
              <a:solidFill>
                <a:schemeClr val="tx1"/>
              </a:solidFill>
            </a:endParaRPr>
          </a:p>
        </p:txBody>
      </p:sp>
      <p:cxnSp>
        <p:nvCxnSpPr>
          <p:cNvPr id="6" name="Straight Arrow Connector 5"/>
          <p:cNvCxnSpPr/>
          <p:nvPr/>
        </p:nvCxnSpPr>
        <p:spPr>
          <a:xfrm>
            <a:off x="801714" y="1876959"/>
            <a:ext cx="1307687" cy="0"/>
          </a:xfrm>
          <a:prstGeom prst="straightConnector1">
            <a:avLst/>
          </a:prstGeom>
          <a:ln w="381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801715" y="2415863"/>
            <a:ext cx="1322279" cy="2432"/>
          </a:xfrm>
          <a:prstGeom prst="straightConnector1">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364265" y="1599728"/>
            <a:ext cx="1145432" cy="53258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mtClean="0">
                <a:solidFill>
                  <a:schemeClr val="tx1"/>
                </a:solidFill>
              </a:rPr>
              <a:t>Red LED</a:t>
            </a:r>
            <a:endParaRPr lang="en-US" dirty="0">
              <a:solidFill>
                <a:schemeClr val="tx1"/>
              </a:solidFill>
            </a:endParaRPr>
          </a:p>
        </p:txBody>
      </p:sp>
      <p:sp>
        <p:nvSpPr>
          <p:cNvPr id="11" name="Rectangle 10"/>
          <p:cNvSpPr/>
          <p:nvPr/>
        </p:nvSpPr>
        <p:spPr>
          <a:xfrm>
            <a:off x="5013103" y="1599728"/>
            <a:ext cx="1145432" cy="53258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chemeClr val="tx1"/>
                </a:solidFill>
              </a:rPr>
              <a:t>Loop To Teensy</a:t>
            </a:r>
            <a:endParaRPr lang="en-US" dirty="0">
              <a:solidFill>
                <a:schemeClr val="tx1"/>
              </a:solidFill>
            </a:endParaRPr>
          </a:p>
        </p:txBody>
      </p:sp>
      <p:sp>
        <p:nvSpPr>
          <p:cNvPr id="13" name="Rectangle 12"/>
          <p:cNvSpPr/>
          <p:nvPr/>
        </p:nvSpPr>
        <p:spPr>
          <a:xfrm>
            <a:off x="5013103" y="939464"/>
            <a:ext cx="1145432" cy="53258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chemeClr val="tx1"/>
                </a:solidFill>
              </a:rPr>
              <a:t>Teensy RX</a:t>
            </a:r>
            <a:endParaRPr lang="en-US" dirty="0">
              <a:solidFill>
                <a:schemeClr val="tx1"/>
              </a:solidFill>
            </a:endParaRPr>
          </a:p>
        </p:txBody>
      </p:sp>
      <p:sp>
        <p:nvSpPr>
          <p:cNvPr id="14" name="Rectangle 13"/>
          <p:cNvSpPr/>
          <p:nvPr/>
        </p:nvSpPr>
        <p:spPr>
          <a:xfrm>
            <a:off x="6661943" y="1599725"/>
            <a:ext cx="1369542" cy="1145434"/>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err="1" smtClean="0">
                <a:solidFill>
                  <a:schemeClr val="tx1"/>
                </a:solidFill>
              </a:rPr>
              <a:t>tty</a:t>
            </a:r>
            <a:r>
              <a:rPr lang="en-US" dirty="0" smtClean="0">
                <a:solidFill>
                  <a:schemeClr val="tx1"/>
                </a:solidFill>
              </a:rPr>
              <a:t> “send”</a:t>
            </a:r>
          </a:p>
          <a:p>
            <a:pPr algn="ctr"/>
            <a:r>
              <a:rPr lang="en-US" dirty="0" smtClean="0">
                <a:solidFill>
                  <a:schemeClr val="tx1"/>
                </a:solidFill>
              </a:rPr>
              <a:t>(keyboard)</a:t>
            </a:r>
            <a:endParaRPr lang="en-US" dirty="0">
              <a:solidFill>
                <a:schemeClr val="tx1"/>
              </a:solidFill>
            </a:endParaRPr>
          </a:p>
        </p:txBody>
      </p:sp>
      <p:cxnSp>
        <p:nvCxnSpPr>
          <p:cNvPr id="19" name="Straight Arrow Connector 18"/>
          <p:cNvCxnSpPr>
            <a:stCxn id="11" idx="0"/>
            <a:endCxn id="13" idx="2"/>
          </p:cNvCxnSpPr>
          <p:nvPr/>
        </p:nvCxnSpPr>
        <p:spPr>
          <a:xfrm flipV="1">
            <a:off x="5585818" y="1472052"/>
            <a:ext cx="0" cy="127675"/>
          </a:xfrm>
          <a:prstGeom prst="straightConnector1">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123988" y="3705157"/>
            <a:ext cx="736870" cy="1145432"/>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chemeClr val="tx1"/>
                </a:solidFill>
              </a:rPr>
              <a:t>20mA</a:t>
            </a:r>
          </a:p>
          <a:p>
            <a:pPr algn="ctr"/>
            <a:r>
              <a:rPr lang="en-US" dirty="0" smtClean="0">
                <a:solidFill>
                  <a:schemeClr val="tx1"/>
                </a:solidFill>
              </a:rPr>
              <a:t>loop supply</a:t>
            </a:r>
            <a:endParaRPr lang="en-US" dirty="0">
              <a:solidFill>
                <a:schemeClr val="tx1"/>
              </a:solidFill>
            </a:endParaRPr>
          </a:p>
        </p:txBody>
      </p:sp>
      <p:cxnSp>
        <p:nvCxnSpPr>
          <p:cNvPr id="26" name="Straight Arrow Connector 25"/>
          <p:cNvCxnSpPr/>
          <p:nvPr/>
        </p:nvCxnSpPr>
        <p:spPr>
          <a:xfrm>
            <a:off x="1605992" y="3982393"/>
            <a:ext cx="503407" cy="0"/>
          </a:xfrm>
          <a:prstGeom prst="straightConnector1">
            <a:avLst/>
          </a:prstGeom>
          <a:ln w="381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1390919" y="4472196"/>
            <a:ext cx="725774" cy="3628"/>
          </a:xfrm>
          <a:prstGeom prst="straightConnector1">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364265" y="3705161"/>
            <a:ext cx="1145432" cy="53258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chemeClr val="tx1"/>
                </a:solidFill>
              </a:rPr>
              <a:t>Yellow LED</a:t>
            </a:r>
            <a:endParaRPr lang="en-US" dirty="0">
              <a:solidFill>
                <a:schemeClr val="tx1"/>
              </a:solidFill>
            </a:endParaRPr>
          </a:p>
        </p:txBody>
      </p:sp>
      <p:sp>
        <p:nvSpPr>
          <p:cNvPr id="30" name="Rectangle 29"/>
          <p:cNvSpPr/>
          <p:nvPr/>
        </p:nvSpPr>
        <p:spPr>
          <a:xfrm>
            <a:off x="5013103" y="3705160"/>
            <a:ext cx="1145432" cy="53258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chemeClr val="tx1"/>
                </a:solidFill>
              </a:rPr>
              <a:t>Teensy To Loop</a:t>
            </a:r>
            <a:endParaRPr lang="en-US" dirty="0">
              <a:solidFill>
                <a:schemeClr val="tx1"/>
              </a:solidFill>
            </a:endParaRPr>
          </a:p>
        </p:txBody>
      </p:sp>
      <p:sp>
        <p:nvSpPr>
          <p:cNvPr id="32" name="Rectangle 31"/>
          <p:cNvSpPr/>
          <p:nvPr/>
        </p:nvSpPr>
        <p:spPr>
          <a:xfrm>
            <a:off x="6661943" y="3705159"/>
            <a:ext cx="1369542" cy="1145434"/>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err="1" smtClean="0">
                <a:solidFill>
                  <a:schemeClr val="tx1"/>
                </a:solidFill>
              </a:rPr>
              <a:t>tty</a:t>
            </a:r>
            <a:r>
              <a:rPr lang="en-US" dirty="0" smtClean="0">
                <a:solidFill>
                  <a:schemeClr val="tx1"/>
                </a:solidFill>
              </a:rPr>
              <a:t> “receive”</a:t>
            </a:r>
          </a:p>
          <a:p>
            <a:pPr algn="ctr"/>
            <a:r>
              <a:rPr lang="en-US" dirty="0" smtClean="0">
                <a:solidFill>
                  <a:schemeClr val="tx1"/>
                </a:solidFill>
              </a:rPr>
              <a:t>(printer)</a:t>
            </a:r>
            <a:endParaRPr lang="en-US" dirty="0">
              <a:solidFill>
                <a:schemeClr val="tx1"/>
              </a:solidFill>
            </a:endParaRPr>
          </a:p>
        </p:txBody>
      </p:sp>
      <p:sp>
        <p:nvSpPr>
          <p:cNvPr id="35" name="Rectangle 34"/>
          <p:cNvSpPr/>
          <p:nvPr/>
        </p:nvSpPr>
        <p:spPr>
          <a:xfrm>
            <a:off x="5013103" y="3041743"/>
            <a:ext cx="1145432" cy="53258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chemeClr val="tx1"/>
                </a:solidFill>
              </a:rPr>
              <a:t>Teensy TX</a:t>
            </a:r>
            <a:endParaRPr lang="en-US" dirty="0">
              <a:solidFill>
                <a:schemeClr val="tx1"/>
              </a:solidFill>
            </a:endParaRPr>
          </a:p>
        </p:txBody>
      </p:sp>
      <p:cxnSp>
        <p:nvCxnSpPr>
          <p:cNvPr id="37" name="Straight Arrow Connector 36"/>
          <p:cNvCxnSpPr>
            <a:stCxn id="35" idx="2"/>
            <a:endCxn id="30" idx="0"/>
          </p:cNvCxnSpPr>
          <p:nvPr/>
        </p:nvCxnSpPr>
        <p:spPr>
          <a:xfrm>
            <a:off x="5585818" y="3574331"/>
            <a:ext cx="0" cy="130829"/>
          </a:xfrm>
          <a:prstGeom prst="straightConnector1">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605990" y="1876960"/>
            <a:ext cx="7090" cy="2105434"/>
          </a:xfrm>
          <a:prstGeom prst="straightConnector1">
            <a:avLst/>
          </a:prstGeom>
          <a:ln w="381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1390921" y="2415859"/>
            <a:ext cx="2" cy="2056332"/>
          </a:xfrm>
          <a:prstGeom prst="straightConnector1">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1613086" y="3245483"/>
            <a:ext cx="3148885" cy="1"/>
          </a:xfrm>
          <a:prstGeom prst="straightConnector1">
            <a:avLst/>
          </a:prstGeom>
          <a:ln w="381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4761966" y="3245477"/>
            <a:ext cx="2" cy="550572"/>
          </a:xfrm>
          <a:prstGeom prst="straightConnector1">
            <a:avLst/>
          </a:prstGeom>
          <a:ln w="381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761963" y="3796048"/>
            <a:ext cx="251138" cy="0"/>
          </a:xfrm>
          <a:prstGeom prst="straightConnector1">
            <a:avLst/>
          </a:prstGeom>
          <a:ln w="381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30999" y="1546418"/>
            <a:ext cx="924554" cy="114543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mtClean="0">
                <a:solidFill>
                  <a:schemeClr val="tx1"/>
                </a:solidFill>
              </a:rPr>
              <a:t>19.2 VDC</a:t>
            </a:r>
            <a:endParaRPr lang="en-US" dirty="0">
              <a:solidFill>
                <a:schemeClr val="tx1"/>
              </a:solidFill>
            </a:endParaRPr>
          </a:p>
        </p:txBody>
      </p:sp>
      <p:sp>
        <p:nvSpPr>
          <p:cNvPr id="70" name="Title 69"/>
          <p:cNvSpPr>
            <a:spLocks noGrp="1"/>
          </p:cNvSpPr>
          <p:nvPr>
            <p:ph type="title"/>
          </p:nvPr>
        </p:nvSpPr>
        <p:spPr/>
        <p:txBody>
          <a:bodyPr/>
          <a:lstStyle/>
          <a:p>
            <a:r>
              <a:rPr lang="en-US" dirty="0" smtClean="0"/>
              <a:t>Overall electronics</a:t>
            </a:r>
            <a:endParaRPr lang="en-US" dirty="0"/>
          </a:p>
        </p:txBody>
      </p:sp>
      <p:cxnSp>
        <p:nvCxnSpPr>
          <p:cNvPr id="73" name="Straight Arrow Connector 72"/>
          <p:cNvCxnSpPr/>
          <p:nvPr/>
        </p:nvCxnSpPr>
        <p:spPr>
          <a:xfrm>
            <a:off x="6158537" y="1189549"/>
            <a:ext cx="503407" cy="0"/>
          </a:xfrm>
          <a:prstGeom prst="straightConnector1">
            <a:avLst/>
          </a:prstGeom>
          <a:ln w="38100">
            <a:solidFill>
              <a:schemeClr val="accent2"/>
            </a:solidFill>
            <a:headEnd type="diamond" w="lg" len="med"/>
            <a:tailEnd type="triangle" w="lg" len="med"/>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6661941" y="1082856"/>
            <a:ext cx="924554" cy="21624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en-US" dirty="0" smtClean="0">
                <a:solidFill>
                  <a:schemeClr val="tx1"/>
                </a:solidFill>
              </a:rPr>
              <a:t>USB</a:t>
            </a:r>
            <a:endParaRPr lang="en-US" dirty="0">
              <a:solidFill>
                <a:schemeClr val="tx1"/>
              </a:solidFill>
            </a:endParaRPr>
          </a:p>
        </p:txBody>
      </p:sp>
      <p:cxnSp>
        <p:nvCxnSpPr>
          <p:cNvPr id="75" name="Straight Arrow Connector 74"/>
          <p:cNvCxnSpPr>
            <a:stCxn id="76" idx="1"/>
            <a:endCxn id="35" idx="3"/>
          </p:cNvCxnSpPr>
          <p:nvPr/>
        </p:nvCxnSpPr>
        <p:spPr>
          <a:xfrm flipH="1">
            <a:off x="6158538" y="3301215"/>
            <a:ext cx="503404" cy="6821"/>
          </a:xfrm>
          <a:prstGeom prst="straightConnector1">
            <a:avLst/>
          </a:prstGeom>
          <a:ln w="38100">
            <a:solidFill>
              <a:schemeClr val="accent2"/>
            </a:solidFill>
            <a:headEnd type="diamond" w="lg" len="med"/>
            <a:tailEnd type="triangle" w="lg" len="med"/>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661941" y="3193094"/>
            <a:ext cx="924554" cy="21624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en-US" dirty="0" smtClean="0">
                <a:solidFill>
                  <a:schemeClr val="tx1"/>
                </a:solidFill>
              </a:rPr>
              <a:t>USB</a:t>
            </a:r>
            <a:endParaRPr lang="en-US" dirty="0">
              <a:solidFill>
                <a:schemeClr val="tx1"/>
              </a:solidFill>
            </a:endParaRPr>
          </a:p>
        </p:txBody>
      </p:sp>
      <p:sp>
        <p:nvSpPr>
          <p:cNvPr id="38" name="Rectangle 37"/>
          <p:cNvSpPr/>
          <p:nvPr/>
        </p:nvSpPr>
        <p:spPr>
          <a:xfrm>
            <a:off x="6676698" y="2309486"/>
            <a:ext cx="447523" cy="22861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en-US" dirty="0">
                <a:solidFill>
                  <a:schemeClr val="tx1"/>
                </a:solidFill>
              </a:rPr>
              <a:t>3</a:t>
            </a:r>
          </a:p>
        </p:txBody>
      </p:sp>
      <p:sp>
        <p:nvSpPr>
          <p:cNvPr id="39" name="Rectangle 38"/>
          <p:cNvSpPr/>
          <p:nvPr/>
        </p:nvSpPr>
        <p:spPr>
          <a:xfrm>
            <a:off x="6676698" y="4406991"/>
            <a:ext cx="447523" cy="22861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en-US" dirty="0" smtClean="0">
                <a:solidFill>
                  <a:schemeClr val="tx1"/>
                </a:solidFill>
              </a:rPr>
              <a:t>6-</a:t>
            </a:r>
            <a:endParaRPr lang="en-US" dirty="0">
              <a:solidFill>
                <a:schemeClr val="tx1"/>
              </a:solidFill>
            </a:endParaRPr>
          </a:p>
        </p:txBody>
      </p:sp>
      <p:sp>
        <p:nvSpPr>
          <p:cNvPr id="40" name="Rectangle 39"/>
          <p:cNvSpPr/>
          <p:nvPr/>
        </p:nvSpPr>
        <p:spPr>
          <a:xfrm>
            <a:off x="6661943" y="3868093"/>
            <a:ext cx="447523" cy="22861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en-US" dirty="0" smtClean="0">
                <a:solidFill>
                  <a:schemeClr val="tx1"/>
                </a:solidFill>
              </a:rPr>
              <a:t>7+</a:t>
            </a:r>
            <a:endParaRPr lang="en-US" dirty="0">
              <a:solidFill>
                <a:schemeClr val="tx1"/>
              </a:solidFill>
            </a:endParaRPr>
          </a:p>
        </p:txBody>
      </p:sp>
      <p:sp>
        <p:nvSpPr>
          <p:cNvPr id="42" name="Rectangle 41"/>
          <p:cNvSpPr/>
          <p:nvPr/>
        </p:nvSpPr>
        <p:spPr>
          <a:xfrm>
            <a:off x="6676698" y="1777120"/>
            <a:ext cx="447523" cy="22861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en-US" dirty="0">
                <a:solidFill>
                  <a:schemeClr val="tx1"/>
                </a:solidFill>
              </a:rPr>
              <a:t>4</a:t>
            </a:r>
          </a:p>
        </p:txBody>
      </p:sp>
    </p:spTree>
    <p:extLst>
      <p:ext uri="{BB962C8B-B14F-4D97-AF65-F5344CB8AC3E}">
        <p14:creationId xmlns:p14="http://schemas.microsoft.com/office/powerpoint/2010/main" val="1872264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20mA loop supply</a:t>
            </a:r>
            <a:endParaRPr lang="en-US" dirty="0"/>
          </a:p>
        </p:txBody>
      </p:sp>
      <p:sp>
        <p:nvSpPr>
          <p:cNvPr id="5" name="Rectangle 4"/>
          <p:cNvSpPr/>
          <p:nvPr/>
        </p:nvSpPr>
        <p:spPr>
          <a:xfrm>
            <a:off x="590690" y="2599917"/>
            <a:ext cx="924554" cy="114543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chemeClr val="tx1"/>
                </a:solidFill>
              </a:rPr>
              <a:t>19.2 VDC</a:t>
            </a:r>
            <a:endParaRPr lang="en-US" dirty="0">
              <a:solidFill>
                <a:schemeClr val="tx1"/>
              </a:solidFill>
            </a:endParaRPr>
          </a:p>
        </p:txBody>
      </p:sp>
      <p:sp>
        <p:nvSpPr>
          <p:cNvPr id="6" name="Rectangle 5"/>
          <p:cNvSpPr/>
          <p:nvPr/>
        </p:nvSpPr>
        <p:spPr>
          <a:xfrm>
            <a:off x="6135604" y="1624744"/>
            <a:ext cx="2153679" cy="114543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chemeClr val="tx1"/>
                </a:solidFill>
              </a:rPr>
              <a:t>Current loop 20mA</a:t>
            </a:r>
            <a:endParaRPr lang="en-US" dirty="0">
              <a:solidFill>
                <a:schemeClr val="tx1"/>
              </a:solidFill>
            </a:endParaRPr>
          </a:p>
        </p:txBody>
      </p:sp>
      <p:sp>
        <p:nvSpPr>
          <p:cNvPr id="7" name="Right Brace 6"/>
          <p:cNvSpPr/>
          <p:nvPr/>
        </p:nvSpPr>
        <p:spPr>
          <a:xfrm>
            <a:off x="6245603" y="1709672"/>
            <a:ext cx="231820" cy="975576"/>
          </a:xfrm>
          <a:prstGeom prst="rightBrace">
            <a:avLst/>
          </a:prstGeom>
          <a:ln w="31750">
            <a:headEnd type="diamond"/>
            <a:tailEnd type="stealt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a:p>
        </p:txBody>
      </p:sp>
      <p:sp>
        <p:nvSpPr>
          <p:cNvPr id="8" name="Right Brace 7"/>
          <p:cNvSpPr/>
          <p:nvPr/>
        </p:nvSpPr>
        <p:spPr>
          <a:xfrm flipH="1">
            <a:off x="1515248" y="1709672"/>
            <a:ext cx="239447" cy="2925918"/>
          </a:xfrm>
          <a:prstGeom prst="rightBrace">
            <a:avLst/>
          </a:prstGeom>
          <a:ln w="31750"/>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5424" y="1385296"/>
            <a:ext cx="4327802" cy="3473267"/>
          </a:xfrm>
          <a:prstGeom prst="rect">
            <a:avLst/>
          </a:prstGeom>
        </p:spPr>
      </p:pic>
    </p:spTree>
    <p:extLst>
      <p:ext uri="{BB962C8B-B14F-4D97-AF65-F5344CB8AC3E}">
        <p14:creationId xmlns:p14="http://schemas.microsoft.com/office/powerpoint/2010/main" val="183195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LED driver (~10mA)</a:t>
            </a:r>
            <a:endParaRPr lang="en-US" dirty="0"/>
          </a:p>
        </p:txBody>
      </p:sp>
      <p:sp>
        <p:nvSpPr>
          <p:cNvPr id="4" name="Rectangle 3"/>
          <p:cNvSpPr/>
          <p:nvPr/>
        </p:nvSpPr>
        <p:spPr>
          <a:xfrm>
            <a:off x="1154746" y="2440358"/>
            <a:ext cx="1114777" cy="114543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r"/>
            <a:r>
              <a:rPr lang="en-US" smtClean="0">
                <a:solidFill>
                  <a:schemeClr val="tx1"/>
                </a:solidFill>
              </a:rPr>
              <a:t>Current loop</a:t>
            </a:r>
            <a:endParaRPr lang="en-US" dirty="0">
              <a:solidFill>
                <a:schemeClr val="tx1"/>
              </a:solidFill>
            </a:endParaRPr>
          </a:p>
        </p:txBody>
      </p:sp>
      <p:sp>
        <p:nvSpPr>
          <p:cNvPr id="5" name="Right Brace 4"/>
          <p:cNvSpPr/>
          <p:nvPr/>
        </p:nvSpPr>
        <p:spPr>
          <a:xfrm flipH="1">
            <a:off x="2351111" y="1268018"/>
            <a:ext cx="262207" cy="3493948"/>
          </a:xfrm>
          <a:prstGeom prst="rightBrace">
            <a:avLst/>
          </a:prstGeom>
          <a:ln w="31750">
            <a:headEnd type="diamond"/>
            <a:tailEnd type="stealt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a:p>
        </p:txBody>
      </p:sp>
      <p:pic>
        <p:nvPicPr>
          <p:cNvPr id="3" name="Picture 2" descr="Screen Shot 2018-09-22 at 1.06.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7412" y="1248580"/>
            <a:ext cx="3196150" cy="3513386"/>
          </a:xfrm>
          <a:prstGeom prst="rect">
            <a:avLst/>
          </a:prstGeom>
        </p:spPr>
      </p:pic>
    </p:spTree>
    <p:extLst>
      <p:ext uri="{BB962C8B-B14F-4D97-AF65-F5344CB8AC3E}">
        <p14:creationId xmlns:p14="http://schemas.microsoft.com/office/powerpoint/2010/main" val="103311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to Teensy</a:t>
            </a:r>
            <a:endParaRPr lang="en-US" dirty="0"/>
          </a:p>
        </p:txBody>
      </p:sp>
      <p:sp>
        <p:nvSpPr>
          <p:cNvPr id="4" name="Rectangle 3"/>
          <p:cNvSpPr/>
          <p:nvPr/>
        </p:nvSpPr>
        <p:spPr>
          <a:xfrm>
            <a:off x="7035856" y="1331322"/>
            <a:ext cx="1376983" cy="29267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en-US" dirty="0" smtClean="0">
                <a:solidFill>
                  <a:schemeClr val="tx1"/>
                </a:solidFill>
              </a:rPr>
              <a:t>Teensy 5V</a:t>
            </a:r>
          </a:p>
        </p:txBody>
      </p:sp>
      <p:sp>
        <p:nvSpPr>
          <p:cNvPr id="5" name="Rectangle 4"/>
          <p:cNvSpPr/>
          <p:nvPr/>
        </p:nvSpPr>
        <p:spPr>
          <a:xfrm>
            <a:off x="7035855" y="4354834"/>
            <a:ext cx="1376983" cy="29267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en-US" smtClean="0">
                <a:solidFill>
                  <a:schemeClr val="tx1"/>
                </a:solidFill>
              </a:rPr>
              <a:t>Teensy GND</a:t>
            </a:r>
            <a:endParaRPr lang="en-US" dirty="0" smtClean="0">
              <a:solidFill>
                <a:schemeClr val="tx1"/>
              </a:solidFill>
            </a:endParaRPr>
          </a:p>
        </p:txBody>
      </p:sp>
      <p:sp>
        <p:nvSpPr>
          <p:cNvPr id="6" name="Rectangle 5"/>
          <p:cNvSpPr/>
          <p:nvPr/>
        </p:nvSpPr>
        <p:spPr>
          <a:xfrm>
            <a:off x="7035856" y="1687297"/>
            <a:ext cx="1376983" cy="29267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en-US" dirty="0" smtClean="0">
                <a:solidFill>
                  <a:schemeClr val="tx1"/>
                </a:solidFill>
              </a:rPr>
              <a:t>Teensy 3.3V</a:t>
            </a:r>
          </a:p>
        </p:txBody>
      </p:sp>
      <p:sp>
        <p:nvSpPr>
          <p:cNvPr id="7" name="Rectangle 6"/>
          <p:cNvSpPr/>
          <p:nvPr/>
        </p:nvSpPr>
        <p:spPr>
          <a:xfrm>
            <a:off x="7035854" y="2498630"/>
            <a:ext cx="1911124" cy="29267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en-US" dirty="0" smtClean="0">
                <a:solidFill>
                  <a:schemeClr val="tx1"/>
                </a:solidFill>
              </a:rPr>
              <a:t>Teensy RX (pin 20)</a:t>
            </a:r>
          </a:p>
        </p:txBody>
      </p:sp>
      <p:sp>
        <p:nvSpPr>
          <p:cNvPr id="8" name="Rectangle 7"/>
          <p:cNvSpPr/>
          <p:nvPr/>
        </p:nvSpPr>
        <p:spPr>
          <a:xfrm>
            <a:off x="34285" y="2400248"/>
            <a:ext cx="1114777" cy="114543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r"/>
            <a:r>
              <a:rPr lang="en-US" smtClean="0">
                <a:solidFill>
                  <a:schemeClr val="tx1"/>
                </a:solidFill>
              </a:rPr>
              <a:t>Current loop</a:t>
            </a:r>
            <a:endParaRPr lang="en-US" dirty="0">
              <a:solidFill>
                <a:schemeClr val="tx1"/>
              </a:solidFill>
            </a:endParaRPr>
          </a:p>
        </p:txBody>
      </p:sp>
      <p:sp>
        <p:nvSpPr>
          <p:cNvPr id="9" name="Right Brace 8"/>
          <p:cNvSpPr/>
          <p:nvPr/>
        </p:nvSpPr>
        <p:spPr>
          <a:xfrm flipH="1">
            <a:off x="1230649" y="1477658"/>
            <a:ext cx="262207" cy="3023513"/>
          </a:xfrm>
          <a:prstGeom prst="rightBrace">
            <a:avLst/>
          </a:prstGeom>
          <a:ln w="31750">
            <a:headEnd type="diamond"/>
            <a:tailEnd type="stealt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a:p>
        </p:txBody>
      </p:sp>
      <p:pic>
        <p:nvPicPr>
          <p:cNvPr id="12" name="Picture 11" descr="Screen Shot 2018-09-24 at 3.21.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210" y="1331322"/>
            <a:ext cx="5400643" cy="3316184"/>
          </a:xfrm>
          <a:prstGeom prst="rect">
            <a:avLst/>
          </a:prstGeom>
        </p:spPr>
      </p:pic>
    </p:spTree>
    <p:extLst>
      <p:ext uri="{BB962C8B-B14F-4D97-AF65-F5344CB8AC3E}">
        <p14:creationId xmlns:p14="http://schemas.microsoft.com/office/powerpoint/2010/main" val="120994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Teensy To Loop</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628" y="1336634"/>
            <a:ext cx="5969879" cy="3570221"/>
          </a:xfrm>
          <a:prstGeom prst="rect">
            <a:avLst/>
          </a:prstGeom>
        </p:spPr>
      </p:pic>
      <p:sp>
        <p:nvSpPr>
          <p:cNvPr id="5" name="Rectangle 4"/>
          <p:cNvSpPr/>
          <p:nvPr/>
        </p:nvSpPr>
        <p:spPr>
          <a:xfrm>
            <a:off x="8252676" y="2861118"/>
            <a:ext cx="1365812" cy="114543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en-US" dirty="0" smtClean="0">
                <a:solidFill>
                  <a:schemeClr val="tx1"/>
                </a:solidFill>
              </a:rPr>
              <a:t>Current</a:t>
            </a:r>
          </a:p>
          <a:p>
            <a:r>
              <a:rPr lang="en-US" dirty="0" smtClean="0">
                <a:solidFill>
                  <a:schemeClr val="tx1"/>
                </a:solidFill>
              </a:rPr>
              <a:t>loop</a:t>
            </a:r>
            <a:endParaRPr lang="en-US" dirty="0">
              <a:solidFill>
                <a:schemeClr val="tx1"/>
              </a:solidFill>
            </a:endParaRPr>
          </a:p>
        </p:txBody>
      </p:sp>
      <p:sp>
        <p:nvSpPr>
          <p:cNvPr id="6" name="Right Brace 5"/>
          <p:cNvSpPr/>
          <p:nvPr/>
        </p:nvSpPr>
        <p:spPr>
          <a:xfrm>
            <a:off x="7920512" y="2337520"/>
            <a:ext cx="222163" cy="2240924"/>
          </a:xfrm>
          <a:prstGeom prst="rightBrace">
            <a:avLst/>
          </a:prstGeom>
          <a:ln w="31750">
            <a:headEnd type="diamond"/>
            <a:tailEnd type="stealt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a:p>
        </p:txBody>
      </p:sp>
      <p:sp>
        <p:nvSpPr>
          <p:cNvPr id="7" name="Rectangle 6"/>
          <p:cNvSpPr/>
          <p:nvPr/>
        </p:nvSpPr>
        <p:spPr>
          <a:xfrm>
            <a:off x="463646" y="1697119"/>
            <a:ext cx="1376983" cy="53415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r"/>
            <a:r>
              <a:rPr lang="en-US" dirty="0" smtClean="0">
                <a:solidFill>
                  <a:schemeClr val="tx1"/>
                </a:solidFill>
              </a:rPr>
              <a:t>19.2 VDC</a:t>
            </a:r>
            <a:br>
              <a:rPr lang="en-US" dirty="0" smtClean="0">
                <a:solidFill>
                  <a:schemeClr val="tx1"/>
                </a:solidFill>
              </a:rPr>
            </a:br>
            <a:r>
              <a:rPr lang="en-US" dirty="0" smtClean="0">
                <a:solidFill>
                  <a:schemeClr val="tx1"/>
                </a:solidFill>
              </a:rPr>
              <a:t>(@ loop supply)</a:t>
            </a:r>
            <a:endParaRPr lang="en-US" dirty="0">
              <a:solidFill>
                <a:schemeClr val="tx1"/>
              </a:solidFill>
            </a:endParaRPr>
          </a:p>
        </p:txBody>
      </p:sp>
      <p:sp>
        <p:nvSpPr>
          <p:cNvPr id="9" name="Rectangle 8"/>
          <p:cNvSpPr/>
          <p:nvPr/>
        </p:nvSpPr>
        <p:spPr>
          <a:xfrm>
            <a:off x="8" y="3311644"/>
            <a:ext cx="1730615" cy="29267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r"/>
            <a:r>
              <a:rPr lang="en-US" dirty="0" smtClean="0">
                <a:solidFill>
                  <a:schemeClr val="tx1"/>
                </a:solidFill>
              </a:rPr>
              <a:t>Teensy TX (pin 21)</a:t>
            </a:r>
          </a:p>
        </p:txBody>
      </p:sp>
      <p:sp>
        <p:nvSpPr>
          <p:cNvPr id="10" name="Rectangle 9"/>
          <p:cNvSpPr/>
          <p:nvPr/>
        </p:nvSpPr>
        <p:spPr>
          <a:xfrm>
            <a:off x="352028" y="3802650"/>
            <a:ext cx="1376983" cy="29267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r"/>
            <a:r>
              <a:rPr lang="en-US" dirty="0" smtClean="0">
                <a:solidFill>
                  <a:schemeClr val="tx1"/>
                </a:solidFill>
              </a:rPr>
              <a:t>Teensy GND</a:t>
            </a:r>
          </a:p>
        </p:txBody>
      </p:sp>
    </p:spTree>
    <p:extLst>
      <p:ext uri="{BB962C8B-B14F-4D97-AF65-F5344CB8AC3E}">
        <p14:creationId xmlns:p14="http://schemas.microsoft.com/office/powerpoint/2010/main" val="190221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275" y="1088515"/>
            <a:ext cx="1840217" cy="291803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en-US" sz="1500" dirty="0">
                <a:solidFill>
                  <a:schemeClr val="tx1"/>
                </a:solidFill>
              </a:rPr>
              <a:t>VIN +19.2</a:t>
            </a:r>
          </a:p>
          <a:p>
            <a:r>
              <a:rPr lang="en-US" sz="1500" dirty="0">
                <a:solidFill>
                  <a:schemeClr val="tx1"/>
                </a:solidFill>
              </a:rPr>
              <a:t>TTY 7 +RECEIVE</a:t>
            </a:r>
          </a:p>
          <a:p>
            <a:r>
              <a:rPr lang="en-US" sz="1500" dirty="0">
                <a:solidFill>
                  <a:schemeClr val="tx1"/>
                </a:solidFill>
              </a:rPr>
              <a:t>VIN GND</a:t>
            </a:r>
          </a:p>
          <a:p>
            <a:r>
              <a:rPr lang="en-US" sz="1500" dirty="0">
                <a:solidFill>
                  <a:schemeClr val="tx1"/>
                </a:solidFill>
              </a:rPr>
              <a:t>TTY 6 </a:t>
            </a:r>
            <a:r>
              <a:rPr lang="mr-IN" sz="1500" dirty="0">
                <a:solidFill>
                  <a:schemeClr val="tx1"/>
                </a:solidFill>
              </a:rPr>
              <a:t>–</a:t>
            </a:r>
            <a:r>
              <a:rPr lang="en-US" sz="1500" dirty="0">
                <a:solidFill>
                  <a:schemeClr val="tx1"/>
                </a:solidFill>
              </a:rPr>
              <a:t>RECEIVE</a:t>
            </a:r>
          </a:p>
          <a:p>
            <a:r>
              <a:rPr lang="en-US" sz="1500" dirty="0">
                <a:solidFill>
                  <a:schemeClr val="tx1"/>
                </a:solidFill>
              </a:rPr>
              <a:t>n/c</a:t>
            </a:r>
          </a:p>
          <a:p>
            <a:r>
              <a:rPr lang="en-US" sz="1500" dirty="0">
                <a:solidFill>
                  <a:schemeClr val="tx1"/>
                </a:solidFill>
              </a:rPr>
              <a:t>TTY 3 SEND</a:t>
            </a:r>
          </a:p>
          <a:p>
            <a:r>
              <a:rPr lang="en-US" sz="1500" dirty="0">
                <a:solidFill>
                  <a:schemeClr val="tx1"/>
                </a:solidFill>
              </a:rPr>
              <a:t>TTY 4 SEND</a:t>
            </a:r>
          </a:p>
          <a:p>
            <a:r>
              <a:rPr lang="en-US" sz="1500" dirty="0">
                <a:solidFill>
                  <a:schemeClr val="tx1"/>
                </a:solidFill>
              </a:rPr>
              <a:t>VIN GND</a:t>
            </a:r>
          </a:p>
          <a:p>
            <a:endParaRPr lang="en-US" sz="1500" dirty="0">
              <a:solidFill>
                <a:schemeClr val="tx1"/>
              </a:solidFill>
            </a:endParaRPr>
          </a:p>
        </p:txBody>
      </p:sp>
      <p:pic>
        <p:nvPicPr>
          <p:cNvPr id="5" name="Picture 4" descr="20180925_18011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2"/>
            <a:ext cx="7778272" cy="5143500"/>
          </a:xfrm>
          <a:prstGeom prst="rect">
            <a:avLst/>
          </a:prstGeom>
        </p:spPr>
      </p:pic>
    </p:spTree>
    <p:extLst>
      <p:ext uri="{BB962C8B-B14F-4D97-AF65-F5344CB8AC3E}">
        <p14:creationId xmlns:p14="http://schemas.microsoft.com/office/powerpoint/2010/main" val="1166969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4734</TotalTime>
  <Words>1006</Words>
  <Application>Microsoft Macintosh PowerPoint</Application>
  <PresentationFormat>On-screen Show (16:9)</PresentationFormat>
  <Paragraphs>106</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tty/usb</vt:lpstr>
      <vt:lpstr>PowerPoint Presentation</vt:lpstr>
      <vt:lpstr>Teletype model 33 ASR (automatic send/receive)</vt:lpstr>
      <vt:lpstr>Overall electronics</vt:lpstr>
      <vt:lpstr>20mA loop supply</vt:lpstr>
      <vt:lpstr>LED driver (~10mA)</vt:lpstr>
      <vt:lpstr>Loop to Teensy</vt:lpstr>
      <vt:lpstr>Teensy To Loop</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tty/usb</dc:title>
  <dc:creator>Hugh Pyle</dc:creator>
  <cp:lastModifiedBy>Hugh Pyle</cp:lastModifiedBy>
  <cp:revision>76</cp:revision>
  <cp:lastPrinted>2018-10-07T11:37:39Z</cp:lastPrinted>
  <dcterms:created xsi:type="dcterms:W3CDTF">2018-09-21T18:27:35Z</dcterms:created>
  <dcterms:modified xsi:type="dcterms:W3CDTF">2018-10-07T11:39:04Z</dcterms:modified>
</cp:coreProperties>
</file>