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8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0972800" cy="5394325"/>
  <p:notesSz cx="9144000" cy="6858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3"/>
    <p:restoredTop sz="80114" autoAdjust="0"/>
  </p:normalViewPr>
  <p:slideViewPr>
    <p:cSldViewPr snapToGrid="0" snapToObjects="1">
      <p:cViewPr>
        <p:scale>
          <a:sx n="72" d="100"/>
          <a:sy n="72" d="100"/>
        </p:scale>
        <p:origin x="-1720" y="-1032"/>
      </p:cViewPr>
      <p:guideLst>
        <p:guide orient="horz" pos="1699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CA9E-3111-AD4A-9E18-424074DC806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514350"/>
            <a:ext cx="5232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FAA02-00AD-7E46-9722-998A634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55800" y="514350"/>
            <a:ext cx="52324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regulator</a:t>
            </a:r>
            <a:r>
              <a:rPr lang="en-US" baseline="0" dirty="0" smtClean="0"/>
              <a:t> pushes max ~20mA into the loop. </a:t>
            </a:r>
          </a:p>
          <a:p>
            <a:r>
              <a:rPr lang="en-US" baseline="0" dirty="0" smtClean="0"/>
              <a:t>This should survive short-circuit at the loop (since that’s how the loop works!) and also tolerate anything around ~12V to ~24V supply.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55800" y="514350"/>
            <a:ext cx="52324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current driver running ~10mA for standard 5mm red/yellow</a:t>
            </a:r>
            <a:r>
              <a:rPr lang="en-US" baseline="0" dirty="0" smtClean="0"/>
              <a:t> LEDs.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55800" y="514350"/>
            <a:ext cx="52324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current driver runs ~3mA into the </a:t>
            </a:r>
            <a:r>
              <a:rPr lang="en-US" dirty="0" err="1" smtClean="0"/>
              <a:t>opto</a:t>
            </a:r>
            <a:r>
              <a:rPr lang="en-US" dirty="0" smtClean="0"/>
              <a:t>-isolator.</a:t>
            </a:r>
          </a:p>
          <a:p>
            <a:r>
              <a:rPr lang="en-US" dirty="0" smtClean="0"/>
              <a:t>The 47u capacitor filters out all the line noise, gives a slow rise-time for 110-baud</a:t>
            </a:r>
            <a:r>
              <a:rPr lang="en-US" baseline="0" dirty="0" smtClean="0"/>
              <a:t> operation.  (Doesn’t need to be this big!).</a:t>
            </a:r>
          </a:p>
          <a:p>
            <a:r>
              <a:rPr lang="en-US" baseline="0" dirty="0" smtClean="0"/>
              <a:t>On the other side, Teensy receives the serial signal.  The 6N138 needs 5V power, from the Teensy.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NB the output is “inverted” (mark=low, space=high), and this needs to be handled in the receiver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7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55800" y="514350"/>
            <a:ext cx="52324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Teensy drives the </a:t>
            </a:r>
            <a:r>
              <a:rPr lang="en-US" dirty="0" err="1" smtClean="0"/>
              <a:t>opto</a:t>
            </a:r>
            <a:r>
              <a:rPr lang="en-US" dirty="0" smtClean="0"/>
              <a:t>-isolator LED through a small resistor.</a:t>
            </a:r>
          </a:p>
          <a:p>
            <a:r>
              <a:rPr lang="en-US" dirty="0" smtClean="0"/>
              <a:t>The 6N138 needs a 5V supply, which we get by regulating down the 19.2V source used for the loop.</a:t>
            </a:r>
          </a:p>
          <a:p>
            <a:r>
              <a:rPr lang="en-US" dirty="0" smtClean="0"/>
              <a:t>Output is a switched current that can handle ~20mA or more.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NB the output is “inverted” (high=mark, low</a:t>
            </a:r>
            <a:r>
              <a:rPr lang="en-US" baseline="0" smtClean="0"/>
              <a:t>=space  low</a:t>
            </a:r>
            <a:r>
              <a:rPr lang="en-US" baseline="0" dirty="0" smtClean="0"/>
              <a:t>=mark=low, space=high), and this needs to be handled in the transmitter software.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2822"/>
            <a:ext cx="8229600" cy="187802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33269"/>
            <a:ext cx="8229600" cy="130238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2" y="287199"/>
            <a:ext cx="2366010" cy="45714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3" y="287199"/>
            <a:ext cx="6960870" cy="45714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344840"/>
            <a:ext cx="9464040" cy="224388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3609954"/>
            <a:ext cx="9464040" cy="11800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35990"/>
            <a:ext cx="4663440" cy="342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35990"/>
            <a:ext cx="4663440" cy="342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87200"/>
            <a:ext cx="9464040" cy="10426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22359"/>
            <a:ext cx="4642008" cy="6480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970429"/>
            <a:ext cx="4642008" cy="2898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3" y="1322359"/>
            <a:ext cx="4664870" cy="6480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3" y="1970429"/>
            <a:ext cx="4664870" cy="2898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59622"/>
            <a:ext cx="3539014" cy="12586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70" y="776686"/>
            <a:ext cx="5554980" cy="38334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18298"/>
            <a:ext cx="3539014" cy="29980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59622"/>
            <a:ext cx="3539014" cy="12586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4870" y="776686"/>
            <a:ext cx="5554980" cy="383346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18298"/>
            <a:ext cx="3539014" cy="29980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87200"/>
            <a:ext cx="9464040" cy="104265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35990"/>
            <a:ext cx="9464040" cy="34226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999741"/>
            <a:ext cx="2468880" cy="28719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999741"/>
            <a:ext cx="3703320" cy="28719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999741"/>
            <a:ext cx="2468880" cy="28719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ty</a:t>
            </a:r>
            <a:r>
              <a:rPr lang="en-US" dirty="0" smtClean="0"/>
              <a:t>/</a:t>
            </a:r>
            <a:r>
              <a:rPr lang="en-US" dirty="0" err="1" smtClean="0"/>
              <a:t>usb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20mA loop USB interface for ASR33 teletype</a:t>
            </a:r>
          </a:p>
          <a:p>
            <a:r>
              <a:rPr lang="en-US" dirty="0" smtClean="0"/>
              <a:t>Duplex (separate transmit and receive loops)</a:t>
            </a:r>
          </a:p>
          <a:p>
            <a:r>
              <a:rPr lang="en-US" dirty="0" smtClean="0"/>
              <a:t>Active (integrated current source, since ASR33 is passive)</a:t>
            </a:r>
          </a:p>
          <a:p>
            <a:r>
              <a:rPr lang="en-US" dirty="0" smtClean="0"/>
              <a:t>Monitor activity with LEDs</a:t>
            </a:r>
          </a:p>
          <a:p>
            <a:r>
              <a:rPr lang="en-US" dirty="0" smtClean="0"/>
              <a:t>110 baud loop data</a:t>
            </a:r>
          </a:p>
          <a:p>
            <a:r>
              <a:rPr lang="en-US" dirty="0" smtClean="0"/>
              <a:t>Some translation and processing in Teensy firmware (switchable)</a:t>
            </a:r>
          </a:p>
          <a:p>
            <a:pPr lvl="1"/>
            <a:r>
              <a:rPr lang="en-US" dirty="0" smtClean="0"/>
              <a:t>Uppercase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ASCII-63 special characters to Unicode</a:t>
            </a:r>
          </a:p>
          <a:p>
            <a:pPr lvl="1"/>
            <a:r>
              <a:rPr lang="en-US" dirty="0" smtClean="0"/>
              <a:t>Delay after CR, 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1_1758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566572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4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5_1752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13" y="2"/>
            <a:ext cx="4629150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5_1705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8" y="-205237"/>
            <a:ext cx="9246593" cy="60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5_170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27" y="2"/>
            <a:ext cx="8229600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3185353" y="4176598"/>
            <a:ext cx="5060836" cy="833387"/>
          </a:xfrm>
          <a:prstGeom prst="ellipse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85353" y="1875670"/>
            <a:ext cx="5060836" cy="833387"/>
          </a:xfrm>
          <a:prstGeom prst="ellipse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8786" y="1677732"/>
            <a:ext cx="884244" cy="12012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loop supply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62052" y="1968490"/>
            <a:ext cx="156922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962054" y="2533670"/>
            <a:ext cx="1586735" cy="255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7118" y="1677735"/>
            <a:ext cx="1374518" cy="558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Red 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5723" y="1677735"/>
            <a:ext cx="1374518" cy="558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To Teensy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5723" y="985273"/>
            <a:ext cx="1374518" cy="5585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RX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94329" y="1677732"/>
            <a:ext cx="1643450" cy="120129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tty</a:t>
            </a:r>
            <a:r>
              <a:rPr lang="en-US" dirty="0" smtClean="0">
                <a:solidFill>
                  <a:schemeClr val="tx1"/>
                </a:solidFill>
              </a:rPr>
              <a:t> “send”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(keyboard)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1" idx="0"/>
            <a:endCxn id="13" idx="2"/>
          </p:cNvCxnSpPr>
          <p:nvPr/>
        </p:nvCxnSpPr>
        <p:spPr>
          <a:xfrm flipV="1">
            <a:off x="6702982" y="1543834"/>
            <a:ext cx="0" cy="133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48786" y="3885837"/>
            <a:ext cx="884244" cy="12012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loop supply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27186" y="4176596"/>
            <a:ext cx="604088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669102" y="4690280"/>
            <a:ext cx="870929" cy="380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37118" y="3885841"/>
            <a:ext cx="1374518" cy="558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Yellow 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5723" y="3885840"/>
            <a:ext cx="1374518" cy="558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To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4329" y="3885839"/>
            <a:ext cx="1643450" cy="120129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tty</a:t>
            </a:r>
            <a:r>
              <a:rPr lang="en-US" dirty="0" smtClean="0">
                <a:solidFill>
                  <a:schemeClr val="tx1"/>
                </a:solidFill>
              </a:rPr>
              <a:t> “receive”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(printer)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15723" y="3190071"/>
            <a:ext cx="1374518" cy="5585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TX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30" idx="0"/>
          </p:cNvCxnSpPr>
          <p:nvPr/>
        </p:nvCxnSpPr>
        <p:spPr>
          <a:xfrm>
            <a:off x="6702982" y="3748631"/>
            <a:ext cx="0" cy="137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927188" y="1968490"/>
            <a:ext cx="8508" cy="220810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69105" y="2533668"/>
            <a:ext cx="2" cy="215661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935698" y="3403746"/>
            <a:ext cx="3778662" cy="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714359" y="3403743"/>
            <a:ext cx="2" cy="57742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14357" y="3981164"/>
            <a:ext cx="301366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7197" y="1621827"/>
            <a:ext cx="1109465" cy="12012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19.2 VDC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electronics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390240" y="1247558"/>
            <a:ext cx="6040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diamond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994327" y="1135658"/>
            <a:ext cx="1109465" cy="226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6" idx="1"/>
            <a:endCxn id="35" idx="3"/>
          </p:cNvCxnSpPr>
          <p:nvPr/>
        </p:nvCxnSpPr>
        <p:spPr>
          <a:xfrm flipH="1">
            <a:off x="7390244" y="3462196"/>
            <a:ext cx="604086" cy="7154"/>
          </a:xfrm>
          <a:prstGeom prst="straightConnector1">
            <a:avLst/>
          </a:prstGeom>
          <a:ln w="38100">
            <a:solidFill>
              <a:schemeClr val="accent2"/>
            </a:solidFill>
            <a:headEnd type="diamond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994327" y="3348803"/>
            <a:ext cx="1109465" cy="226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12034" y="2422105"/>
            <a:ext cx="537026" cy="2397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12034" y="4621895"/>
            <a:ext cx="537026" cy="2397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94328" y="4056717"/>
            <a:ext cx="537026" cy="2397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12034" y="1863777"/>
            <a:ext cx="537026" cy="2397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226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20mA loop supply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827" y="2726699"/>
            <a:ext cx="1109465" cy="12012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19.2 VDC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2718" y="1703972"/>
            <a:ext cx="2584415" cy="12012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loop 20mA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494722" y="1793044"/>
            <a:ext cx="278184" cy="1023150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flipH="1">
            <a:off x="1818292" y="1793044"/>
            <a:ext cx="287336" cy="306860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09" y="1452846"/>
            <a:ext cx="5193362" cy="36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driver (~10mA)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691" y="2559361"/>
            <a:ext cx="1337732" cy="12012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r"/>
            <a:r>
              <a:rPr lang="en-US" smtClean="0">
                <a:solidFill>
                  <a:schemeClr val="tx1"/>
                </a:solidFill>
              </a:rPr>
              <a:t>Current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flipH="1">
            <a:off x="2821328" y="1329852"/>
            <a:ext cx="314648" cy="3664332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8-09-22 at 1.06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94" y="1309465"/>
            <a:ext cx="3835380" cy="36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to Teensy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43022" y="1396242"/>
            <a:ext cx="1652380" cy="3069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5V</a:t>
            </a:r>
          </a:p>
        </p:txBody>
      </p:sp>
      <p:sp>
        <p:nvSpPr>
          <p:cNvPr id="5" name="Rectangle 4"/>
          <p:cNvSpPr/>
          <p:nvPr/>
        </p:nvSpPr>
        <p:spPr>
          <a:xfrm>
            <a:off x="8443021" y="4567196"/>
            <a:ext cx="1652380" cy="3069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mtClean="0">
                <a:solidFill>
                  <a:schemeClr val="tx1"/>
                </a:solidFill>
              </a:rPr>
              <a:t>Teensy GND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43022" y="1769575"/>
            <a:ext cx="1652380" cy="3069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3.3V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3022" y="2620475"/>
            <a:ext cx="2293350" cy="3069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RX (pin 20)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7" y="2517293"/>
            <a:ext cx="1337732" cy="12012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r"/>
            <a:r>
              <a:rPr lang="en-US" smtClean="0">
                <a:solidFill>
                  <a:schemeClr val="tx1"/>
                </a:solidFill>
              </a:rPr>
              <a:t>Current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1476774" y="1549713"/>
            <a:ext cx="314648" cy="3170956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8-09-24 at 3.21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48" y="1396244"/>
            <a:ext cx="6480770" cy="34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To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48" y="1401814"/>
            <a:ext cx="7163855" cy="374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3211" y="3000638"/>
            <a:ext cx="1638974" cy="12012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Current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504611" y="2451506"/>
            <a:ext cx="266594" cy="2350204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370" y="1779876"/>
            <a:ext cx="1652380" cy="56019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19.2 VDC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(@ loop supply)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" y="3473134"/>
            <a:ext cx="2076738" cy="3069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Teensy TX (pin 21)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429" y="3988085"/>
            <a:ext cx="1652380" cy="3069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Teensy GND</a:t>
            </a:r>
          </a:p>
        </p:txBody>
      </p:sp>
    </p:spTree>
    <p:extLst>
      <p:ext uri="{BB962C8B-B14F-4D97-AF65-F5344CB8AC3E}">
        <p14:creationId xmlns:p14="http://schemas.microsoft.com/office/powerpoint/2010/main" val="190221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33925" y="1141596"/>
            <a:ext cx="2208260" cy="306033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VIN +19.2</a:t>
            </a:r>
          </a:p>
          <a:p>
            <a:r>
              <a:rPr lang="en-US" sz="1500" dirty="0">
                <a:solidFill>
                  <a:schemeClr val="tx1"/>
                </a:solidFill>
              </a:rPr>
              <a:t>TTY 7 +RECEIVE</a:t>
            </a:r>
          </a:p>
          <a:p>
            <a:r>
              <a:rPr lang="en-US" sz="1500" dirty="0">
                <a:solidFill>
                  <a:schemeClr val="tx1"/>
                </a:solidFill>
              </a:rPr>
              <a:t>VIN GND</a:t>
            </a:r>
          </a:p>
          <a:p>
            <a:r>
              <a:rPr lang="en-US" sz="1500" dirty="0">
                <a:solidFill>
                  <a:schemeClr val="tx1"/>
                </a:solidFill>
              </a:rPr>
              <a:t>TTY 6 </a:t>
            </a:r>
            <a:r>
              <a:rPr lang="mr-IN" sz="1500" dirty="0">
                <a:solidFill>
                  <a:schemeClr val="tx1"/>
                </a:solidFill>
              </a:rPr>
              <a:t>–</a:t>
            </a:r>
            <a:r>
              <a:rPr lang="en-US" sz="1500" dirty="0">
                <a:solidFill>
                  <a:schemeClr val="tx1"/>
                </a:solidFill>
              </a:rPr>
              <a:t>RECEIVE</a:t>
            </a:r>
          </a:p>
          <a:p>
            <a:r>
              <a:rPr lang="en-US" sz="1500" dirty="0">
                <a:solidFill>
                  <a:schemeClr val="tx1"/>
                </a:solidFill>
              </a:rPr>
              <a:t>n/c</a:t>
            </a:r>
          </a:p>
          <a:p>
            <a:r>
              <a:rPr lang="en-US" sz="1500" dirty="0">
                <a:solidFill>
                  <a:schemeClr val="tx1"/>
                </a:solidFill>
              </a:rPr>
              <a:t>TTY 3 SEND</a:t>
            </a:r>
          </a:p>
          <a:p>
            <a:r>
              <a:rPr lang="en-US" sz="1500" dirty="0">
                <a:solidFill>
                  <a:schemeClr val="tx1"/>
                </a:solidFill>
              </a:rPr>
              <a:t>TTY 4 SEND</a:t>
            </a:r>
          </a:p>
          <a:p>
            <a:r>
              <a:rPr lang="en-US" sz="1500" dirty="0">
                <a:solidFill>
                  <a:schemeClr val="tx1"/>
                </a:solidFill>
              </a:rPr>
              <a:t>VIN GND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5" name="Picture 4" descr="20180925_1801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9333926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5_1753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95"/>
            <a:ext cx="10972800" cy="51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414</Words>
  <Application>Microsoft Macintosh PowerPoint</Application>
  <PresentationFormat>Custom</PresentationFormat>
  <Paragraphs>74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tty/usb</vt:lpstr>
      <vt:lpstr>PowerPoint Presentation</vt:lpstr>
      <vt:lpstr>Overall electronics</vt:lpstr>
      <vt:lpstr>20mA loop supply</vt:lpstr>
      <vt:lpstr>LED driver (~10mA)</vt:lpstr>
      <vt:lpstr>Loop to Teensy</vt:lpstr>
      <vt:lpstr>Teensy To Loop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tty/usb</dc:title>
  <dc:creator>Hugh Pyle</dc:creator>
  <cp:lastModifiedBy>Hugh Pyle</cp:lastModifiedBy>
  <cp:revision>63</cp:revision>
  <cp:lastPrinted>2018-09-25T22:10:24Z</cp:lastPrinted>
  <dcterms:created xsi:type="dcterms:W3CDTF">2018-09-21T18:27:35Z</dcterms:created>
  <dcterms:modified xsi:type="dcterms:W3CDTF">2018-09-25T22:24:54Z</dcterms:modified>
</cp:coreProperties>
</file>