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2" r:id="rId5"/>
    <p:sldId id="260" r:id="rId6"/>
    <p:sldId id="261" r:id="rId7"/>
    <p:sldId id="259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58" r:id="rId16"/>
    <p:sldId id="274" r:id="rId17"/>
    <p:sldId id="275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2a2c41-8ba2-47be-aab1-f88afcb9b645}">
          <p14:sldIdLst>
            <p14:sldId id="256"/>
            <p14:sldId id="257"/>
            <p14:sldId id="262"/>
            <p14:sldId id="259"/>
            <p14:sldId id="266"/>
            <p14:sldId id="263"/>
            <p14:sldId id="264"/>
            <p14:sldId id="265"/>
            <p14:sldId id="267"/>
            <p14:sldId id="268"/>
            <p14:sldId id="269"/>
            <p14:sldId id="258"/>
            <p14:sldId id="260"/>
            <p14:sldId id="261"/>
            <p14:sldId id="275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/>
          <p:nvPr>
            <p:ph type="ctrTitle"/>
          </p:nvPr>
        </p:nvSpPr>
        <p:spPr/>
        <p:txBody>
          <a:bodyPr/>
          <a:p>
            <a:r>
              <a:rPr lang="ru-RU" altLang="en-US"/>
              <a:t>Тема тема тема тема тема тема тема 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Программирование в </a:t>
            </a:r>
            <a:r>
              <a:rPr lang="en-US" altLang="ru-RU" b="1"/>
              <a:t>16-bit </a:t>
            </a:r>
            <a:r>
              <a:rPr lang="ru-RU" altLang="en-US" b="1"/>
              <a:t>реальном режиме</a:t>
            </a:r>
            <a:endParaRPr lang="ru-RU" altLang="en-US" b="1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3480" y="1530985"/>
            <a:ext cx="9845040" cy="45288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Программирование в 16-</a:t>
            </a:r>
            <a:r>
              <a:rPr lang="en-US" altLang="ru-RU" b="1"/>
              <a:t>bit </a:t>
            </a:r>
            <a:r>
              <a:rPr lang="ru-RU" altLang="en-US" b="1"/>
              <a:t>реальном режиме</a:t>
            </a:r>
            <a:endParaRPr lang="ru-RU" altLang="en-US" b="1"/>
          </a:p>
        </p:txBody>
      </p:sp>
      <p:pic>
        <p:nvPicPr>
          <p:cNvPr id="7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9840" y="2921000"/>
            <a:ext cx="767270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40" y="1461135"/>
            <a:ext cx="4889500" cy="5219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Переход в </a:t>
            </a:r>
            <a:r>
              <a:rPr lang="en-US" altLang="ru-RU" b="1"/>
              <a:t>32-bit </a:t>
            </a:r>
            <a:r>
              <a:rPr lang="ru-RU" altLang="en-US" b="1"/>
              <a:t>режим</a:t>
            </a:r>
            <a:endParaRPr lang="ru-RU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Расширенные регистры: </a:t>
            </a:r>
            <a:r>
              <a:rPr lang="en-US" altLang="ru-RU"/>
              <a:t>ax --&gt; eax, bx --&gt; ebx</a:t>
            </a:r>
            <a:endParaRPr lang="en-US" altLang="ru-RU"/>
          </a:p>
          <a:p>
            <a:endParaRPr lang="en-US" altLang="ru-RU"/>
          </a:p>
          <a:p>
            <a:r>
              <a:rPr lang="ru-RU" altLang="en-US"/>
              <a:t>Дополнительные регистры сегмента: </a:t>
            </a:r>
            <a:r>
              <a:rPr lang="en-US" altLang="ru-RU"/>
              <a:t>fs, gs</a:t>
            </a:r>
            <a:endParaRPr lang="en-US" altLang="ru-RU"/>
          </a:p>
          <a:p>
            <a:pPr marL="0" indent="0">
              <a:buNone/>
            </a:pPr>
            <a:endParaRPr lang="en-US" altLang="ru-RU"/>
          </a:p>
          <a:p>
            <a:r>
              <a:rPr lang="ru-RU" altLang="en-US"/>
              <a:t>Адресация через таблицу глобальных дескрипторов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Размер адресов 4 байта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Адресация ячеек памяти</a:t>
            </a:r>
            <a:endParaRPr lang="ru-RU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Адресация в 16-</a:t>
            </a:r>
            <a:r>
              <a:rPr lang="en-US" altLang="ru-RU"/>
              <a:t>bit </a:t>
            </a:r>
            <a:r>
              <a:rPr lang="ru-RU" altLang="en-US"/>
              <a:t>реальном режиме проходит по формуле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		Address = 16 x seg + offset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r>
              <a:rPr lang="ru-RU" altLang="en-US"/>
              <a:t>При адресации в 32-</a:t>
            </a:r>
            <a:r>
              <a:rPr lang="en-US" altLang="ru-RU"/>
              <a:t>bit </a:t>
            </a:r>
            <a:r>
              <a:rPr lang="ru-RU" altLang="en-US"/>
              <a:t>защищенном режиме используется </a:t>
            </a:r>
            <a:r>
              <a:rPr lang="ru-RU" altLang="en-US" b="1"/>
              <a:t>таблица глобальных дескрипторов</a:t>
            </a:r>
            <a:r>
              <a:rPr lang="ru-RU" altLang="en-US"/>
              <a:t>  </a:t>
            </a:r>
            <a:r>
              <a:rPr lang="en-US" altLang="ru-RU"/>
              <a:t>GDT</a:t>
            </a:r>
            <a:endParaRPr lang="en-US" alt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/>
          <p:nvPr>
            <p:ph type="title"/>
          </p:nvPr>
        </p:nvSpPr>
        <p:spPr/>
        <p:txBody>
          <a:bodyPr/>
          <a:p>
            <a:r>
              <a:rPr lang="ru-RU" altLang="en-US"/>
              <a:t>Таблица глобальных дескрипторов</a:t>
            </a:r>
            <a:endParaRPr lang="ru-RU" altLang="en-US"/>
          </a:p>
        </p:txBody>
      </p:sp>
      <p:pic>
        <p:nvPicPr>
          <p:cNvPr id="15" name="Picture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2505" y="1098550"/>
            <a:ext cx="9478645" cy="245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65" y="3827145"/>
            <a:ext cx="6683375" cy="23723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645" y="421005"/>
            <a:ext cx="10972800" cy="582613"/>
          </a:xfrm>
        </p:spPr>
        <p:txBody>
          <a:bodyPr/>
          <a:p>
            <a:r>
              <a:rPr lang="ru-RU" altLang="en-US" b="1">
                <a:sym typeface="+mn-ea"/>
              </a:rPr>
              <a:t>Переход в </a:t>
            </a:r>
            <a:r>
              <a:rPr lang="en-US" altLang="ru-RU" b="1">
                <a:sym typeface="+mn-ea"/>
              </a:rPr>
              <a:t>32-bit </a:t>
            </a:r>
            <a:r>
              <a:rPr lang="ru-RU" altLang="en-US" b="1">
                <a:sym typeface="+mn-ea"/>
              </a:rPr>
              <a:t>режим</a:t>
            </a:r>
            <a:br>
              <a:rPr lang="ru-RU" alt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ru-RU" altLang="en-US"/>
              <a:t>Этапы:</a:t>
            </a:r>
            <a:endParaRPr lang="ru-RU" altLang="en-US"/>
          </a:p>
          <a:p>
            <a:r>
              <a:rPr lang="ru-RU" altLang="en-US"/>
              <a:t>Загрузка </a:t>
            </a:r>
            <a:r>
              <a:rPr lang="" altLang="ru-RU"/>
              <a:t>GDT: lgdt[gdt_descriptor]</a:t>
            </a:r>
            <a:endParaRPr lang="" altLang="ru-RU"/>
          </a:p>
          <a:p>
            <a:r>
              <a:rPr lang="ru-RU" altLang=""/>
              <a:t>Переключение первого бита регистра </a:t>
            </a:r>
            <a:r>
              <a:rPr lang="" altLang="ru-RU"/>
              <a:t>cr0:</a:t>
            </a:r>
            <a:endParaRPr lang="" altLang="ru-RU"/>
          </a:p>
          <a:p>
            <a:pPr marL="457200" lvl="1" indent="0">
              <a:buNone/>
            </a:pPr>
            <a:r>
              <a:rPr lang="" altLang="ru-RU"/>
              <a:t>                               </a:t>
            </a:r>
            <a:r>
              <a:rPr lang="" altLang="ru-RU" sz="2800">
                <a:latin typeface="Ubuntu" panose="020B0604030602030204" charset="0"/>
                <a:cs typeface="Ubuntu" panose="020B0604030602030204" charset="0"/>
              </a:rPr>
              <a:t> mov eax, cr0</a:t>
            </a:r>
            <a:endParaRPr lang="" altLang="ru-RU" sz="2800">
              <a:latin typeface="Ubuntu" panose="020B0604030602030204" charset="0"/>
              <a:cs typeface="Ubuntu" panose="020B0604030602030204" charset="0"/>
            </a:endParaRPr>
          </a:p>
          <a:p>
            <a:pPr marL="0" indent="0">
              <a:buNone/>
            </a:pPr>
            <a:r>
              <a:rPr lang="" altLang="ru-RU" sz="2800">
                <a:latin typeface="Ubuntu" panose="020B0604030602030204" charset="0"/>
                <a:cs typeface="Ubuntu" panose="020B0604030602030204" charset="0"/>
              </a:rPr>
              <a:t>                                            mov eax, 0x1</a:t>
            </a:r>
            <a:endParaRPr lang="" altLang="ru-RU" sz="2800">
              <a:latin typeface="Ubuntu" panose="020B0604030602030204" charset="0"/>
              <a:cs typeface="Ubuntu" panose="020B0604030602030204" charset="0"/>
            </a:endParaRPr>
          </a:p>
          <a:p>
            <a:pPr marL="0" indent="0">
              <a:buNone/>
            </a:pPr>
            <a:r>
              <a:rPr lang="" altLang="ru-RU" sz="2800">
                <a:latin typeface="Ubuntu" panose="020B0604030602030204" charset="0"/>
                <a:cs typeface="Ubuntu" panose="020B0604030602030204" charset="0"/>
              </a:rPr>
              <a:t>                                            mov cr0, eax</a:t>
            </a:r>
            <a:endParaRPr lang="" altLang="ru-RU" sz="2800">
              <a:latin typeface="Ubuntu" panose="020B0604030602030204" charset="0"/>
              <a:cs typeface="Ubuntu" panose="020B0604030602030204" charset="0"/>
            </a:endParaRPr>
          </a:p>
          <a:p>
            <a:r>
              <a:rPr lang="ru-RU" altLang="" sz="2800">
                <a:cs typeface="+mn-lt"/>
              </a:rPr>
              <a:t>Дальний прыжок: </a:t>
            </a:r>
            <a:endParaRPr lang="ru-RU" altLang="" sz="2800">
              <a:cs typeface="+mn-lt"/>
            </a:endParaRPr>
          </a:p>
          <a:p>
            <a:pPr marL="0" indent="0">
              <a:buNone/>
            </a:pPr>
            <a:r>
              <a:rPr lang="ru-RU" altLang="" sz="2800">
                <a:cs typeface="+mn-lt"/>
              </a:rPr>
              <a:t>                             jmp CODE_SEG:init_pm</a:t>
            </a:r>
            <a:endParaRPr lang="ru-RU" altLang="" sz="2800">
              <a:cs typeface="+mn-lt"/>
            </a:endParaRPr>
          </a:p>
          <a:p>
            <a:pPr marL="0" indent="0">
              <a:buNone/>
            </a:pPr>
            <a:r>
              <a:rPr lang="ru-RU" altLang="" sz="2800">
                <a:cs typeface="+mn-lt"/>
              </a:rPr>
              <a:t>                             [bits 32]</a:t>
            </a:r>
            <a:endParaRPr lang="ru-RU" altLang="" sz="2800">
              <a:cs typeface="+mn-lt"/>
            </a:endParaRPr>
          </a:p>
          <a:p>
            <a:pPr marL="0" indent="0">
              <a:buNone/>
            </a:pPr>
            <a:r>
              <a:rPr lang="ru-RU" altLang="" sz="2800">
                <a:cs typeface="+mn-lt"/>
              </a:rPr>
              <a:t>                             init_pm:</a:t>
            </a:r>
            <a:endParaRPr lang="ru-RU" altLang="" sz="2800">
              <a:cs typeface="+mn-lt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ru-RU" altLang="en-US" b="1">
                <a:sym typeface="+mn-ea"/>
              </a:rPr>
            </a:br>
            <a:r>
              <a:rPr lang="ru-RU" altLang="en-US" b="1">
                <a:sym typeface="+mn-ea"/>
              </a:rPr>
              <a:t>Переход в </a:t>
            </a:r>
            <a:r>
              <a:rPr lang="en-US" altLang="ru-RU" b="1">
                <a:sym typeface="+mn-ea"/>
              </a:rPr>
              <a:t>32-bit </a:t>
            </a:r>
            <a:r>
              <a:rPr lang="ru-RU" altLang="en-US" b="1">
                <a:sym typeface="+mn-ea"/>
              </a:rPr>
              <a:t>режим</a:t>
            </a:r>
            <a:br>
              <a:rPr lang="ru-RU" altLang="en-US" b="1">
                <a:sym typeface="+mn-ea"/>
              </a:rPr>
            </a:b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0990" y="1174750"/>
            <a:ext cx="904875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1848485" y="76835"/>
            <a:ext cx="9144000" cy="197612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ru-RU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Использованные инструменты при разработке</a:t>
            </a:r>
            <a:br>
              <a:rPr lang="ru-RU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ru-RU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1200px-Logo-ubuntu_cof-orange-hex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" y="2052955"/>
            <a:ext cx="1549400" cy="1549400"/>
          </a:xfrm>
          <a:prstGeom prst="rect">
            <a:avLst/>
          </a:prstGeom>
        </p:spPr>
      </p:pic>
      <p:pic>
        <p:nvPicPr>
          <p:cNvPr id="6" name="Picture 5" descr="1200px-Netwide_Assembler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715" y="1914525"/>
            <a:ext cx="2872105" cy="1687830"/>
          </a:xfrm>
          <a:prstGeom prst="rect">
            <a:avLst/>
          </a:prstGeom>
        </p:spPr>
      </p:pic>
      <p:pic>
        <p:nvPicPr>
          <p:cNvPr id="7" name="Picture 6" descr="Qemu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130" y="2052955"/>
            <a:ext cx="3554095" cy="113093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99795" y="4076700"/>
            <a:ext cx="198183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ubuntu 20.04 LTS</a:t>
            </a:r>
            <a:endParaRPr lang="en-US" altLang="en-US"/>
          </a:p>
          <a:p>
            <a:r>
              <a:rPr lang="en-US" altLang="en-US"/>
              <a:t>NASM</a:t>
            </a:r>
            <a:endParaRPr lang="en-US" altLang="en-US"/>
          </a:p>
          <a:p>
            <a:r>
              <a:rPr lang="en-US" altLang="en-US"/>
              <a:t>QEMU</a:t>
            </a:r>
            <a:endParaRPr lang="en-US" altLang="en-US"/>
          </a:p>
          <a:p>
            <a:r>
              <a:rPr lang="en-US" altLang="en-US"/>
              <a:t>GNU Makefile</a:t>
            </a:r>
            <a:endParaRPr lang="en-US" altLang="en-US"/>
          </a:p>
          <a:p>
            <a:r>
              <a:rPr lang="en-US" altLang="en-US"/>
              <a:t>C</a:t>
            </a:r>
            <a:endParaRPr lang="en-US" altLang="en-US"/>
          </a:p>
          <a:p>
            <a:r>
              <a:rPr lang="en-US" altLang="en-US"/>
              <a:t>GCC</a:t>
            </a:r>
            <a:endParaRPr lang="en-US" altLang="en-US"/>
          </a:p>
          <a:p>
            <a:r>
              <a:rPr lang="en-US" altLang="en-US"/>
              <a:t>GDB</a:t>
            </a:r>
            <a:endParaRPr lang="en-US" altLang="en-US"/>
          </a:p>
        </p:txBody>
      </p:sp>
      <p:pic>
        <p:nvPicPr>
          <p:cNvPr id="10" name="Picture 9" descr="download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640" y="3943350"/>
            <a:ext cx="1927225" cy="2163445"/>
          </a:xfrm>
          <a:prstGeom prst="rect">
            <a:avLst/>
          </a:prstGeom>
        </p:spPr>
      </p:pic>
      <p:pic>
        <p:nvPicPr>
          <p:cNvPr id="11" name="Picture 10" descr="GNU_Compiler_Collection_logo.sv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1610" y="2228850"/>
            <a:ext cx="1219200" cy="1438910"/>
          </a:xfrm>
          <a:prstGeom prst="rect">
            <a:avLst/>
          </a:prstGeom>
        </p:spPr>
      </p:pic>
      <p:pic>
        <p:nvPicPr>
          <p:cNvPr id="8" name="Picture 7" descr="GDB_Archer_Fish_by_Andreas_Arnez.sv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560" y="3762375"/>
            <a:ext cx="3396615" cy="21234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Этапы запуска операционных систем</a:t>
            </a:r>
            <a:endParaRPr lang="ru-RU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r>
              <a:rPr lang="ru-RU" altLang="en-US"/>
              <a:t>Процедура начального тестирования оборудования </a:t>
            </a:r>
            <a:r>
              <a:rPr lang="en-US" altLang="ru-RU"/>
              <a:t>POST (Power On Self Test)</a:t>
            </a:r>
            <a:endParaRPr lang="en-US" altLang="ru-RU"/>
          </a:p>
          <a:p>
            <a:pPr marL="0" indent="0">
              <a:buNone/>
            </a:pPr>
            <a:r>
              <a:rPr lang="ru-RU" altLang="en-US"/>
              <a:t>16-</a:t>
            </a:r>
            <a:r>
              <a:rPr lang="en-US" altLang="ru-RU"/>
              <a:t>bit </a:t>
            </a:r>
            <a:r>
              <a:rPr lang="ru-RU" altLang="en-US"/>
              <a:t>режим</a:t>
            </a:r>
            <a:endParaRPr lang="en-US" altLang="ru-RU"/>
          </a:p>
          <a:p>
            <a:r>
              <a:rPr lang="ru-RU" altLang="en-US"/>
              <a:t>Запуск системы </a:t>
            </a:r>
            <a:r>
              <a:rPr lang="en-US" altLang="ru-RU"/>
              <a:t>BIOS </a:t>
            </a:r>
            <a:r>
              <a:rPr lang="ru-RU" altLang="en-US"/>
              <a:t>(</a:t>
            </a:r>
            <a:r>
              <a:rPr lang="en-US" altLang="ru-RU"/>
              <a:t>UEFI</a:t>
            </a:r>
            <a:r>
              <a:rPr lang="ru-RU" altLang="en-US"/>
              <a:t>)</a:t>
            </a:r>
            <a:endParaRPr lang="en-US" altLang="ru-RU"/>
          </a:p>
          <a:p>
            <a:r>
              <a:rPr lang="ru-RU" altLang="en-US"/>
              <a:t>Поиск и обнаружение загрузочных дисков</a:t>
            </a:r>
            <a:endParaRPr lang="ru-RU" altLang="en-US"/>
          </a:p>
          <a:p>
            <a:r>
              <a:rPr lang="ru-RU" altLang="en-US"/>
              <a:t>Загрузка и запуск загрузочного сектора</a:t>
            </a:r>
            <a:endParaRPr lang="ru-RU" altLang="en-US"/>
          </a:p>
          <a:p>
            <a:r>
              <a:rPr lang="ru-RU" altLang="en-US"/>
              <a:t>Переключение на 32-</a:t>
            </a:r>
            <a:r>
              <a:rPr lang="en-US" altLang="ru-RU"/>
              <a:t>bit </a:t>
            </a:r>
            <a:r>
              <a:rPr lang="ru-RU" altLang="en-US"/>
              <a:t>режим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32-</a:t>
            </a:r>
            <a:r>
              <a:rPr lang="en-US" altLang="ru-RU"/>
              <a:t>bit pe</a:t>
            </a:r>
            <a:r>
              <a:rPr lang="ru-RU" altLang="en-US"/>
              <a:t>жим</a:t>
            </a:r>
            <a:endParaRPr lang="ru-RU" altLang="en-US"/>
          </a:p>
          <a:p>
            <a:r>
              <a:rPr lang="ru-RU" altLang="en-US"/>
              <a:t>Загрузка и запуск ядра</a:t>
            </a:r>
            <a:endParaRPr lang="ru-RU" altLang="en-US"/>
          </a:p>
          <a:p>
            <a:pPr marL="0" indent="0">
              <a:buNone/>
            </a:pPr>
            <a:endParaRPr lang="en-US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ru-RU" b="1"/>
              <a:t>BIOS </a:t>
            </a:r>
            <a:r>
              <a:rPr lang="ru-RU" altLang="en-US" b="1"/>
              <a:t>и </a:t>
            </a:r>
            <a:r>
              <a:rPr lang="en-US" altLang="ru-RU" b="1"/>
              <a:t>UEFI</a:t>
            </a:r>
            <a:endParaRPr lang="en-US" altLang="ru-RU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Это программа встроенная в материнскую плату</a:t>
            </a:r>
            <a:endParaRPr lang="ru-RU" altLang="en-US"/>
          </a:p>
          <a:p>
            <a:pPr marL="0" indent="0">
              <a:buNone/>
            </a:pPr>
            <a:r>
              <a:rPr lang="en-US" altLang="ru-RU"/>
              <a:t>BIOS - Base input/output system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UEFI - Unified extensible firmware system</a:t>
            </a:r>
            <a:endParaRPr lang="en-US" altLang="ru-RU"/>
          </a:p>
          <a:p>
            <a:pPr marL="0" indent="0">
              <a:buNone/>
            </a:pPr>
            <a:endParaRPr lang="en-US" altLang="ru-RU"/>
          </a:p>
          <a:p>
            <a:pPr marL="0" indent="0" algn="just">
              <a:buNone/>
            </a:pPr>
            <a:r>
              <a:rPr lang="ru-RU" altLang="en-US"/>
              <a:t>Задачи: обнаружение и проверка всех подключенных устройств; предоставление операционной системе базового набора функций для работы с аппаратурой; запуск загрузчика операционной системы</a:t>
            </a:r>
            <a:endParaRPr lang="en-US" altLang="ru-RU"/>
          </a:p>
          <a:p>
            <a:pPr marL="0" indent="0" algn="just">
              <a:buNone/>
            </a:pP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Загрузка операционной системы</a:t>
            </a:r>
            <a:endParaRPr lang="ru-RU" altLang="en-US" b="1"/>
          </a:p>
        </p:txBody>
      </p:sp>
      <p:pic>
        <p:nvPicPr>
          <p:cNvPr id="10" name="Picture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72525" y="1499870"/>
            <a:ext cx="280987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>
            <a:spLocks noGrp="1"/>
          </p:cNvSpPr>
          <p:nvPr/>
        </p:nvSpPr>
        <p:spPr>
          <a:xfrm>
            <a:off x="609600" y="95250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/>
              <a:t>Порядок поиска загрузочных дисков 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можно задать в </a:t>
            </a:r>
            <a:r>
              <a:rPr lang="en-US" altLang="ru-RU"/>
              <a:t>BIOS &gt; SETUP</a:t>
            </a:r>
            <a:endParaRPr lang="ru-RU" altLang="en-US"/>
          </a:p>
          <a:p>
            <a:r>
              <a:rPr lang="ru-RU" altLang="en-US"/>
              <a:t>Запускает первый найденный 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загрузочный диск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Загрузочный сектор</a:t>
            </a:r>
            <a:endParaRPr lang="ru-RU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Это первый сектор загрузочного диска, конечное слово которого равно </a:t>
            </a:r>
            <a:r>
              <a:rPr lang="en-US" altLang="ru-RU"/>
              <a:t>0xAA55.</a:t>
            </a:r>
            <a:endParaRPr lang="en-US" altLang="ru-RU"/>
          </a:p>
          <a:p>
            <a:r>
              <a:rPr lang="ru-RU" altLang="en-US"/>
              <a:t>Размер загрузочного сектора равен 512 байт.</a:t>
            </a:r>
            <a:endParaRPr lang="ru-RU" altLang="en-US"/>
          </a:p>
        </p:txBody>
      </p:sp>
      <p:pic>
        <p:nvPicPr>
          <p:cNvPr id="8" name="Picture 8" descr="boot_sect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3827780"/>
            <a:ext cx="11472545" cy="2299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</p:spPr>
        <p:txBody>
          <a:bodyPr/>
          <a:p>
            <a:r>
              <a:rPr lang="ru-RU" altLang="en-US" b="1"/>
              <a:t>Обратная совместимость в ЦП</a:t>
            </a:r>
            <a:endParaRPr lang="ru-RU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Программы написанные в 16-</a:t>
            </a:r>
            <a:r>
              <a:rPr lang="en-US" altLang="ru-RU"/>
              <a:t>bit </a:t>
            </a:r>
            <a:r>
              <a:rPr lang="ru-RU" altLang="en-US"/>
              <a:t>системах должны работать и в 32</a:t>
            </a:r>
            <a:r>
              <a:rPr lang="en-US" altLang="ru-RU"/>
              <a:t>/64</a:t>
            </a:r>
            <a:r>
              <a:rPr lang="ru-RU" altLang="en-US"/>
              <a:t>-</a:t>
            </a:r>
            <a:r>
              <a:rPr lang="en-US" altLang="ru-RU"/>
              <a:t>bit </a:t>
            </a:r>
            <a:r>
              <a:rPr lang="ru-RU" altLang="en-US"/>
              <a:t>процессорах</a:t>
            </a:r>
            <a:endParaRPr lang="ru-RU" altLang="en-US"/>
          </a:p>
          <a:p>
            <a:pPr marL="0" indent="0">
              <a:buNone/>
            </a:pPr>
            <a:endParaRPr lang="en-US" altLang="ru-RU"/>
          </a:p>
          <a:p>
            <a:pPr marL="0" indent="0">
              <a:buNone/>
            </a:pPr>
            <a:endParaRPr lang="en-US" altLang="ru-RU"/>
          </a:p>
          <a:p>
            <a:pPr marL="0" indent="0">
              <a:buNone/>
            </a:pPr>
            <a:r>
              <a:rPr lang="ru-RU" altLang="en-US" b="1"/>
              <a:t>Решение предложенное </a:t>
            </a:r>
            <a:r>
              <a:rPr lang="en-US" altLang="ru-RU" b="1"/>
              <a:t>Intel</a:t>
            </a:r>
            <a:endParaRPr lang="en-US" altLang="ru-RU"/>
          </a:p>
          <a:p>
            <a:r>
              <a:rPr lang="ru-RU" altLang="en-US"/>
              <a:t>Первоначальная загрузка процессора в 16-</a:t>
            </a:r>
            <a:r>
              <a:rPr lang="en-US" altLang="ru-RU"/>
              <a:t>bit </a:t>
            </a:r>
            <a:r>
              <a:rPr lang="ru-RU" altLang="en-US"/>
              <a:t>режиме</a:t>
            </a:r>
            <a:endParaRPr lang="ru-RU" altLang="en-US"/>
          </a:p>
          <a:p>
            <a:r>
              <a:rPr lang="ru-RU" altLang="en-US"/>
              <a:t>Подготовка к 32-</a:t>
            </a:r>
            <a:r>
              <a:rPr lang="en-US" altLang="ru-RU"/>
              <a:t>bit </a:t>
            </a:r>
            <a:r>
              <a:rPr lang="ru-RU" altLang="en-US"/>
              <a:t>режиму</a:t>
            </a:r>
            <a:endParaRPr lang="ru-RU" altLang="en-US"/>
          </a:p>
          <a:p>
            <a:r>
              <a:rPr lang="ru-RU" altLang="en-US"/>
              <a:t>Переход в 32-</a:t>
            </a:r>
            <a:r>
              <a:rPr lang="en-US" altLang="ru-RU"/>
              <a:t>bit </a:t>
            </a:r>
            <a:r>
              <a:rPr lang="ru-RU" altLang="en-US"/>
              <a:t>режим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b="1"/>
              <a:t>Режимы ЦП </a:t>
            </a:r>
            <a:endParaRPr lang="en-US" altLang="ru-RU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5448300"/>
          </a:xfrm>
        </p:spPr>
        <p:txBody>
          <a:bodyPr/>
          <a:p>
            <a:pPr marL="0" indent="0">
              <a:buNone/>
            </a:pPr>
            <a:r>
              <a:rPr lang="en-US" altLang="ru-RU" b="1"/>
              <a:t>16-bit </a:t>
            </a:r>
            <a:r>
              <a:rPr lang="ru-RU" altLang="en-US" b="1"/>
              <a:t>реальный режим</a:t>
            </a:r>
            <a:endParaRPr lang="ru-RU" altLang="en-US" b="1"/>
          </a:p>
          <a:p>
            <a:r>
              <a:rPr lang="ru-RU" altLang="en-US"/>
              <a:t>Прямой доступ к памяти</a:t>
            </a:r>
            <a:endParaRPr lang="ru-RU" altLang="en-US"/>
          </a:p>
          <a:p>
            <a:r>
              <a:rPr lang="ru-RU" altLang="en-US"/>
              <a:t>Обработка прерываний </a:t>
            </a:r>
            <a:r>
              <a:rPr lang="en-US" altLang="ru-RU"/>
              <a:t>BIOS</a:t>
            </a:r>
            <a:endParaRPr lang="en-US" altLang="ru-RU"/>
          </a:p>
          <a:p>
            <a:r>
              <a:rPr lang="ru-RU" altLang="en-US"/>
              <a:t>Размер адресов 16 </a:t>
            </a:r>
            <a:r>
              <a:rPr lang="en-US" altLang="ru-RU"/>
              <a:t>bit</a:t>
            </a:r>
            <a:r>
              <a:rPr lang="ru-RU" altLang="en-US"/>
              <a:t> = 2 байта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en-US" altLang="ru-RU" b="1"/>
              <a:t>32</a:t>
            </a:r>
            <a:r>
              <a:rPr lang="ru-RU" altLang="en-US" b="1"/>
              <a:t>-</a:t>
            </a:r>
            <a:r>
              <a:rPr lang="en-US" altLang="ru-RU" b="1"/>
              <a:t>bit </a:t>
            </a:r>
            <a:r>
              <a:rPr lang="ru-RU" altLang="en-US" b="1"/>
              <a:t>защищенный режим</a:t>
            </a:r>
            <a:endParaRPr lang="ru-RU" altLang="en-US" b="1"/>
          </a:p>
          <a:p>
            <a:r>
              <a:rPr lang="ru-RU" altLang="en-US"/>
              <a:t>Защищенный доступ к памяти</a:t>
            </a:r>
            <a:endParaRPr lang="ru-RU" altLang="en-US" b="1"/>
          </a:p>
          <a:p>
            <a:r>
              <a:rPr lang="ru-RU" altLang="en-US"/>
              <a:t>Обработка прерываний ядром</a:t>
            </a:r>
            <a:endParaRPr lang="ru-RU" altLang="en-US"/>
          </a:p>
          <a:p>
            <a:r>
              <a:rPr lang="ru-RU" altLang="en-US"/>
              <a:t>Размер адресов 32 </a:t>
            </a:r>
            <a:r>
              <a:rPr lang="en-US" altLang="ru-RU"/>
              <a:t>bit = </a:t>
            </a:r>
            <a:r>
              <a:rPr lang="ru-RU" altLang="en-US"/>
              <a:t>4 байта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Программирование в </a:t>
            </a:r>
            <a:r>
              <a:rPr lang="en-US" altLang="ru-RU" b="1"/>
              <a:t>16-bit </a:t>
            </a:r>
            <a:r>
              <a:rPr lang="ru-RU" altLang="en-US" b="1"/>
              <a:t>реальном режиме</a:t>
            </a:r>
            <a:endParaRPr lang="ru-RU" altLang="en-US" b="1"/>
          </a:p>
        </p:txBody>
      </p:sp>
      <p:sp>
        <p:nvSpPr>
          <p:cNvPr id="7" name="Content Placeholder 6"/>
          <p:cNvSpPr/>
          <p:nvPr>
            <p:ph idx="1"/>
          </p:nvPr>
        </p:nvSpPr>
        <p:spPr/>
        <p:txBody>
          <a:bodyPr/>
          <a:p>
            <a:r>
              <a:rPr lang="ru-RU" altLang="en-US"/>
              <a:t>Использование обработчиков прерываний </a:t>
            </a:r>
            <a:r>
              <a:rPr lang="en-US" altLang="ru-RU"/>
              <a:t>BIOS</a:t>
            </a:r>
            <a:endParaRPr lang="en-US" altLang="ru-RU"/>
          </a:p>
          <a:p>
            <a:r>
              <a:rPr lang="ru-RU" altLang="en-US"/>
              <a:t>Прямая адресация ячеек памяти</a:t>
            </a:r>
            <a:endParaRPr lang="ru-RU" altLang="en-US"/>
          </a:p>
          <a:p>
            <a:endParaRPr lang="en-US" altLang="ru-RU"/>
          </a:p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2444</Words>
  <Application>WPS Presentation</Application>
  <PresentationFormat>宽屏</PresentationFormat>
  <Paragraphs>116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微软雅黑</vt:lpstr>
      <vt:lpstr>Arial Unicode MS</vt:lpstr>
      <vt:lpstr>宋体</vt:lpstr>
      <vt:lpstr>Times New Roman</vt:lpstr>
      <vt:lpstr>Ubuntu</vt:lpstr>
      <vt:lpstr>Communications and Dialogues</vt:lpstr>
      <vt:lpstr>Тема тема тема тема тема тема тема </vt:lpstr>
      <vt:lpstr>PowerPoint 演示文稿</vt:lpstr>
      <vt:lpstr>Этапы запуска операционных систем</vt:lpstr>
      <vt:lpstr>BIOS и UEFI</vt:lpstr>
      <vt:lpstr>Загрузка операционной системы</vt:lpstr>
      <vt:lpstr>Загрузочный сектор</vt:lpstr>
      <vt:lpstr>Обратная совместимость в ЦП</vt:lpstr>
      <vt:lpstr>Режимы ЦП </vt:lpstr>
      <vt:lpstr>Программирование в 16-bit реальном режиме</vt:lpstr>
      <vt:lpstr>Программирование в 16-bit реальном режиме</vt:lpstr>
      <vt:lpstr>Программирование в 16-bit реальном режиме</vt:lpstr>
      <vt:lpstr>Переход в 32-bit режим</vt:lpstr>
      <vt:lpstr>Адресация ячеек памяти</vt:lpstr>
      <vt:lpstr>Таблица глобальных дескрипторов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unkn</dc:creator>
  <cp:lastModifiedBy>unkn</cp:lastModifiedBy>
  <cp:revision>25</cp:revision>
  <dcterms:created xsi:type="dcterms:W3CDTF">2022-04-20T09:57:09Z</dcterms:created>
  <dcterms:modified xsi:type="dcterms:W3CDTF">2022-04-20T09:57:09Z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