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2" r:id="rId5"/>
    <p:sldId id="260" r:id="rId6"/>
    <p:sldId id="261" r:id="rId7"/>
    <p:sldId id="259" r:id="rId8"/>
    <p:sldId id="266" r:id="rId9"/>
    <p:sldId id="263" r:id="rId10"/>
    <p:sldId id="265" r:id="rId11"/>
    <p:sldId id="267" r:id="rId12"/>
    <p:sldId id="268" r:id="rId13"/>
    <p:sldId id="269" r:id="rId14"/>
    <p:sldId id="258" r:id="rId15"/>
    <p:sldId id="274" r:id="rId16"/>
    <p:sldId id="275" r:id="rId17"/>
    <p:sldId id="277" r:id="rId18"/>
    <p:sldId id="278" r:id="rId19"/>
    <p:sldId id="27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2a2c41-8ba2-47be-aab1-f88afcb9b645}">
          <p14:sldIdLst>
            <p14:sldId id="256"/>
            <p14:sldId id="262"/>
            <p14:sldId id="261"/>
            <p14:sldId id="259"/>
            <p14:sldId id="266"/>
            <p14:sldId id="263"/>
            <p14:sldId id="267"/>
            <p14:sldId id="269"/>
            <p14:sldId id="258"/>
            <p14:sldId id="275"/>
            <p14:sldId id="277"/>
            <p14:sldId id="278"/>
            <p14:sldId id="276"/>
            <p14:sldId id="257"/>
            <p14:sldId id="260"/>
            <p14:sldId id="265"/>
            <p14:sldId id="268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/>
          <p:nvPr>
            <p:ph type="ctrTitle"/>
          </p:nvPr>
        </p:nvSpPr>
        <p:spPr/>
        <p:txBody>
          <a:bodyPr/>
          <a:p>
            <a:r>
              <a:rPr lang="ru-RU" altLang="en-US" b="1"/>
              <a:t>Подходы к разработке современного системного программного обеспечения</a:t>
            </a:r>
            <a:endParaRPr lang="ru-RU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1566545" y="4619625"/>
            <a:ext cx="95148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b="1"/>
              <a:t>Цель работы:</a:t>
            </a:r>
            <a:endParaRPr lang="ru-RU" altLang="en-US" b="1"/>
          </a:p>
          <a:p>
            <a:r>
              <a:rPr lang="ru-RU" altLang="en-US" b="1"/>
              <a:t>Изучить и продемонстрировать различные подходы к разработке системного ПО</a:t>
            </a:r>
            <a:endParaRPr lang="ru-RU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5018405" y="5506720"/>
            <a:ext cx="2155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Автор:</a:t>
            </a:r>
            <a:endParaRPr lang="ru-RU" altLang="en-US"/>
          </a:p>
          <a:p>
            <a:r>
              <a:rPr lang="ru-RU" altLang="en-US"/>
              <a:t>Ашыров Алишер</a:t>
            </a:r>
            <a:endParaRPr lang="ru-RU" altLang="en-US"/>
          </a:p>
          <a:p>
            <a:r>
              <a:rPr lang="ru-RU" altLang="en-US"/>
              <a:t>2 курс, магистрант</a:t>
            </a:r>
            <a:endParaRPr lang="ru-RU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920990" y="5288915"/>
            <a:ext cx="40703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/>
              <a:t>Руководитель:</a:t>
            </a:r>
            <a:endParaRPr lang="ru-RU" altLang="en-US"/>
          </a:p>
          <a:p>
            <a:pPr algn="l"/>
            <a:r>
              <a:rPr lang="ru-RU" altLang="en-US"/>
              <a:t>Трубников Юрий Валентинович,</a:t>
            </a:r>
            <a:endParaRPr lang="ru-RU" altLang="en-US"/>
          </a:p>
          <a:p>
            <a:pPr algn="l"/>
            <a:r>
              <a:rPr lang="ru-RU" altLang="en-US"/>
              <a:t>профессор, </a:t>
            </a:r>
            <a:endParaRPr lang="ru-RU" altLang="en-US"/>
          </a:p>
          <a:p>
            <a:pPr algn="l"/>
            <a:r>
              <a:rPr lang="ru-RU" altLang="en-US"/>
              <a:t>доктор физико-математических наук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Программирование в 16-</a:t>
            </a:r>
            <a:r>
              <a:rPr lang="en-US" altLang="ru-RU" b="1"/>
              <a:t>bit </a:t>
            </a:r>
            <a:r>
              <a:rPr lang="ru-RU" altLang="en-US" b="1"/>
              <a:t>реальном режиме</a:t>
            </a:r>
            <a:endParaRPr lang="ru-RU" altLang="en-US" b="1"/>
          </a:p>
        </p:txBody>
      </p:sp>
      <p:pic>
        <p:nvPicPr>
          <p:cNvPr id="7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9840" y="2921000"/>
            <a:ext cx="767270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1461135"/>
            <a:ext cx="4889500" cy="521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Переход в </a:t>
            </a:r>
            <a:r>
              <a:rPr lang="en-US" altLang="ru-RU" b="1"/>
              <a:t>32-bit </a:t>
            </a:r>
            <a:r>
              <a:rPr lang="ru-RU" altLang="en-US" b="1"/>
              <a:t>режим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Расширенные регистры: </a:t>
            </a:r>
            <a:r>
              <a:rPr lang="en-US" altLang="ru-RU"/>
              <a:t>ax --&gt; eax, bx --&gt; ebx</a:t>
            </a:r>
            <a:endParaRPr lang="en-US" altLang="ru-RU"/>
          </a:p>
          <a:p>
            <a:endParaRPr lang="en-US" altLang="ru-RU"/>
          </a:p>
          <a:p>
            <a:r>
              <a:rPr lang="ru-RU" altLang="en-US"/>
              <a:t>Дополнительные регистры сегмента: </a:t>
            </a:r>
            <a:r>
              <a:rPr lang="en-US" altLang="ru-RU"/>
              <a:t>fs, gs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r>
              <a:rPr lang="ru-RU" altLang="en-US"/>
              <a:t>Адресация через таблицу глобальных дескрипторов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Размер адресов 4 байта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Адресация ячеек памяти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Адресация в 16-</a:t>
            </a:r>
            <a:r>
              <a:rPr lang="en-US" altLang="ru-RU"/>
              <a:t>bit </a:t>
            </a:r>
            <a:r>
              <a:rPr lang="ru-RU" altLang="en-US"/>
              <a:t>реальном режиме проходит по формуле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		Address = 16 x seg + offset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r>
              <a:rPr lang="ru-RU" altLang="en-US"/>
              <a:t>При адресации в 32-</a:t>
            </a:r>
            <a:r>
              <a:rPr lang="en-US" altLang="ru-RU"/>
              <a:t>bit </a:t>
            </a:r>
            <a:r>
              <a:rPr lang="ru-RU" altLang="en-US"/>
              <a:t>защищенном режиме используется </a:t>
            </a:r>
            <a:r>
              <a:rPr lang="ru-RU" altLang="en-US" b="1"/>
              <a:t>таблица глобальных дескрипторов</a:t>
            </a:r>
            <a:r>
              <a:rPr lang="ru-RU" altLang="en-US"/>
              <a:t>  </a:t>
            </a:r>
            <a:r>
              <a:rPr lang="en-US" altLang="ru-RU"/>
              <a:t>GDT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ru-RU" altLang="en-US"/>
              <a:t>Таблица глобальных дескрипторов</a:t>
            </a:r>
            <a:endParaRPr lang="ru-RU" altLang="en-US"/>
          </a:p>
        </p:txBody>
      </p:sp>
      <p:pic>
        <p:nvPicPr>
          <p:cNvPr id="15" name="Picture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098550"/>
            <a:ext cx="9478645" cy="245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65" y="3827145"/>
            <a:ext cx="6683375" cy="2372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45" y="421005"/>
            <a:ext cx="10972800" cy="582613"/>
          </a:xfrm>
        </p:spPr>
        <p:txBody>
          <a:bodyPr/>
          <a:p>
            <a:r>
              <a:rPr lang="ru-RU" altLang="en-US" b="1">
                <a:sym typeface="+mn-ea"/>
              </a:rPr>
              <a:t>Переход в </a:t>
            </a:r>
            <a:r>
              <a:rPr lang="en-US" altLang="ru-RU" b="1">
                <a:sym typeface="+mn-ea"/>
              </a:rPr>
              <a:t>32-bit </a:t>
            </a:r>
            <a:r>
              <a:rPr lang="ru-RU" altLang="en-US" b="1">
                <a:sym typeface="+mn-ea"/>
              </a:rPr>
              <a:t>режим</a:t>
            </a:r>
            <a:br>
              <a:rPr lang="ru-RU" alt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ru-RU" altLang="en-US"/>
              <a:t>Этапы:</a:t>
            </a:r>
            <a:endParaRPr lang="ru-RU" altLang="en-US"/>
          </a:p>
          <a:p>
            <a:r>
              <a:rPr lang="ru-RU" altLang="en-US"/>
              <a:t>Загрузка </a:t>
            </a:r>
            <a:r>
              <a:rPr lang="en-US" altLang="ru-RU"/>
              <a:t>GDT: lgdt[gdt_descriptor]</a:t>
            </a:r>
            <a:endParaRPr lang="en-US" altLang="ru-RU"/>
          </a:p>
          <a:p>
            <a:r>
              <a:rPr lang="ru-RU" altLang="en-US"/>
              <a:t>Переключение первого бита регистра </a:t>
            </a:r>
            <a:r>
              <a:rPr lang="en-US" altLang="ru-RU"/>
              <a:t>cr0:</a:t>
            </a:r>
            <a:endParaRPr lang="en-US" altLang="ru-RU"/>
          </a:p>
          <a:p>
            <a:pPr marL="457200" lvl="1" indent="0">
              <a:buNone/>
            </a:pPr>
            <a:r>
              <a:rPr lang="en-US" altLang="ru-RU"/>
              <a:t>                               </a:t>
            </a:r>
            <a:r>
              <a:rPr lang="en-US" altLang="ru-RU" sz="2800">
                <a:latin typeface="Ubuntu" panose="020B0604030602030204" charset="0"/>
                <a:cs typeface="Ubuntu" panose="020B0604030602030204" charset="0"/>
              </a:rPr>
              <a:t> mov eax, cr0</a:t>
            </a:r>
            <a:endParaRPr lang="en-US" altLang="ru-RU" sz="2800">
              <a:latin typeface="Ubuntu" panose="020B0604030602030204" charset="0"/>
              <a:cs typeface="Ubuntu" panose="020B0604030602030204" charset="0"/>
            </a:endParaRPr>
          </a:p>
          <a:p>
            <a:pPr marL="0" indent="0">
              <a:buNone/>
            </a:pPr>
            <a:r>
              <a:rPr lang="en-US" altLang="ru-RU" sz="2800">
                <a:latin typeface="Ubuntu" panose="020B0604030602030204" charset="0"/>
                <a:cs typeface="Ubuntu" panose="020B0604030602030204" charset="0"/>
              </a:rPr>
              <a:t>                                            </a:t>
            </a:r>
            <a:r>
              <a:rPr lang="en-US" altLang="en-US" sz="2800">
                <a:latin typeface="Ubuntu" panose="020B0604030602030204" charset="0"/>
                <a:cs typeface="Ubuntu" panose="020B0604030602030204" charset="0"/>
              </a:rPr>
              <a:t>or </a:t>
            </a:r>
            <a:r>
              <a:rPr lang="en-US" altLang="ru-RU" sz="2800">
                <a:latin typeface="Ubuntu" panose="020B0604030602030204" charset="0"/>
                <a:cs typeface="Ubuntu" panose="020B0604030602030204" charset="0"/>
              </a:rPr>
              <a:t>eax, 0x1</a:t>
            </a:r>
            <a:endParaRPr lang="en-US" altLang="ru-RU" sz="2800">
              <a:latin typeface="Ubuntu" panose="020B0604030602030204" charset="0"/>
              <a:cs typeface="Ubuntu" panose="020B0604030602030204" charset="0"/>
            </a:endParaRPr>
          </a:p>
          <a:p>
            <a:pPr marL="0" indent="0">
              <a:buNone/>
            </a:pPr>
            <a:r>
              <a:rPr lang="en-US" altLang="ru-RU" sz="2800">
                <a:latin typeface="Ubuntu" panose="020B0604030602030204" charset="0"/>
                <a:cs typeface="Ubuntu" panose="020B0604030602030204" charset="0"/>
              </a:rPr>
              <a:t>                                            mov cr0, eax</a:t>
            </a:r>
            <a:endParaRPr lang="en-US" altLang="ru-RU" sz="2800">
              <a:latin typeface="Ubuntu" panose="020B0604030602030204" charset="0"/>
              <a:cs typeface="Ubuntu" panose="020B0604030602030204" charset="0"/>
            </a:endParaRPr>
          </a:p>
          <a:p>
            <a:r>
              <a:rPr lang="ru-RU" altLang="en-US" sz="2800">
                <a:cs typeface="+mn-lt"/>
              </a:rPr>
              <a:t>Дальний прыжок: </a:t>
            </a:r>
            <a:endParaRPr lang="ru-RU" altLang="en-US" sz="2800">
              <a:cs typeface="+mn-lt"/>
            </a:endParaRPr>
          </a:p>
          <a:p>
            <a:pPr marL="0" indent="0">
              <a:buNone/>
            </a:pPr>
            <a:r>
              <a:rPr lang="ru-RU" altLang="en-US" sz="2800">
                <a:cs typeface="+mn-lt"/>
              </a:rPr>
              <a:t>                             jmp CODE_SEG:init_pm</a:t>
            </a:r>
            <a:endParaRPr lang="ru-RU" altLang="en-US" sz="2800">
              <a:cs typeface="+mn-lt"/>
            </a:endParaRPr>
          </a:p>
          <a:p>
            <a:pPr marL="0" indent="0">
              <a:buNone/>
            </a:pPr>
            <a:r>
              <a:rPr lang="ru-RU" altLang="en-US" sz="2800">
                <a:cs typeface="+mn-lt"/>
              </a:rPr>
              <a:t>                             [bits 32]</a:t>
            </a:r>
            <a:endParaRPr lang="ru-RU" altLang="en-US" sz="2800">
              <a:cs typeface="+mn-lt"/>
            </a:endParaRPr>
          </a:p>
          <a:p>
            <a:pPr marL="0" indent="0">
              <a:buNone/>
            </a:pPr>
            <a:r>
              <a:rPr lang="ru-RU" altLang="en-US" sz="2800">
                <a:cs typeface="+mn-lt"/>
              </a:rPr>
              <a:t>                             init_pm:</a:t>
            </a:r>
            <a:endParaRPr lang="ru-RU" altLang="en-US" sz="2800">
              <a:cs typeface="+mn-lt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ru-RU" altLang="en-US" b="1">
                <a:sym typeface="+mn-ea"/>
              </a:rPr>
            </a:br>
            <a:r>
              <a:rPr lang="ru-RU" altLang="en-US" b="1">
                <a:sym typeface="+mn-ea"/>
              </a:rPr>
              <a:t>Переход в </a:t>
            </a:r>
            <a:r>
              <a:rPr lang="en-US" altLang="ru-RU" b="1">
                <a:sym typeface="+mn-ea"/>
              </a:rPr>
              <a:t>32-bit </a:t>
            </a:r>
            <a:r>
              <a:rPr lang="ru-RU" altLang="en-US" b="1">
                <a:sym typeface="+mn-ea"/>
              </a:rPr>
              <a:t>режим</a:t>
            </a:r>
            <a:br>
              <a:rPr lang="ru-RU" altLang="en-US" b="1">
                <a:sym typeface="+mn-ea"/>
              </a:rPr>
            </a:b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0990" y="1174750"/>
            <a:ext cx="90487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Разработка ядра</a:t>
            </a:r>
            <a:endParaRPr lang="ru-RU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9645" y="1489710"/>
            <a:ext cx="8201025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3758565"/>
            <a:ext cx="5181600" cy="7334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22350" y="1121410"/>
            <a:ext cx="1976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Файл </a:t>
            </a:r>
            <a:r>
              <a:rPr lang="en-US" altLang="ru-RU"/>
              <a:t>launch.asm</a:t>
            </a:r>
            <a:endParaRPr lang="en-US" altLang="ru-RU"/>
          </a:p>
        </p:txBody>
      </p:sp>
      <p:sp>
        <p:nvSpPr>
          <p:cNvPr id="8" name="Text Box 7"/>
          <p:cNvSpPr txBox="1"/>
          <p:nvPr/>
        </p:nvSpPr>
        <p:spPr>
          <a:xfrm>
            <a:off x="969645" y="3390265"/>
            <a:ext cx="1430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Файл </a:t>
            </a:r>
            <a:r>
              <a:rPr lang="en-US" altLang="ru-RU"/>
              <a:t>core.c</a:t>
            </a:r>
            <a:endParaRPr lang="en-US" alt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4782820"/>
            <a:ext cx="6781800" cy="4572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311390" y="3758565"/>
            <a:ext cx="4123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0xb8000--</a:t>
            </a:r>
            <a:r>
              <a:rPr lang="ru-RU" altLang="en-US"/>
              <a:t>адрес начала видеопамяти</a:t>
            </a:r>
            <a:endParaRPr lang="ru-RU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480" y="4782820"/>
            <a:ext cx="3838575" cy="142875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69645" y="753110"/>
            <a:ext cx="4994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b="1">
                <a:sym typeface="+mn-ea"/>
              </a:rPr>
              <a:t>Вызов функции на языке С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Разработка ядра</a:t>
            </a:r>
            <a:endParaRPr lang="ru-RU" altLang="en-US" b="1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1445" y="1617345"/>
            <a:ext cx="684847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ru-RU" altLang="en-US"/>
          </a:p>
          <a:p>
            <a:pPr marL="0" indent="0" algn="ctr">
              <a:buNone/>
            </a:pPr>
            <a:endParaRPr lang="ru-RU" altLang="en-US" sz="4000">
              <a:latin typeface="Ubuntu" panose="020B0604030602030204" charset="0"/>
              <a:cs typeface="Ubuntu" panose="020B0604030602030204" charset="0"/>
            </a:endParaRPr>
          </a:p>
          <a:p>
            <a:pPr marL="0" indent="0" algn="ctr">
              <a:buNone/>
            </a:pPr>
            <a:endParaRPr lang="ru-RU" altLang="en-US" sz="4000">
              <a:latin typeface="Ubuntu" panose="020B0604030602030204" charset="0"/>
              <a:cs typeface="Ubuntu" panose="020B0604030602030204" charset="0"/>
            </a:endParaRPr>
          </a:p>
          <a:p>
            <a:pPr marL="0" indent="0" algn="ctr">
              <a:buNone/>
            </a:pPr>
            <a:r>
              <a:rPr lang="ru-RU" altLang="en-US" sz="4400">
                <a:latin typeface="Ubuntu" panose="020B0604030602030204" charset="0"/>
                <a:cs typeface="Ubuntu" panose="020B0604030602030204" charset="0"/>
              </a:rPr>
              <a:t>Спасибо за внимание!</a:t>
            </a:r>
            <a:endParaRPr lang="ru-RU" altLang="en-US" sz="440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848485" y="76835"/>
            <a:ext cx="9144000" cy="19761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ru-RU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Использованные инструменты при разработке</a:t>
            </a:r>
            <a:b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1200px-Logo-ubuntu_cof-orange-hex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2052955"/>
            <a:ext cx="1549400" cy="1549400"/>
          </a:xfrm>
          <a:prstGeom prst="rect">
            <a:avLst/>
          </a:prstGeom>
        </p:spPr>
      </p:pic>
      <p:pic>
        <p:nvPicPr>
          <p:cNvPr id="6" name="Picture 5" descr="1200px-Netwide_Assembler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715" y="1914525"/>
            <a:ext cx="2872105" cy="1687830"/>
          </a:xfrm>
          <a:prstGeom prst="rect">
            <a:avLst/>
          </a:prstGeom>
        </p:spPr>
      </p:pic>
      <p:pic>
        <p:nvPicPr>
          <p:cNvPr id="7" name="Picture 6" descr="Qemu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130" y="2052955"/>
            <a:ext cx="3554095" cy="11309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99795" y="4076700"/>
            <a:ext cx="19818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ubuntu 20.04 LTS</a:t>
            </a:r>
            <a:endParaRPr lang="en-US" altLang="en-US"/>
          </a:p>
          <a:p>
            <a:r>
              <a:rPr lang="en-US" altLang="en-US"/>
              <a:t>NASM</a:t>
            </a:r>
            <a:endParaRPr lang="en-US" altLang="en-US"/>
          </a:p>
          <a:p>
            <a:r>
              <a:rPr lang="en-US" altLang="en-US"/>
              <a:t>QEMU</a:t>
            </a:r>
            <a:endParaRPr lang="en-US" altLang="en-US"/>
          </a:p>
          <a:p>
            <a:r>
              <a:rPr lang="en-US" altLang="en-US"/>
              <a:t>GNU Makefile</a:t>
            </a:r>
            <a:endParaRPr lang="en-US" altLang="en-US"/>
          </a:p>
          <a:p>
            <a:r>
              <a:rPr lang="en-US" altLang="en-US"/>
              <a:t>C</a:t>
            </a:r>
            <a:endParaRPr lang="en-US" altLang="en-US"/>
          </a:p>
          <a:p>
            <a:r>
              <a:rPr lang="en-US" altLang="en-US"/>
              <a:t>GCC</a:t>
            </a:r>
            <a:endParaRPr lang="en-US" altLang="en-US"/>
          </a:p>
          <a:p>
            <a:r>
              <a:rPr lang="en-US" altLang="en-US"/>
              <a:t>GDB</a:t>
            </a:r>
            <a:endParaRPr lang="en-US" altLang="en-US"/>
          </a:p>
        </p:txBody>
      </p:sp>
      <p:pic>
        <p:nvPicPr>
          <p:cNvPr id="10" name="Picture 9" descr="download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640" y="3943350"/>
            <a:ext cx="1927225" cy="2163445"/>
          </a:xfrm>
          <a:prstGeom prst="rect">
            <a:avLst/>
          </a:prstGeom>
        </p:spPr>
      </p:pic>
      <p:pic>
        <p:nvPicPr>
          <p:cNvPr id="11" name="Picture 10" descr="GNU_Compiler_Collection_logo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610" y="2228850"/>
            <a:ext cx="1219200" cy="1438910"/>
          </a:xfrm>
          <a:prstGeom prst="rect">
            <a:avLst/>
          </a:prstGeom>
        </p:spPr>
      </p:pic>
      <p:pic>
        <p:nvPicPr>
          <p:cNvPr id="8" name="Picture 7" descr="GDB_Archer_Fish_by_Andreas_Arnez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560" y="3762375"/>
            <a:ext cx="3396615" cy="2123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Этапы запуска операционных систем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ru-RU" altLang="en-US"/>
              <a:t>Процедура начального тестирования оборудования </a:t>
            </a:r>
            <a:r>
              <a:rPr lang="en-US" altLang="ru-RU"/>
              <a:t>POST (Power On Self Test)</a:t>
            </a:r>
            <a:endParaRPr lang="en-US" altLang="ru-RU"/>
          </a:p>
          <a:p>
            <a:pPr marL="0" indent="0">
              <a:buNone/>
            </a:pPr>
            <a:r>
              <a:rPr lang="ru-RU" altLang="en-US"/>
              <a:t>16-</a:t>
            </a:r>
            <a:r>
              <a:rPr lang="en-US" altLang="ru-RU"/>
              <a:t>bit </a:t>
            </a:r>
            <a:r>
              <a:rPr lang="ru-RU" altLang="en-US"/>
              <a:t>режим</a:t>
            </a:r>
            <a:endParaRPr lang="en-US" altLang="ru-RU"/>
          </a:p>
          <a:p>
            <a:r>
              <a:rPr lang="ru-RU" altLang="en-US"/>
              <a:t>Запуск системы </a:t>
            </a:r>
            <a:r>
              <a:rPr lang="en-US" altLang="ru-RU"/>
              <a:t>BIOS </a:t>
            </a:r>
            <a:r>
              <a:rPr lang="ru-RU" altLang="en-US"/>
              <a:t>(</a:t>
            </a:r>
            <a:r>
              <a:rPr lang="en-US" altLang="ru-RU"/>
              <a:t>UEFI</a:t>
            </a:r>
            <a:r>
              <a:rPr lang="ru-RU" altLang="en-US"/>
              <a:t>)</a:t>
            </a:r>
            <a:endParaRPr lang="en-US" altLang="ru-RU"/>
          </a:p>
          <a:p>
            <a:r>
              <a:rPr lang="ru-RU" altLang="en-US"/>
              <a:t>Поиск и обнаружение загрузочных дисков</a:t>
            </a:r>
            <a:endParaRPr lang="ru-RU" altLang="en-US"/>
          </a:p>
          <a:p>
            <a:r>
              <a:rPr lang="ru-RU" altLang="en-US"/>
              <a:t>Загрузка и запуск загрузочного сектора</a:t>
            </a:r>
            <a:endParaRPr lang="ru-RU" altLang="en-US"/>
          </a:p>
          <a:p>
            <a:r>
              <a:rPr lang="ru-RU" altLang="en-US"/>
              <a:t>Переключение на 32-</a:t>
            </a:r>
            <a:r>
              <a:rPr lang="en-US" altLang="ru-RU"/>
              <a:t>bit </a:t>
            </a:r>
            <a:r>
              <a:rPr lang="ru-RU" altLang="en-US"/>
              <a:t>режим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32-</a:t>
            </a:r>
            <a:r>
              <a:rPr lang="en-US" altLang="ru-RU"/>
              <a:t>bit pe</a:t>
            </a:r>
            <a:r>
              <a:rPr lang="ru-RU" altLang="en-US"/>
              <a:t>жим</a:t>
            </a:r>
            <a:endParaRPr lang="ru-RU" altLang="en-US"/>
          </a:p>
          <a:p>
            <a:r>
              <a:rPr lang="ru-RU" altLang="en-US"/>
              <a:t>Загрузка и запуск ядра</a:t>
            </a:r>
            <a:endParaRPr lang="ru-RU" altLang="en-US"/>
          </a:p>
          <a:p>
            <a:pPr marL="0" indent="0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BIOS </a:t>
            </a:r>
            <a:r>
              <a:rPr lang="ru-RU" altLang="en-US" b="1"/>
              <a:t>и </a:t>
            </a:r>
            <a:r>
              <a:rPr lang="en-US" altLang="ru-RU" b="1"/>
              <a:t>UEFI</a:t>
            </a:r>
            <a:endParaRPr lang="en-US" altLang="ru-R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Это программа встроенная в материнскую плату</a:t>
            </a:r>
            <a:endParaRPr lang="ru-RU" altLang="en-US"/>
          </a:p>
          <a:p>
            <a:pPr marL="0" indent="0">
              <a:buNone/>
            </a:pPr>
            <a:r>
              <a:rPr lang="en-US" altLang="ru-RU"/>
              <a:t>BIOS - Base input/output system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UEFI - Unified extensible firmware system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 algn="just">
              <a:buNone/>
            </a:pPr>
            <a:r>
              <a:rPr lang="ru-RU" altLang="en-US"/>
              <a:t>Задачи </a:t>
            </a:r>
            <a:r>
              <a:rPr lang="en-US" altLang="ru-RU"/>
              <a:t>BIOS</a:t>
            </a:r>
            <a:r>
              <a:rPr lang="ru-RU" altLang="en-US"/>
              <a:t>: обнаружение и проверка всех подключенных устройств; предоставление операционной системе базового набора функций для работы с аппаратурой; запуск загрузчика операционной системы</a:t>
            </a:r>
            <a:endParaRPr lang="en-US" altLang="ru-RU"/>
          </a:p>
          <a:p>
            <a:pPr marL="0" indent="0" algn="just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Загрузка операционной системы</a:t>
            </a:r>
            <a:endParaRPr lang="ru-RU" altLang="en-US" b="1"/>
          </a:p>
        </p:txBody>
      </p:sp>
      <p:pic>
        <p:nvPicPr>
          <p:cNvPr id="10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8070" y="3006725"/>
            <a:ext cx="28098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Порядок поиска загрузочных дисков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можно задать в </a:t>
            </a:r>
            <a:r>
              <a:rPr lang="en-US" altLang="ru-RU"/>
              <a:t>BIOS &gt; SETUP</a:t>
            </a:r>
            <a:endParaRPr lang="ru-RU" altLang="en-US"/>
          </a:p>
          <a:p>
            <a:r>
              <a:rPr lang="ru-RU" altLang="en-US"/>
              <a:t>Запускает первый найденный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загрузочный диск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Загрузочный сектор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Это первый сектор загрузочного диска, конечное слово которого равно </a:t>
            </a:r>
            <a:r>
              <a:rPr lang="en-US" altLang="ru-RU"/>
              <a:t>0xAA55.</a:t>
            </a:r>
            <a:endParaRPr lang="en-US" altLang="ru-RU"/>
          </a:p>
          <a:p>
            <a:r>
              <a:rPr lang="ru-RU" altLang="en-US"/>
              <a:t>Размер загрузочного сектора равен 512 байт.</a:t>
            </a:r>
            <a:endParaRPr lang="ru-RU" altLang="en-US"/>
          </a:p>
        </p:txBody>
      </p:sp>
      <p:pic>
        <p:nvPicPr>
          <p:cNvPr id="8" name="Picture 8" descr="boot_se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3827780"/>
            <a:ext cx="11472545" cy="2299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r>
              <a:rPr lang="ru-RU" altLang="en-US" b="1"/>
              <a:t>Обратная совместимость в ЦП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Программы написанные в 16-</a:t>
            </a:r>
            <a:r>
              <a:rPr lang="en-US" altLang="ru-RU"/>
              <a:t>bit </a:t>
            </a:r>
            <a:r>
              <a:rPr lang="ru-RU" altLang="en-US"/>
              <a:t>системах должны работать и в 32</a:t>
            </a:r>
            <a:r>
              <a:rPr lang="en-US" altLang="ru-RU"/>
              <a:t>/64</a:t>
            </a:r>
            <a:r>
              <a:rPr lang="ru-RU" altLang="en-US"/>
              <a:t>-</a:t>
            </a:r>
            <a:r>
              <a:rPr lang="en-US" altLang="ru-RU"/>
              <a:t>bit </a:t>
            </a:r>
            <a:r>
              <a:rPr lang="ru-RU" altLang="en-US"/>
              <a:t>процессорах</a:t>
            </a:r>
            <a:endParaRPr lang="ru-RU" altLang="en-US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ru-RU" altLang="en-US" b="1"/>
              <a:t>Решение предложенное </a:t>
            </a:r>
            <a:r>
              <a:rPr lang="en-US" altLang="ru-RU" b="1"/>
              <a:t>Intel</a:t>
            </a:r>
            <a:endParaRPr lang="en-US" altLang="ru-RU"/>
          </a:p>
          <a:p>
            <a:r>
              <a:rPr lang="ru-RU" altLang="en-US"/>
              <a:t>Первоначальная загрузка процессора в 16-</a:t>
            </a:r>
            <a:r>
              <a:rPr lang="en-US" altLang="ru-RU"/>
              <a:t>bit </a:t>
            </a:r>
            <a:r>
              <a:rPr lang="ru-RU" altLang="en-US"/>
              <a:t>режиме</a:t>
            </a:r>
            <a:endParaRPr lang="ru-RU" altLang="en-US"/>
          </a:p>
          <a:p>
            <a:r>
              <a:rPr lang="ru-RU" altLang="en-US"/>
              <a:t>Подготовка к 32-</a:t>
            </a:r>
            <a:r>
              <a:rPr lang="en-US" altLang="ru-RU"/>
              <a:t>bit </a:t>
            </a:r>
            <a:r>
              <a:rPr lang="ru-RU" altLang="en-US"/>
              <a:t>режиму</a:t>
            </a:r>
            <a:endParaRPr lang="ru-RU" altLang="en-US"/>
          </a:p>
          <a:p>
            <a:r>
              <a:rPr lang="ru-RU" altLang="en-US"/>
              <a:t>Переход в 32-</a:t>
            </a:r>
            <a:r>
              <a:rPr lang="en-US" altLang="ru-RU"/>
              <a:t>bit </a:t>
            </a:r>
            <a:r>
              <a:rPr lang="ru-RU" altLang="en-US"/>
              <a:t>режим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b="1"/>
              <a:t>Режимы ЦП </a:t>
            </a:r>
            <a:endParaRPr lang="en-US" altLang="ru-R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448300"/>
          </a:xfrm>
        </p:spPr>
        <p:txBody>
          <a:bodyPr/>
          <a:p>
            <a:pPr marL="0" indent="0">
              <a:buNone/>
            </a:pPr>
            <a:r>
              <a:rPr lang="en-US" altLang="ru-RU" b="1"/>
              <a:t>16-bit </a:t>
            </a:r>
            <a:r>
              <a:rPr lang="ru-RU" altLang="en-US" b="1"/>
              <a:t>реальный режим</a:t>
            </a:r>
            <a:endParaRPr lang="ru-RU" altLang="en-US" b="1"/>
          </a:p>
          <a:p>
            <a:r>
              <a:rPr lang="ru-RU" altLang="en-US"/>
              <a:t>Прямой доступ к памяти</a:t>
            </a:r>
            <a:endParaRPr lang="ru-RU" altLang="en-US"/>
          </a:p>
          <a:p>
            <a:r>
              <a:rPr lang="ru-RU" altLang="en-US"/>
              <a:t>Обработка прерываний </a:t>
            </a:r>
            <a:r>
              <a:rPr lang="en-US" altLang="ru-RU"/>
              <a:t>BIOS</a:t>
            </a:r>
            <a:endParaRPr lang="en-US" altLang="ru-RU"/>
          </a:p>
          <a:p>
            <a:r>
              <a:rPr lang="ru-RU" altLang="en-US"/>
              <a:t>Размер адресов 16 </a:t>
            </a:r>
            <a:r>
              <a:rPr lang="en-US" altLang="ru-RU"/>
              <a:t>bit</a:t>
            </a:r>
            <a:r>
              <a:rPr lang="ru-RU" altLang="en-US"/>
              <a:t> = 2 байта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en-US" altLang="ru-RU" b="1"/>
              <a:t>32</a:t>
            </a:r>
            <a:r>
              <a:rPr lang="ru-RU" altLang="en-US" b="1"/>
              <a:t>-</a:t>
            </a:r>
            <a:r>
              <a:rPr lang="en-US" altLang="ru-RU" b="1"/>
              <a:t>bit </a:t>
            </a:r>
            <a:r>
              <a:rPr lang="ru-RU" altLang="en-US" b="1"/>
              <a:t>защищенный режим</a:t>
            </a:r>
            <a:endParaRPr lang="ru-RU" altLang="en-US" b="1"/>
          </a:p>
          <a:p>
            <a:r>
              <a:rPr lang="ru-RU" altLang="en-US"/>
              <a:t>Защищенный доступ к памяти</a:t>
            </a:r>
            <a:endParaRPr lang="ru-RU" altLang="en-US" b="1"/>
          </a:p>
          <a:p>
            <a:r>
              <a:rPr lang="ru-RU" altLang="en-US"/>
              <a:t>Обработка прерываний ядром</a:t>
            </a:r>
            <a:endParaRPr lang="ru-RU" altLang="en-US"/>
          </a:p>
          <a:p>
            <a:r>
              <a:rPr lang="ru-RU" altLang="en-US"/>
              <a:t>Размер адресов 32 </a:t>
            </a:r>
            <a:r>
              <a:rPr lang="en-US" altLang="ru-RU"/>
              <a:t>bit = </a:t>
            </a:r>
            <a:r>
              <a:rPr lang="ru-RU" altLang="en-US"/>
              <a:t>4 байта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Программирование в </a:t>
            </a:r>
            <a:r>
              <a:rPr lang="en-US" altLang="ru-RU" b="1"/>
              <a:t>16-bit </a:t>
            </a:r>
            <a:r>
              <a:rPr lang="ru-RU" altLang="en-US" b="1"/>
              <a:t>реальном режиме</a:t>
            </a:r>
            <a:endParaRPr lang="ru-RU" altLang="en-US" b="1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3480" y="1572260"/>
            <a:ext cx="9845040" cy="4528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2711</Words>
  <Application>WPS Presentation</Application>
  <PresentationFormat>宽屏</PresentationFormat>
  <Paragraphs>137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Ubuntu</vt:lpstr>
      <vt:lpstr>微软雅黑</vt:lpstr>
      <vt:lpstr>Arial Unicode MS</vt:lpstr>
      <vt:lpstr>宋体</vt:lpstr>
      <vt:lpstr>Communications and Dialogues</vt:lpstr>
      <vt:lpstr>Подходы к разработке современного системного программного обеспечения</vt:lpstr>
      <vt:lpstr>PowerPoint 演示文稿</vt:lpstr>
      <vt:lpstr>Этапы запуска операционных систем</vt:lpstr>
      <vt:lpstr>BIOS и UEFI</vt:lpstr>
      <vt:lpstr>Загрузка операционной системы</vt:lpstr>
      <vt:lpstr>Загрузочный сектор</vt:lpstr>
      <vt:lpstr>Обратная совместимость в ЦП</vt:lpstr>
      <vt:lpstr>Режимы ЦП </vt:lpstr>
      <vt:lpstr>Программирование в 16-bit реальном режиме</vt:lpstr>
      <vt:lpstr>Программирование в 16-bit реальном режиме</vt:lpstr>
      <vt:lpstr>Переход в 32-bit режим</vt:lpstr>
      <vt:lpstr>Адресация ячеек памяти</vt:lpstr>
      <vt:lpstr>Таблица глобальных дескрипторов</vt:lpstr>
      <vt:lpstr>Переход в 32-bit режим </vt:lpstr>
      <vt:lpstr> Переход в 32-bit режим </vt:lpstr>
      <vt:lpstr>Разработка ядра</vt:lpstr>
      <vt:lpstr>Разработка ядра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unkn</dc:creator>
  <cp:lastModifiedBy>unkn</cp:lastModifiedBy>
  <cp:revision>41</cp:revision>
  <dcterms:created xsi:type="dcterms:W3CDTF">2022-04-27T06:54:04Z</dcterms:created>
  <dcterms:modified xsi:type="dcterms:W3CDTF">2022-04-27T06:54:04Z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