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495600"/>
            <a:ext cx="822924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77840" y="1333440"/>
            <a:ext cx="5187600" cy="4139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77840" y="1333440"/>
            <a:ext cx="5187600" cy="413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333440"/>
            <a:ext cx="8229240" cy="4139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44154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333440"/>
            <a:ext cx="8229240" cy="4139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495600"/>
            <a:ext cx="822924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495600"/>
            <a:ext cx="822924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77840" y="1333440"/>
            <a:ext cx="5187600" cy="4139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77840" y="1333440"/>
            <a:ext cx="5187600" cy="413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44154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4139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49560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5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495600"/>
            <a:ext cx="8229240" cy="1974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4953960"/>
            <a:ext cx="4940280" cy="76716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b7b7b7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4949280"/>
            <a:ext cx="3690000" cy="7776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4826160"/>
            <a:ext cx="3402000" cy="90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4822920"/>
            <a:ext cx="3405240" cy="903600"/>
          </a:xfrm>
          <a:prstGeom prst="line">
            <a:avLst/>
          </a:prstGeom>
          <a:ln w="12240">
            <a:solidFill>
              <a:srgbClr val="515151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3886920"/>
            <a:ext cx="9150840" cy="360"/>
          </a:xfrm>
          <a:prstGeom prst="rtTriangle">
            <a:avLst/>
          </a:prstGeom>
          <a:gradFill>
            <a:gsLst>
              <a:gs pos="0">
                <a:srgbClr val="4d4d4d"/>
              </a:gs>
              <a:gs pos="50000">
                <a:srgbClr val="8f8f8f"/>
              </a:gs>
              <a:gs pos="100000">
                <a:srgbClr val="4d4d4d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460520"/>
            <a:ext cx="7772040" cy="1524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fr-FR" sz="4800">
                <a:solidFill>
                  <a:srgbClr val="d1282e"/>
                </a:solidFill>
                <a:latin typeface="Lucida Sans Unicode"/>
              </a:rPr>
              <a:t>Cliquez pour éditer le format du texte-titreModifiez le style du titre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127400"/>
            <a:ext cx="7455960" cy="40644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b7b7b7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5280" y="4364640"/>
            <a:ext cx="9108360" cy="6570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4167360"/>
            <a:ext cx="9143640" cy="155304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600" y="4164480"/>
            <a:ext cx="9147600" cy="658800"/>
          </a:xfrm>
          <a:prstGeom prst="line">
            <a:avLst/>
          </a:prstGeom>
          <a:ln w="12240">
            <a:solidFill>
              <a:srgbClr val="515151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5339880"/>
            <a:ext cx="1919880" cy="30456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5339880"/>
            <a:ext cx="2350440" cy="30384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5339880"/>
            <a:ext cx="365400" cy="3038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8285DD0-5CDF-4FE7-8DAF-A88A6733071C}" type="slidenum">
              <a:rPr lang="fr-FR" sz="1000">
                <a:solidFill>
                  <a:srgbClr val="ffffff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4953960"/>
            <a:ext cx="4940280" cy="76716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b7b7b7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4949280"/>
            <a:ext cx="3690000" cy="7776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4826160"/>
            <a:ext cx="3402000" cy="90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4822920"/>
            <a:ext cx="3405240" cy="903600"/>
          </a:xfrm>
          <a:prstGeom prst="line">
            <a:avLst/>
          </a:prstGeom>
          <a:ln w="12240">
            <a:solidFill>
              <a:srgbClr val="515151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tIns="91440" bIns="91440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372000" y="2938320"/>
            <a:ext cx="2592000" cy="1287000"/>
          </a:xfrm>
          <a:prstGeom prst="rect">
            <a:avLst/>
          </a:prstGeom>
        </p:spPr>
        <p:txBody>
          <a:bodyPr tIns="91440" bIns="91440" anchor="b"/>
          <a:p>
            <a:pPr algn="r">
              <a:lnSpc>
                <a:spcPct val="150000"/>
              </a:lnSpc>
            </a:pPr>
            <a:r>
              <a:rPr b="1" lang="fr-FR">
                <a:solidFill>
                  <a:srgbClr val="434343"/>
                </a:solidFill>
                <a:latin typeface="Lucida Sans Unicode"/>
              </a:rPr>
              <a:t>Jean Mouvilliat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
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Thierry Zhang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
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Claire Touron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
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Toscan Vertanessian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
</a:t>
            </a:r>
            <a:r>
              <a:rPr b="1" lang="fr-FR">
                <a:solidFill>
                  <a:srgbClr val="434343"/>
                </a:solidFill>
                <a:latin typeface="Lucida Sans Unicode"/>
              </a:rPr>
              <a:t>Geoffroy Rouaix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23640" y="2497320"/>
            <a:ext cx="5544360" cy="87156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fr-FR" sz="3200">
                <a:solidFill>
                  <a:srgbClr val="808080"/>
                </a:solidFill>
                <a:latin typeface="Lucida Sans Unicode"/>
              </a:rPr>
              <a:t>“</a:t>
            </a:r>
            <a:r>
              <a:rPr b="1" lang="fr-FR" sz="3200">
                <a:solidFill>
                  <a:srgbClr val="808080"/>
                </a:solidFill>
                <a:latin typeface="Lucida Sans Unicode"/>
              </a:rPr>
              <a:t>The most popular tweet” </a:t>
            </a:r>
            <a:r>
              <a:rPr b="1" lang="fr-FR" sz="3200">
                <a:solidFill>
                  <a:srgbClr val="808080"/>
                </a:solidFill>
                <a:latin typeface="Lucida Sans Unicode"/>
              </a:rPr>
              <a:t>
</a:t>
            </a:r>
            <a:r>
              <a:rPr lang="fr-FR" sz="2400">
                <a:solidFill>
                  <a:srgbClr val="808080"/>
                </a:solidFill>
                <a:latin typeface="Lucida Sans Unicode"/>
              </a:rPr>
              <a:t>(according to the chosen hashtag) 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8647200" y="5339880"/>
            <a:ext cx="365400" cy="3038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398EF68-5ADE-4C1A-BBE2-C1883F19E25D}" type="slidenum">
              <a:rPr lang="fr-FR" sz="1000">
                <a:solidFill>
                  <a:srgbClr val="ffffff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  <p:sp>
        <p:nvSpPr>
          <p:cNvPr id="91" name="TextShape 4"/>
          <p:cNvSpPr txBox="1"/>
          <p:nvPr/>
        </p:nvSpPr>
        <p:spPr>
          <a:xfrm>
            <a:off x="323640" y="841320"/>
            <a:ext cx="5472360" cy="12888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4800">
                <a:solidFill>
                  <a:srgbClr val="d1282e"/>
                </a:solidFill>
                <a:latin typeface="Lucida Sans Unicode"/>
              </a:rPr>
              <a:t>IOSA </a:t>
            </a:r>
            <a:r>
              <a:rPr b="1" lang="fr-FR" sz="4800">
                <a:solidFill>
                  <a:srgbClr val="d1282e"/>
                </a:solidFill>
                <a:latin typeface="Lucida Sans Unicode"/>
              </a:rPr>
              <a:t>
</a:t>
            </a:r>
            <a:r>
              <a:rPr b="1" lang="fr-FR" sz="4800">
                <a:solidFill>
                  <a:srgbClr val="d1282e"/>
                </a:solidFill>
                <a:latin typeface="Lucida Sans Unicode"/>
              </a:rPr>
              <a:t>Presentation</a:t>
            </a: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rcRect l="204614" t="438418" r="206375" b="438418"/>
          <a:stretch>
            <a:fillRect/>
          </a:stretch>
        </p:blipFill>
        <p:spPr>
          <a:xfrm>
            <a:off x="6372360" y="337320"/>
            <a:ext cx="2647800" cy="14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23640" y="12132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fr-FR" sz="4100">
                <a:solidFill>
                  <a:srgbClr val="d1282e"/>
                </a:solidFill>
                <a:latin typeface="Lucida Sans Unicode"/>
              </a:rPr>
              <a:t>Plan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251640" y="1201320"/>
            <a:ext cx="8229240" cy="41392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200000"/>
              </a:lnSpc>
            </a:pPr>
            <a:r>
              <a:rPr lang="fr-FR" sz="2700">
                <a:solidFill>
                  <a:srgbClr val="434343"/>
                </a:solidFill>
                <a:latin typeface="Lucida Sans Unicode"/>
              </a:rPr>
              <a:t>The Story</a:t>
            </a:r>
            <a:r>
              <a:rPr lang="fr-FR" sz="2700">
                <a:solidFill>
                  <a:srgbClr val="434343"/>
                </a:solidFill>
                <a:latin typeface="Lucida Sans Unicode"/>
              </a:rPr>
              <a:t>
</a:t>
            </a:r>
            <a:r>
              <a:rPr lang="fr-FR" sz="2700">
                <a:solidFill>
                  <a:srgbClr val="434343"/>
                </a:solidFill>
                <a:latin typeface="Lucida Sans Unicode"/>
              </a:rPr>
              <a:t>I. The request (the bash)</a:t>
            </a:r>
            <a:r>
              <a:rPr lang="fr-FR" sz="2700">
                <a:solidFill>
                  <a:srgbClr val="434343"/>
                </a:solidFill>
                <a:latin typeface="Lucida Sans Unicode"/>
              </a:rPr>
              <a:t>
</a:t>
            </a:r>
            <a:r>
              <a:rPr lang="fr-FR" sz="2700">
                <a:solidFill>
                  <a:srgbClr val="434343"/>
                </a:solidFill>
                <a:latin typeface="Lucida Sans Unicode"/>
              </a:rPr>
              <a:t>II. Data treatments</a:t>
            </a:r>
            <a:r>
              <a:rPr lang="fr-FR" sz="2700">
                <a:solidFill>
                  <a:srgbClr val="434343"/>
                </a:solidFill>
                <a:latin typeface="Lucida Sans Unicode"/>
              </a:rPr>
              <a:t>
</a:t>
            </a:r>
            <a:r>
              <a:rPr lang="fr-FR" sz="2700">
                <a:solidFill>
                  <a:srgbClr val="434343"/>
                </a:solidFill>
                <a:latin typeface="Lucida Sans Unicode"/>
              </a:rPr>
              <a:t>III. Results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fr-FR" sz="4100">
                <a:solidFill>
                  <a:srgbClr val="d1282e"/>
                </a:solidFill>
                <a:latin typeface="Lucida Sans Unicode"/>
              </a:rPr>
              <a:t>The Story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5640" y="841320"/>
            <a:ext cx="8856720" cy="41392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Here, the idea of our project: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“</a:t>
            </a:r>
            <a:r>
              <a:rPr lang="fr-FR" sz="2700">
                <a:solidFill>
                  <a:srgbClr val="000000"/>
                </a:solidFill>
                <a:latin typeface="Lucida Sans Unicode"/>
              </a:rPr>
              <a:t>During PSG matches, a TV channel would like to share with his viewers the tweet that makes the " buzz " around a player or an event (# Zlatan for example).”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So we create a script wich stocks the last 1500 tweets about an hashtag, analysis and returns the most popular and most retweeted tweets.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fr-FR" sz="4100">
                <a:solidFill>
                  <a:srgbClr val="d1282e"/>
                </a:solidFill>
                <a:latin typeface="Lucida Sans Unicode"/>
              </a:rPr>
              <a:t>The Request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251640" y="1345320"/>
            <a:ext cx="8686440" cy="4139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Push the Hashtag you want to analyse </a:t>
            </a:r>
            <a:r>
              <a:rPr lang="fr-FR" sz="2700">
                <a:solidFill>
                  <a:srgbClr val="000000"/>
                </a:solidFill>
                <a:latin typeface="Lucida Sans Unicode"/>
              </a:rPr>
              <a:t>
</a:t>
            </a:r>
            <a:r>
              <a:rPr lang="fr-FR" sz="2700">
                <a:solidFill>
                  <a:srgbClr val="000000"/>
                </a:solidFill>
                <a:latin typeface="Lucida Sans Unicode"/>
              </a:rPr>
              <a:t>+ your email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9" name="Shape 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2497320"/>
            <a:ext cx="673560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4932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fr-FR" sz="4100">
                <a:solidFill>
                  <a:srgbClr val="d1282e"/>
                </a:solidFill>
                <a:latin typeface="Lucida Sans Unicode"/>
              </a:rPr>
              <a:t>Data Treatment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057320"/>
            <a:ext cx="8229240" cy="4139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Get the Hashtag, the eMail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Split the information with the sed function and store it in different files (favorites, retweeted,name,content)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Analyse the files to get the most retweeted and favorite tweets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fr-FR" sz="4100">
                <a:solidFill>
                  <a:srgbClr val="d1282e"/>
                </a:solidFill>
                <a:latin typeface="Lucida Sans Unicode"/>
              </a:rPr>
              <a:t>Data Treatment</a:t>
            </a:r>
            <a:endParaRPr/>
          </a:p>
        </p:txBody>
      </p:sp>
      <p:pic>
        <p:nvPicPr>
          <p:cNvPr id="103" name="Shape 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92960" y="1345320"/>
            <a:ext cx="6840360" cy="373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fr-FR" sz="4100">
                <a:solidFill>
                  <a:srgbClr val="d1282e"/>
                </a:solidFill>
                <a:latin typeface="Lucida Sans Unicode"/>
              </a:rPr>
              <a:t>Results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333440"/>
            <a:ext cx="8229240" cy="4139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2700">
                <a:solidFill>
                  <a:srgbClr val="000000"/>
                </a:solidFill>
                <a:latin typeface="Lucida Sans Unicode"/>
              </a:rPr>
              <a:t>Send an email with the results</a:t>
            </a:r>
            <a:endParaRPr/>
          </a:p>
        </p:txBody>
      </p:sp>
      <p:pic>
        <p:nvPicPr>
          <p:cNvPr id="106" name="Shape 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7480" y="2869920"/>
            <a:ext cx="6629040" cy="235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49320"/>
            <a:ext cx="8229240" cy="95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4100">
                <a:solidFill>
                  <a:srgbClr val="d1282e"/>
                </a:solidFill>
                <a:latin typeface="Lucida Sans Unicode"/>
              </a:rPr>
              <a:t>Result from the terminal</a:t>
            </a:r>
            <a:endParaRPr/>
          </a:p>
        </p:txBody>
      </p:sp>
      <p:pic>
        <p:nvPicPr>
          <p:cNvPr id="108" name="Shape 7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1129320"/>
            <a:ext cx="7155720" cy="37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