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0" r:id="rId14"/>
    <p:sldId id="281" r:id="rId15"/>
    <p:sldId id="267" r:id="rId16"/>
    <p:sldId id="282" r:id="rId17"/>
    <p:sldId id="28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55" name="Image 54"/>
          <p:cNvPicPr/>
          <p:nvPr/>
        </p:nvPicPr>
        <p:blipFill>
          <a:blip r:embed="rId2"/>
          <a:stretch>
            <a:fillRect/>
          </a:stretch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56" name="Image 5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03" name="Imag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104" name="Imag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Georgia"/>
              </a:rPr>
              <a:t>12/06/2014</a:t>
            </a:r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BF276C1B-EB2B-41D5-A58A-A37D2603DFFB}" type="slidenum">
              <a:rPr lang="fr-FR" sz="1600">
                <a:solidFill>
                  <a:srgbClr val="6D8687"/>
                </a:solidFill>
                <a:latin typeface="Georgia"/>
              </a:rPr>
              <a:t>‹N°›</a:t>
            </a:fld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200">
                <a:solidFill>
                  <a:srgbClr val="D16349"/>
                </a:solidFill>
                <a:latin typeface="Georgia"/>
              </a:rPr>
              <a:t>Click to edit the title text formatClick to edit Master title style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8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0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62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63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64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65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66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3300">
                <a:solidFill>
                  <a:srgbClr val="7B9899"/>
                </a:solidFill>
                <a:latin typeface="Georgia"/>
              </a:rPr>
              <a:t>Click to edit the title text formatClick to edit Master title style</a:t>
            </a:r>
            <a:endParaRPr/>
          </a:p>
        </p:txBody>
      </p:sp>
      <p:sp>
        <p:nvSpPr>
          <p:cNvPr id="67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Georgia"/>
              </a:rPr>
              <a:t>12/06/2014</a:t>
            </a:r>
            <a:endParaRPr/>
          </a:p>
        </p:txBody>
      </p:sp>
      <p:sp>
        <p:nvSpPr>
          <p:cNvPr id="68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9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F5633B01-420D-49C7-9794-0AC03E63F996}" type="slidenum">
              <a:rPr lang="fr-FR" sz="1600">
                <a:solidFill>
                  <a:srgbClr val="7B9899"/>
                </a:solidFill>
                <a:latin typeface="Georgia"/>
              </a:rPr>
              <a:t>‹N°›</a:t>
            </a:fld>
            <a:endParaRPr/>
          </a:p>
        </p:txBody>
      </p:sp>
      <p:sp>
        <p:nvSpPr>
          <p:cNvPr id="70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25000"/>
              <a:buFont typeface="StarSymbol"/>
              <a:buChar char=""/>
            </a:pPr>
            <a:r>
              <a:rPr lang="fr-FR" sz="2700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 sz="2700">
                <a:solidFill>
                  <a:srgbClr val="000000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 sz="2700">
                <a:solidFill>
                  <a:srgbClr val="000000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 sz="2700">
                <a:solidFill>
                  <a:srgbClr val="000000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 sz="2700">
                <a:solidFill>
                  <a:srgbClr val="000000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 sz="2700">
                <a:solidFill>
                  <a:srgbClr val="000000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700">
                <a:solidFill>
                  <a:srgbClr val="000000"/>
                </a:solidFill>
                <a:latin typeface="Georg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" charset="2"/>
              <a:buChar char=""/>
            </a:pPr>
            <a:r>
              <a:rPr lang="fr-FR" sz="2200">
                <a:solidFill>
                  <a:srgbClr val="646B86"/>
                </a:solidFill>
                <a:latin typeface="Georg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Wingdings 2" charset="2"/>
              <a:buChar char=""/>
            </a:pPr>
            <a:r>
              <a:rPr lang="fr-FR" sz="2000">
                <a:solidFill>
                  <a:srgbClr val="000000"/>
                </a:solidFill>
                <a:latin typeface="Georg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000">
                <a:solidFill>
                  <a:srgbClr val="646B86"/>
                </a:solidFill>
                <a:latin typeface="Georg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fr-FR">
                <a:solidFill>
                  <a:srgbClr val="000000"/>
                </a:solidFill>
                <a:latin typeface="Georgia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71600" y="2819520"/>
            <a:ext cx="6400440" cy="1752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fr-FR" sz="1600" b="1" dirty="0">
                <a:solidFill>
                  <a:srgbClr val="646B86"/>
                </a:solidFill>
                <a:latin typeface="Georgia"/>
              </a:rPr>
              <a:t>Linux script to </a:t>
            </a:r>
            <a:r>
              <a:rPr lang="fr-FR" sz="1600" b="1" dirty="0" err="1">
                <a:solidFill>
                  <a:srgbClr val="646B86"/>
                </a:solidFill>
                <a:latin typeface="Georgia"/>
              </a:rPr>
              <a:t>get</a:t>
            </a:r>
            <a:r>
              <a:rPr lang="fr-FR" sz="1600" b="1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600" b="1" dirty="0" err="1">
                <a:solidFill>
                  <a:srgbClr val="646B86"/>
                </a:solidFill>
                <a:latin typeface="Georgia"/>
              </a:rPr>
              <a:t>informed</a:t>
            </a:r>
            <a:r>
              <a:rPr lang="fr-FR" sz="1600" b="1" dirty="0">
                <a:solidFill>
                  <a:srgbClr val="646B86"/>
                </a:solidFill>
                <a:latin typeface="Georgia"/>
              </a:rPr>
              <a:t> about the best </a:t>
            </a:r>
            <a:r>
              <a:rPr lang="fr-FR" sz="1600" b="1" dirty="0" err="1">
                <a:solidFill>
                  <a:srgbClr val="646B86"/>
                </a:solidFill>
                <a:latin typeface="Georgia"/>
              </a:rPr>
              <a:t>movies</a:t>
            </a:r>
            <a:endParaRPr dirty="0"/>
          </a:p>
        </p:txBody>
      </p:sp>
      <p:sp>
        <p:nvSpPr>
          <p:cNvPr id="106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4200" dirty="0" err="1">
                <a:solidFill>
                  <a:srgbClr val="D16349"/>
                </a:solidFill>
                <a:latin typeface="Georgia"/>
              </a:rPr>
              <a:t>Bash</a:t>
            </a:r>
            <a:r>
              <a:rPr lang="fr-FR" sz="4200" dirty="0">
                <a:solidFill>
                  <a:srgbClr val="D16349"/>
                </a:solidFill>
                <a:latin typeface="Georgia"/>
              </a:rPr>
              <a:t>  </a:t>
            </a:r>
            <a:r>
              <a:rPr lang="fr-FR" sz="4200" dirty="0" err="1">
                <a:solidFill>
                  <a:srgbClr val="D16349"/>
                </a:solidFill>
                <a:latin typeface="Georgia"/>
              </a:rPr>
              <a:t>project</a:t>
            </a:r>
            <a:r>
              <a:rPr lang="fr-FR" sz="4200" dirty="0">
                <a:solidFill>
                  <a:srgbClr val="D16349"/>
                </a:solidFill>
                <a:latin typeface="Georgia"/>
              </a:rPr>
              <a:t>: </a:t>
            </a:r>
            <a:r>
              <a:rPr lang="fr-FR" sz="4200" dirty="0" err="1">
                <a:solidFill>
                  <a:srgbClr val="D16349"/>
                </a:solidFill>
                <a:latin typeface="Georgia"/>
              </a:rPr>
              <a:t>Movies</a:t>
            </a:r>
            <a:endParaRPr dirty="0"/>
          </a:p>
        </p:txBody>
      </p:sp>
      <p:sp>
        <p:nvSpPr>
          <p:cNvPr id="107" name="CustomShape 3"/>
          <p:cNvSpPr/>
          <p:nvPr/>
        </p:nvSpPr>
        <p:spPr>
          <a:xfrm>
            <a:off x="6405840" y="4572000"/>
            <a:ext cx="410400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dirty="0" err="1">
                <a:solidFill>
                  <a:srgbClr val="0070C0"/>
                </a:solidFill>
                <a:latin typeface="Georgia"/>
              </a:rPr>
              <a:t>Sananikone</a:t>
            </a:r>
            <a:r>
              <a:rPr lang="fr-FR" dirty="0">
                <a:solidFill>
                  <a:srgbClr val="0070C0"/>
                </a:solidFill>
                <a:latin typeface="Georgia"/>
              </a:rPr>
              <a:t> Maud
Vallée Eliot
</a:t>
            </a:r>
            <a:r>
              <a:rPr lang="fr-FR" dirty="0" err="1">
                <a:solidFill>
                  <a:srgbClr val="0070C0"/>
                </a:solidFill>
                <a:latin typeface="Georgia"/>
              </a:rPr>
              <a:t>Vercier</a:t>
            </a:r>
            <a:r>
              <a:rPr lang="fr-FR" dirty="0">
                <a:solidFill>
                  <a:srgbClr val="0070C0"/>
                </a:solidFill>
                <a:latin typeface="Georgia"/>
              </a:rPr>
              <a:t> Hadrien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0070C0"/>
                </a:solidFill>
                <a:latin typeface="Georgia"/>
              </a:rPr>
              <a:t>Wang Christian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300" dirty="0">
                <a:solidFill>
                  <a:srgbClr val="7B9899"/>
                </a:solidFill>
                <a:latin typeface="Georgia"/>
              </a:rPr>
              <a:t>Clean.sh </a:t>
            </a:r>
            <a:r>
              <a:rPr lang="fr-FR" sz="3300" dirty="0" err="1">
                <a:solidFill>
                  <a:srgbClr val="7B9899"/>
                </a:solidFill>
                <a:latin typeface="Georgia"/>
              </a:rPr>
              <a:t>bash</a:t>
            </a:r>
            <a:r>
              <a:rPr lang="fr-FR" sz="3300" dirty="0">
                <a:solidFill>
                  <a:srgbClr val="7B9899"/>
                </a:solidFill>
                <a:latin typeface="Georgia"/>
              </a:rPr>
              <a:t> script </a:t>
            </a:r>
            <a:r>
              <a:rPr lang="fr-FR" sz="3300" dirty="0" err="1">
                <a:solidFill>
                  <a:srgbClr val="7B9899"/>
                </a:solidFill>
                <a:latin typeface="Georgia"/>
              </a:rPr>
              <a:t>sample</a:t>
            </a:r>
            <a:endParaRPr dirty="0"/>
          </a:p>
        </p:txBody>
      </p:sp>
      <p:sp>
        <p:nvSpPr>
          <p:cNvPr id="14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000000"/>
                </a:solidFill>
                <a:latin typeface="Georgia"/>
              </a:rPr>
              <a:t>The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following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program check for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each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line of the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temp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file if the first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column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containing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the votes of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persons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is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less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or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equal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than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1500. This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was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done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because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certain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movie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getting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less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than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1500 votes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didn’t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exist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or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weren’t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out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yet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.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put the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result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into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a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temporary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file temp.txt</a:t>
            </a:r>
            <a:endParaRPr sz="1600" dirty="0"/>
          </a:p>
          <a:p>
            <a:pPr>
              <a:lnSpc>
                <a:spcPct val="100000"/>
              </a:lnSpc>
            </a:pP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300" dirty="0" err="1">
                <a:solidFill>
                  <a:srgbClr val="646B86"/>
                </a:solidFill>
                <a:latin typeface="Georgia"/>
              </a:rPr>
              <a:t>exec</a:t>
            </a:r>
            <a:r>
              <a:rPr lang="fr-FR" sz="1300" dirty="0">
                <a:solidFill>
                  <a:srgbClr val="646B86"/>
                </a:solidFill>
                <a:latin typeface="Georgia"/>
              </a:rPr>
              <a:t>&lt;$FILE_PATH$FILE_RATING_TEMP;</a:t>
            </a:r>
            <a:endParaRPr sz="1300" dirty="0"/>
          </a:p>
          <a:p>
            <a:pPr lvl="2">
              <a:buSzPct val="75000"/>
            </a:pPr>
            <a:r>
              <a:rPr lang="fr-FR" sz="1300" dirty="0" err="1">
                <a:solidFill>
                  <a:srgbClr val="646B86"/>
                </a:solidFill>
                <a:latin typeface="Georgia"/>
              </a:rPr>
              <a:t>while</a:t>
            </a:r>
            <a:r>
              <a:rPr lang="fr-FR" sz="13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300" dirty="0" err="1">
                <a:solidFill>
                  <a:srgbClr val="646B86"/>
                </a:solidFill>
                <a:latin typeface="Georgia"/>
              </a:rPr>
              <a:t>read</a:t>
            </a:r>
            <a:r>
              <a:rPr lang="fr-FR" sz="1300" dirty="0">
                <a:solidFill>
                  <a:srgbClr val="646B86"/>
                </a:solidFill>
                <a:latin typeface="Georgia"/>
              </a:rPr>
              <a:t> line</a:t>
            </a:r>
            <a:endParaRPr sz="1300" dirty="0"/>
          </a:p>
          <a:p>
            <a:pPr lvl="2">
              <a:buSzPct val="75000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 do</a:t>
            </a:r>
            <a:endParaRPr sz="1300" dirty="0"/>
          </a:p>
          <a:p>
            <a:pPr lvl="2">
              <a:buSzPct val="75000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	login=$(</a:t>
            </a:r>
            <a:r>
              <a:rPr lang="fr-FR" sz="1300" dirty="0" err="1">
                <a:solidFill>
                  <a:srgbClr val="646B86"/>
                </a:solidFill>
                <a:latin typeface="Georgia"/>
              </a:rPr>
              <a:t>echo</a:t>
            </a:r>
            <a:r>
              <a:rPr lang="fr-FR" sz="1300" dirty="0">
                <a:solidFill>
                  <a:srgbClr val="646B86"/>
                </a:solidFill>
                <a:latin typeface="Georgia"/>
              </a:rPr>
              <a:t> $line | </a:t>
            </a:r>
            <a:r>
              <a:rPr lang="fr-FR" sz="1300" dirty="0" err="1">
                <a:solidFill>
                  <a:srgbClr val="646B86"/>
                </a:solidFill>
                <a:latin typeface="Georgia"/>
              </a:rPr>
              <a:t>cut</a:t>
            </a:r>
            <a:r>
              <a:rPr lang="fr-FR" sz="1300" dirty="0">
                <a:solidFill>
                  <a:srgbClr val="646B86"/>
                </a:solidFill>
                <a:latin typeface="Georgia"/>
              </a:rPr>
              <a:t> -d' ' -f1);</a:t>
            </a:r>
            <a:endParaRPr sz="1300" dirty="0"/>
          </a:p>
          <a:p>
            <a:pPr lvl="2">
              <a:buSzPct val="75000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   	if [ $login -</a:t>
            </a:r>
            <a:r>
              <a:rPr lang="fr-FR" sz="1300" dirty="0" err="1">
                <a:solidFill>
                  <a:srgbClr val="646B86"/>
                </a:solidFill>
                <a:latin typeface="Georgia"/>
              </a:rPr>
              <a:t>ge</a:t>
            </a:r>
            <a:r>
              <a:rPr lang="fr-FR" sz="1300" dirty="0">
                <a:solidFill>
                  <a:srgbClr val="646B86"/>
                </a:solidFill>
                <a:latin typeface="Georgia"/>
              </a:rPr>
              <a:t> 1500 ]</a:t>
            </a:r>
            <a:endParaRPr sz="1300" dirty="0"/>
          </a:p>
          <a:p>
            <a:pPr lvl="2">
              <a:buSzPct val="75000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	</a:t>
            </a:r>
            <a:r>
              <a:rPr lang="fr-FR" sz="1300" dirty="0" err="1">
                <a:solidFill>
                  <a:srgbClr val="646B86"/>
                </a:solidFill>
                <a:latin typeface="Georgia"/>
              </a:rPr>
              <a:t>then</a:t>
            </a:r>
            <a:endParaRPr sz="1300" dirty="0"/>
          </a:p>
          <a:p>
            <a:pPr lvl="2">
              <a:buSzPct val="75000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		</a:t>
            </a:r>
            <a:r>
              <a:rPr lang="fr-FR" sz="1300" dirty="0" err="1">
                <a:solidFill>
                  <a:srgbClr val="646B86"/>
                </a:solidFill>
                <a:latin typeface="Georgia"/>
              </a:rPr>
              <a:t>echo</a:t>
            </a:r>
            <a:r>
              <a:rPr lang="fr-FR" sz="1300" dirty="0">
                <a:solidFill>
                  <a:srgbClr val="646B86"/>
                </a:solidFill>
                <a:latin typeface="Georgia"/>
              </a:rPr>
              <a:t> $line &gt;&gt; temp.txt;</a:t>
            </a:r>
            <a:endParaRPr sz="1300" dirty="0"/>
          </a:p>
          <a:p>
            <a:pPr lvl="2">
              <a:buSzPct val="75000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	fi</a:t>
            </a:r>
            <a:endParaRPr sz="1300" dirty="0"/>
          </a:p>
          <a:p>
            <a:pPr lvl="2">
              <a:buSzPct val="75000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300" dirty="0" err="1">
                <a:solidFill>
                  <a:srgbClr val="646B86"/>
                </a:solidFill>
                <a:latin typeface="Georgia"/>
              </a:rPr>
              <a:t>done</a:t>
            </a:r>
            <a:endParaRPr sz="1300" dirty="0"/>
          </a:p>
          <a:p>
            <a:pPr>
              <a:lnSpc>
                <a:spcPct val="100000"/>
              </a:lnSpc>
            </a:pPr>
            <a:endParaRPr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600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delete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rating_temp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don’t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keep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the first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column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of the temp.txt file,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recreate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rating_temp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and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fill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it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.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delete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temp.txt</a:t>
            </a:r>
            <a:endParaRPr sz="1600" dirty="0"/>
          </a:p>
          <a:p>
            <a:pPr>
              <a:lnSpc>
                <a:spcPct val="100000"/>
              </a:lnSpc>
            </a:pPr>
            <a:endParaRPr sz="13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300" dirty="0" err="1">
                <a:solidFill>
                  <a:srgbClr val="646B86"/>
                </a:solidFill>
                <a:latin typeface="Georgia"/>
              </a:rPr>
              <a:t>rm</a:t>
            </a:r>
            <a:r>
              <a:rPr lang="fr-FR" sz="1300" dirty="0">
                <a:solidFill>
                  <a:srgbClr val="646B86"/>
                </a:solidFill>
                <a:latin typeface="Georgia"/>
              </a:rPr>
              <a:t> $FILE_PATH$FILE_RATING_TEMP;</a:t>
            </a:r>
            <a:endParaRPr sz="1300" dirty="0"/>
          </a:p>
          <a:p>
            <a:pPr lvl="2">
              <a:buSzPct val="75000"/>
            </a:pPr>
            <a:r>
              <a:rPr lang="fr-FR" sz="1300" dirty="0" err="1">
                <a:solidFill>
                  <a:srgbClr val="646B86"/>
                </a:solidFill>
                <a:latin typeface="Georgia"/>
              </a:rPr>
              <a:t>cut</a:t>
            </a:r>
            <a:r>
              <a:rPr lang="fr-FR" sz="1300" dirty="0">
                <a:solidFill>
                  <a:srgbClr val="646B86"/>
                </a:solidFill>
                <a:latin typeface="Georgia"/>
              </a:rPr>
              <a:t> -d' ' -f2- temp.txt &gt; $FILE_PATH$FILE_RATING_TEMP;</a:t>
            </a:r>
            <a:endParaRPr sz="1300" dirty="0"/>
          </a:p>
          <a:p>
            <a:pPr lvl="2">
              <a:buSzPct val="75000"/>
            </a:pPr>
            <a:r>
              <a:rPr lang="fr-FR" sz="1300" dirty="0" err="1">
                <a:solidFill>
                  <a:srgbClr val="646B86"/>
                </a:solidFill>
                <a:latin typeface="Georgia"/>
              </a:rPr>
              <a:t>rm</a:t>
            </a:r>
            <a:r>
              <a:rPr lang="fr-FR" sz="1300" dirty="0">
                <a:solidFill>
                  <a:srgbClr val="646B86"/>
                </a:solidFill>
                <a:latin typeface="Georgia"/>
              </a:rPr>
              <a:t> temp.txt;</a:t>
            </a:r>
            <a:endParaRPr sz="13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300" dirty="0">
                <a:solidFill>
                  <a:srgbClr val="7B9899"/>
                </a:solidFill>
                <a:latin typeface="Georgia"/>
              </a:rPr>
              <a:t>Clean.sh </a:t>
            </a:r>
            <a:r>
              <a:rPr lang="fr-FR" sz="3300" dirty="0" err="1">
                <a:solidFill>
                  <a:srgbClr val="7B9899"/>
                </a:solidFill>
                <a:latin typeface="Georgia"/>
              </a:rPr>
              <a:t>bash</a:t>
            </a:r>
            <a:r>
              <a:rPr lang="fr-FR" sz="3300" dirty="0">
                <a:solidFill>
                  <a:srgbClr val="7B9899"/>
                </a:solidFill>
                <a:latin typeface="Georgia"/>
              </a:rPr>
              <a:t> script </a:t>
            </a:r>
            <a:r>
              <a:rPr lang="fr-FR" sz="3300" dirty="0" err="1">
                <a:solidFill>
                  <a:srgbClr val="7B9899"/>
                </a:solidFill>
                <a:latin typeface="Georgia"/>
              </a:rPr>
              <a:t>sample</a:t>
            </a:r>
            <a:endParaRPr dirty="0"/>
          </a:p>
        </p:txBody>
      </p:sp>
      <p:sp>
        <p:nvSpPr>
          <p:cNvPr id="14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700" dirty="0">
                <a:solidFill>
                  <a:srgbClr val="000000"/>
                </a:solidFill>
                <a:latin typeface="Georgia"/>
              </a:rPr>
              <a:t>The first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sed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delete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all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lines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between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CRC and ====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from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the file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release_dates.list</a:t>
            </a:r>
            <a:endParaRPr sz="1700"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700" dirty="0">
                <a:solidFill>
                  <a:srgbClr val="000000"/>
                </a:solidFill>
                <a:latin typeface="Georgia"/>
              </a:rPr>
              <a:t>The second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sed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get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lines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where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word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France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is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present</a:t>
            </a:r>
            <a:endParaRPr sz="1700"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700" dirty="0">
                <a:solidFill>
                  <a:srgbClr val="000000"/>
                </a:solidFill>
                <a:latin typeface="Georgia"/>
              </a:rPr>
              <a:t>The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third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sed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get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word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(2014)</a:t>
            </a:r>
            <a:endParaRPr sz="1700"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700" dirty="0">
                <a:solidFill>
                  <a:srgbClr val="000000"/>
                </a:solidFill>
                <a:latin typeface="Georgia"/>
              </a:rPr>
              <a:t>The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fourth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sed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get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films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released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in May 2014</a:t>
            </a:r>
            <a:endParaRPr sz="1700"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700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convert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the file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into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utf-8.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need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to do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so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to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be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able to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proceed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with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word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containing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special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characters</a:t>
            </a:r>
            <a:endParaRPr sz="1700"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700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delete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all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lines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containing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a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word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after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the release date,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add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result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into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the release –dates-</a:t>
            </a:r>
            <a:r>
              <a:rPr lang="fr-FR" sz="1700" dirty="0" err="1">
                <a:solidFill>
                  <a:srgbClr val="000000"/>
                </a:solidFill>
                <a:latin typeface="Georgia"/>
              </a:rPr>
              <a:t>temp</a:t>
            </a:r>
            <a:r>
              <a:rPr lang="fr-FR" sz="1700" dirty="0">
                <a:solidFill>
                  <a:srgbClr val="000000"/>
                </a:solidFill>
                <a:latin typeface="Georgia"/>
              </a:rPr>
              <a:t> file</a:t>
            </a:r>
            <a:endParaRPr sz="1700" dirty="0"/>
          </a:p>
          <a:p>
            <a:pPr>
              <a:lnSpc>
                <a:spcPct val="100000"/>
              </a:lnSpc>
            </a:pPr>
            <a:endParaRPr dirty="0"/>
          </a:p>
          <a:p>
            <a:pPr marL="742950" lvl="1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600" dirty="0" err="1">
                <a:solidFill>
                  <a:srgbClr val="646B86"/>
                </a:solidFill>
                <a:latin typeface="Georgia"/>
              </a:rPr>
              <a:t>sed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'/^CRC/,/^====/d' $FILE_PATH$FILE_DATE | </a:t>
            </a:r>
            <a:endParaRPr sz="1600" dirty="0"/>
          </a:p>
          <a:p>
            <a:pPr lvl="2"/>
            <a:r>
              <a:rPr lang="fr-FR" sz="1600" dirty="0" err="1">
                <a:solidFill>
                  <a:srgbClr val="646B86"/>
                </a:solidFill>
                <a:latin typeface="Georgia"/>
              </a:rPr>
              <a:t>sed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-n "/$COUNTRY/p" | </a:t>
            </a:r>
            <a:endParaRPr sz="1600" dirty="0"/>
          </a:p>
          <a:p>
            <a:pPr lvl="2"/>
            <a:r>
              <a:rPr lang="fr-FR" sz="1600" dirty="0" err="1">
                <a:solidFill>
                  <a:srgbClr val="646B86"/>
                </a:solidFill>
                <a:latin typeface="Georgia"/>
              </a:rPr>
              <a:t>sed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-n "/($YEAR)/p" | </a:t>
            </a:r>
            <a:endParaRPr sz="1600" dirty="0"/>
          </a:p>
          <a:p>
            <a:pPr lvl="2"/>
            <a:r>
              <a:rPr lang="fr-FR" sz="1600" dirty="0" err="1">
                <a:solidFill>
                  <a:srgbClr val="646B86"/>
                </a:solidFill>
                <a:latin typeface="Georgia"/>
              </a:rPr>
              <a:t>sed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-n "/$MONTH $YEAR/p" | </a:t>
            </a:r>
            <a:endParaRPr sz="1600" dirty="0"/>
          </a:p>
          <a:p>
            <a:pPr lvl="2"/>
            <a:r>
              <a:rPr lang="fr-FR" sz="1600" dirty="0" err="1">
                <a:solidFill>
                  <a:srgbClr val="646B86"/>
                </a:solidFill>
                <a:latin typeface="Georgia"/>
              </a:rPr>
              <a:t>iconv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-f ISO-8859-1 -t utf-8 | </a:t>
            </a:r>
            <a:endParaRPr sz="1600" dirty="0"/>
          </a:p>
          <a:p>
            <a:pPr lvl="2"/>
            <a:r>
              <a:rPr lang="fr-FR" sz="1600" dirty="0" err="1">
                <a:solidFill>
                  <a:srgbClr val="646B86"/>
                </a:solidFill>
                <a:latin typeface="Georgia"/>
              </a:rPr>
              <a:t>sed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-e "/\(20[0-9][0-9]\)\t*(.*)/d" &gt; $FILE_PATH$FILE_DATE_TEMP;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ristian\Desktop\images\ratinglistav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4104456" cy="371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7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389712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The </a:t>
            </a:r>
            <a:r>
              <a:rPr lang="fr-FR" dirty="0" err="1" smtClean="0"/>
              <a:t>ratings.list</a:t>
            </a:r>
            <a:r>
              <a:rPr lang="fr-FR" dirty="0" smtClean="0"/>
              <a:t> file at the </a:t>
            </a:r>
            <a:r>
              <a:rPr lang="fr-FR" dirty="0" err="1" smtClean="0"/>
              <a:t>beginning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389712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The file </a:t>
            </a:r>
            <a:r>
              <a:rPr lang="fr-FR" dirty="0" err="1" smtClean="0"/>
              <a:t>after</a:t>
            </a:r>
            <a:r>
              <a:rPr lang="fr-FR" dirty="0" smtClean="0"/>
              <a:t> the first </a:t>
            </a:r>
            <a:r>
              <a:rPr lang="fr-FR" dirty="0" err="1" smtClean="0"/>
              <a:t>cleaning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300" dirty="0" smtClean="0">
                <a:solidFill>
                  <a:srgbClr val="7B9899"/>
                </a:solidFill>
                <a:latin typeface="Georgia"/>
              </a:rPr>
              <a:t>Clean.sh </a:t>
            </a:r>
            <a:r>
              <a:rPr lang="fr-FR" sz="3300" dirty="0" err="1" smtClean="0">
                <a:solidFill>
                  <a:srgbClr val="7B9899"/>
                </a:solidFill>
                <a:latin typeface="Georgia"/>
              </a:rPr>
              <a:t>bash</a:t>
            </a:r>
            <a:r>
              <a:rPr lang="fr-FR" sz="3300" dirty="0" smtClean="0">
                <a:solidFill>
                  <a:srgbClr val="7B9899"/>
                </a:solidFill>
                <a:latin typeface="Georgia"/>
              </a:rPr>
              <a:t> script </a:t>
            </a:r>
            <a:r>
              <a:rPr lang="fr-FR" sz="3300" dirty="0" err="1" smtClean="0">
                <a:solidFill>
                  <a:srgbClr val="7B9899"/>
                </a:solidFill>
                <a:latin typeface="Georgia"/>
              </a:rPr>
              <a:t>sample</a:t>
            </a:r>
            <a:endParaRPr lang="fr-FR" sz="3300" dirty="0"/>
          </a:p>
        </p:txBody>
      </p:sp>
      <p:pic>
        <p:nvPicPr>
          <p:cNvPr id="1029" name="Picture 5" descr="C:\Users\Christian\Desktop\images\releasedatelistav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16" y="1916832"/>
            <a:ext cx="4638884" cy="371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5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300" dirty="0" smtClean="0">
                <a:solidFill>
                  <a:srgbClr val="7B9899"/>
                </a:solidFill>
                <a:latin typeface="Georgia"/>
              </a:rPr>
              <a:t>Clean.sh </a:t>
            </a:r>
            <a:r>
              <a:rPr lang="fr-FR" sz="3300" dirty="0" err="1" smtClean="0">
                <a:solidFill>
                  <a:srgbClr val="7B9899"/>
                </a:solidFill>
                <a:latin typeface="Georgia"/>
              </a:rPr>
              <a:t>bash</a:t>
            </a:r>
            <a:r>
              <a:rPr lang="fr-FR" sz="3300" dirty="0" smtClean="0">
                <a:solidFill>
                  <a:srgbClr val="7B9899"/>
                </a:solidFill>
                <a:latin typeface="Georgia"/>
              </a:rPr>
              <a:t> script </a:t>
            </a:r>
            <a:r>
              <a:rPr lang="fr-FR" sz="3300" dirty="0" err="1" smtClean="0">
                <a:solidFill>
                  <a:srgbClr val="7B9899"/>
                </a:solidFill>
                <a:latin typeface="Georgia"/>
              </a:rPr>
              <a:t>sample</a:t>
            </a:r>
            <a:endParaRPr lang="fr-FR" sz="3300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/>
          </p:nvPr>
        </p:nvSpPr>
        <p:spPr>
          <a:xfrm>
            <a:off x="323528" y="1556792"/>
            <a:ext cx="2686144" cy="605736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The </a:t>
            </a:r>
            <a:r>
              <a:rPr lang="fr-FR" dirty="0" err="1" smtClean="0"/>
              <a:t>release_dates.list</a:t>
            </a:r>
            <a:r>
              <a:rPr lang="fr-FR" dirty="0" smtClean="0"/>
              <a:t> </a:t>
            </a:r>
          </a:p>
          <a:p>
            <a:r>
              <a:rPr lang="fr-FR" dirty="0" smtClean="0"/>
              <a:t>     file at the </a:t>
            </a:r>
            <a:r>
              <a:rPr lang="fr-FR" dirty="0" err="1" smtClean="0"/>
              <a:t>beginning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/>
          </p:nvPr>
        </p:nvSpPr>
        <p:spPr>
          <a:xfrm>
            <a:off x="5364088" y="1556792"/>
            <a:ext cx="2736304" cy="389712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The file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cleaning</a:t>
            </a:r>
            <a:endParaRPr lang="fr-FR" dirty="0"/>
          </a:p>
        </p:txBody>
      </p:sp>
      <p:pic>
        <p:nvPicPr>
          <p:cNvPr id="2050" name="Picture 2" descr="C:\Users\Christian\Desktop\images\ratinglistetap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276872"/>
            <a:ext cx="4320480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hristian\Desktop\images\releasedateetap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2276871"/>
            <a:ext cx="4058033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300" dirty="0">
                <a:solidFill>
                  <a:srgbClr val="7B9899"/>
                </a:solidFill>
                <a:latin typeface="Georgia"/>
              </a:rPr>
              <a:t>Clean.sh </a:t>
            </a:r>
            <a:r>
              <a:rPr lang="fr-FR" sz="3300" dirty="0" err="1">
                <a:solidFill>
                  <a:srgbClr val="7B9899"/>
                </a:solidFill>
                <a:latin typeface="Georgia"/>
              </a:rPr>
              <a:t>bash</a:t>
            </a:r>
            <a:r>
              <a:rPr lang="fr-FR" sz="3300" dirty="0">
                <a:solidFill>
                  <a:srgbClr val="7B9899"/>
                </a:solidFill>
                <a:latin typeface="Georgia"/>
              </a:rPr>
              <a:t> script </a:t>
            </a:r>
            <a:r>
              <a:rPr lang="fr-FR" sz="3300" dirty="0" err="1">
                <a:solidFill>
                  <a:srgbClr val="7B9899"/>
                </a:solidFill>
                <a:latin typeface="Georgia"/>
              </a:rPr>
              <a:t>sample</a:t>
            </a:r>
            <a:endParaRPr dirty="0"/>
          </a:p>
        </p:txBody>
      </p:sp>
      <p:sp>
        <p:nvSpPr>
          <p:cNvPr id="14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000000"/>
                </a:solidFill>
                <a:latin typeface="Georgia"/>
              </a:rPr>
              <a:t>In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order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to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remove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all the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series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delete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every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lines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that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containt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{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words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} and the line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before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this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pattern.</a:t>
            </a:r>
            <a:endParaRPr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store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every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line in a buffer.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Whenever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the pattern matches,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delete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the content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present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in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both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, the pattern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space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which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contains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current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line, the buffer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which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contains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previous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line.</a:t>
            </a:r>
            <a:endParaRPr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000000"/>
                </a:solidFill>
                <a:latin typeface="Georgia"/>
              </a:rPr>
              <a:t>The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other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sed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is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to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remove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empty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lines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created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by the first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sed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742950" lvl="1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600" dirty="0" err="1">
                <a:solidFill>
                  <a:srgbClr val="646B86"/>
                </a:solidFill>
                <a:latin typeface="Georgia"/>
              </a:rPr>
              <a:t>sed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-n '/{.*}/{s/.*//;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x;d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;};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x;p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;${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x;p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;}' $FILE_PATH$FILE_DATE_PARSED | </a:t>
            </a:r>
          </a:p>
          <a:p>
            <a:pPr lvl="1">
              <a:lnSpc>
                <a:spcPct val="100000"/>
              </a:lnSpc>
              <a:buSzPct val="75000"/>
            </a:pPr>
            <a:r>
              <a:rPr lang="fr-FR" sz="16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600" dirty="0" smtClean="0">
                <a:solidFill>
                  <a:srgbClr val="646B86"/>
                </a:solidFill>
                <a:latin typeface="Georgia"/>
              </a:rPr>
              <a:t>     </a:t>
            </a:r>
            <a:r>
              <a:rPr lang="fr-FR" sz="1600" dirty="0" err="1" smtClean="0">
                <a:solidFill>
                  <a:srgbClr val="646B86"/>
                </a:solidFill>
                <a:latin typeface="Georgia"/>
              </a:rPr>
              <a:t>sed</a:t>
            </a:r>
            <a:r>
              <a:rPr lang="fr-FR" sz="1600" dirty="0" smtClean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'/^$/d' &gt; $FILE_PATH$FILE_DATE_TEMP;</a:t>
            </a:r>
            <a:endParaRPr dirty="0"/>
          </a:p>
          <a:p>
            <a:pPr marL="742950" lvl="1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600" dirty="0" err="1">
                <a:solidFill>
                  <a:srgbClr val="646B86"/>
                </a:solidFill>
                <a:latin typeface="Georgia"/>
              </a:rPr>
              <a:t>sed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-n '/{.*}/{s/.*//;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x;d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;};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x;p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;${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x;p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;}' $FILE_PATH$FILE_RATING_PARSED | 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sed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'/^$/d' &gt; $FILE_PATH$FILE_RATING_TEMP;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/>
          </p:nvPr>
        </p:nvSpPr>
        <p:spPr>
          <a:xfrm>
            <a:off x="301680" y="1527120"/>
            <a:ext cx="3550240" cy="389712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The file at the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/>
          </p:nvPr>
        </p:nvSpPr>
        <p:spPr>
          <a:xfrm>
            <a:off x="5004048" y="1527120"/>
            <a:ext cx="3804792" cy="317704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The rating file at the end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300" dirty="0" smtClean="0">
                <a:solidFill>
                  <a:srgbClr val="7B9899"/>
                </a:solidFill>
                <a:latin typeface="Georgia"/>
              </a:rPr>
              <a:t>Clean.sh </a:t>
            </a:r>
            <a:r>
              <a:rPr lang="fr-FR" sz="3300" dirty="0" err="1" smtClean="0">
                <a:solidFill>
                  <a:srgbClr val="7B9899"/>
                </a:solidFill>
                <a:latin typeface="Georgia"/>
              </a:rPr>
              <a:t>bash</a:t>
            </a:r>
            <a:r>
              <a:rPr lang="fr-FR" sz="3300" dirty="0" smtClean="0">
                <a:solidFill>
                  <a:srgbClr val="7B9899"/>
                </a:solidFill>
                <a:latin typeface="Georgia"/>
              </a:rPr>
              <a:t> script </a:t>
            </a:r>
            <a:r>
              <a:rPr lang="fr-FR" sz="3300" dirty="0" err="1" smtClean="0">
                <a:solidFill>
                  <a:srgbClr val="7B9899"/>
                </a:solidFill>
                <a:latin typeface="Georgia"/>
              </a:rPr>
              <a:t>sample</a:t>
            </a:r>
            <a:endParaRPr lang="fr-FR" sz="3300" dirty="0"/>
          </a:p>
        </p:txBody>
      </p:sp>
      <p:pic>
        <p:nvPicPr>
          <p:cNvPr id="10" name="Picture 5" descr="C:\Users\Christian\Desktop\images\releasedatelistav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4104456" cy="371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ristian\Desktop\images\rating_etap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60848"/>
            <a:ext cx="34861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3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/>
          </p:nvPr>
        </p:nvSpPr>
        <p:spPr>
          <a:xfrm>
            <a:off x="301680" y="1527120"/>
            <a:ext cx="3550240" cy="389712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The file at the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/>
          </p:nvPr>
        </p:nvSpPr>
        <p:spPr>
          <a:xfrm>
            <a:off x="5004048" y="1527120"/>
            <a:ext cx="3804792" cy="317704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The </a:t>
            </a:r>
            <a:r>
              <a:rPr lang="fr-FR" dirty="0" err="1" smtClean="0"/>
              <a:t>release_dates</a:t>
            </a:r>
            <a:r>
              <a:rPr lang="fr-FR" dirty="0" smtClean="0"/>
              <a:t> file at the end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300" dirty="0" smtClean="0">
                <a:solidFill>
                  <a:srgbClr val="7B9899"/>
                </a:solidFill>
                <a:latin typeface="Georgia"/>
              </a:rPr>
              <a:t>Clean.sh </a:t>
            </a:r>
            <a:r>
              <a:rPr lang="fr-FR" sz="3300" dirty="0" err="1" smtClean="0">
                <a:solidFill>
                  <a:srgbClr val="7B9899"/>
                </a:solidFill>
                <a:latin typeface="Georgia"/>
              </a:rPr>
              <a:t>bash</a:t>
            </a:r>
            <a:r>
              <a:rPr lang="fr-FR" sz="3300" dirty="0" smtClean="0">
                <a:solidFill>
                  <a:srgbClr val="7B9899"/>
                </a:solidFill>
                <a:latin typeface="Georgia"/>
              </a:rPr>
              <a:t> script </a:t>
            </a:r>
            <a:r>
              <a:rPr lang="fr-FR" sz="3300" dirty="0" err="1" smtClean="0">
                <a:solidFill>
                  <a:srgbClr val="7B9899"/>
                </a:solidFill>
                <a:latin typeface="Georgia"/>
              </a:rPr>
              <a:t>sample</a:t>
            </a:r>
            <a:endParaRPr lang="fr-FR" sz="3300" dirty="0"/>
          </a:p>
        </p:txBody>
      </p:sp>
      <p:pic>
        <p:nvPicPr>
          <p:cNvPr id="7" name="Picture 3" descr="C:\Users\Christian\Desktop\images\releasedateetap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4058033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Christian\Desktop\images\release_date_etap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2355"/>
            <a:ext cx="437805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9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600" dirty="0">
                <a:solidFill>
                  <a:srgbClr val="7B9899"/>
                </a:solidFill>
                <a:latin typeface="Georgia"/>
              </a:rPr>
              <a:t>Match the files (match.sh)</a:t>
            </a:r>
            <a:endParaRPr dirty="0"/>
          </a:p>
        </p:txBody>
      </p:sp>
      <p:sp>
        <p:nvSpPr>
          <p:cNvPr id="146" name="CustomShape 2"/>
          <p:cNvSpPr/>
          <p:nvPr/>
        </p:nvSpPr>
        <p:spPr>
          <a:xfrm>
            <a:off x="791280" y="1925280"/>
            <a:ext cx="7956720" cy="186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 err="1">
                <a:solidFill>
                  <a:srgbClr val="000000"/>
                </a:solidFill>
                <a:latin typeface="Georgia"/>
              </a:rPr>
              <a:t>Find</a:t>
            </a:r>
            <a:r>
              <a:rPr lang="fr-FR" sz="2000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sz="2000" dirty="0" err="1">
                <a:solidFill>
                  <a:srgbClr val="000000"/>
                </a:solidFill>
                <a:latin typeface="Georgia"/>
              </a:rPr>
              <a:t>same</a:t>
            </a:r>
            <a:r>
              <a:rPr lang="fr-FR" sz="2000" dirty="0">
                <a:solidFill>
                  <a:srgbClr val="000000"/>
                </a:solidFill>
                <a:latin typeface="Georgia"/>
              </a:rPr>
              <a:t> film for the 2 files</a:t>
            </a:r>
            <a:endParaRPr sz="2000" dirty="0"/>
          </a:p>
          <a:p>
            <a:pPr marL="742950" lvl="1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dirty="0" err="1">
                <a:solidFill>
                  <a:srgbClr val="646B86"/>
                </a:solidFill>
                <a:latin typeface="Georgia"/>
              </a:rPr>
              <a:t>Extract</a:t>
            </a:r>
            <a:r>
              <a:rPr lang="fr-FR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646B86"/>
                </a:solidFill>
                <a:latin typeface="Georgia"/>
              </a:rPr>
              <a:t>title</a:t>
            </a:r>
            <a:r>
              <a:rPr lang="fr-FR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646B86"/>
                </a:solidFill>
                <a:latin typeface="Georgia"/>
              </a:rPr>
              <a:t>from</a:t>
            </a:r>
            <a:r>
              <a:rPr lang="fr-FR" dirty="0">
                <a:solidFill>
                  <a:srgbClr val="646B86"/>
                </a:solidFill>
                <a:latin typeface="Georgia"/>
              </a:rPr>
              <a:t> Release-date-</a:t>
            </a:r>
            <a:r>
              <a:rPr lang="fr-FR" dirty="0" err="1">
                <a:solidFill>
                  <a:srgbClr val="646B86"/>
                </a:solidFill>
                <a:latin typeface="Georgia"/>
              </a:rPr>
              <a:t>parsed</a:t>
            </a:r>
            <a:r>
              <a:rPr lang="fr-FR" dirty="0">
                <a:solidFill>
                  <a:srgbClr val="646B86"/>
                </a:solidFill>
                <a:latin typeface="Georgia"/>
              </a:rPr>
              <a:t> file:</a:t>
            </a:r>
            <a:endParaRPr dirty="0"/>
          </a:p>
          <a:p>
            <a:pPr>
              <a:lnSpc>
                <a:spcPct val="100000"/>
              </a:lnSpc>
              <a:buSzPct val="75000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47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3261600"/>
            <a:ext cx="7476840" cy="213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600" dirty="0">
                <a:solidFill>
                  <a:srgbClr val="7B9899"/>
                </a:solidFill>
                <a:latin typeface="Georgia"/>
              </a:rPr>
              <a:t>Match the files (match.sh)</a:t>
            </a:r>
            <a:endParaRPr dirty="0"/>
          </a:p>
        </p:txBody>
      </p:sp>
      <p:sp>
        <p:nvSpPr>
          <p:cNvPr id="149" name="CustomShape 2"/>
          <p:cNvSpPr/>
          <p:nvPr/>
        </p:nvSpPr>
        <p:spPr>
          <a:xfrm>
            <a:off x="872640" y="1556640"/>
            <a:ext cx="7956720" cy="186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 err="1">
                <a:solidFill>
                  <a:srgbClr val="646B86"/>
                </a:solidFill>
                <a:latin typeface="Georgia"/>
              </a:rPr>
              <a:t>Extract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title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from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the ratings-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parsed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file and match in a file:</a:t>
            </a:r>
            <a:endParaRPr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50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78900" y="1989000"/>
            <a:ext cx="6579720" cy="46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600" dirty="0">
                <a:solidFill>
                  <a:srgbClr val="7B9899"/>
                </a:solidFill>
                <a:latin typeface="Georgia"/>
              </a:rPr>
              <a:t>Match the files (match.sh)</a:t>
            </a:r>
            <a:endParaRPr dirty="0"/>
          </a:p>
        </p:txBody>
      </p:sp>
      <p:sp>
        <p:nvSpPr>
          <p:cNvPr id="152" name="CustomShape 2"/>
          <p:cNvSpPr/>
          <p:nvPr/>
        </p:nvSpPr>
        <p:spPr>
          <a:xfrm>
            <a:off x="872640" y="1556640"/>
            <a:ext cx="7956720" cy="186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 err="1">
                <a:solidFill>
                  <a:srgbClr val="646B86"/>
                </a:solidFill>
                <a:latin typeface="Georgia"/>
              </a:rPr>
              <a:t>Add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missing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informations in the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matched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file + sort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it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by score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with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only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5 films:</a:t>
            </a:r>
            <a:endParaRPr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53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2637000"/>
            <a:ext cx="8784720" cy="239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300" dirty="0">
                <a:solidFill>
                  <a:srgbClr val="D16349"/>
                </a:solidFill>
                <a:latin typeface="Georgia"/>
              </a:rPr>
              <a:t>Table of content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971640" y="177264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700" dirty="0">
                <a:solidFill>
                  <a:srgbClr val="000000"/>
                </a:solidFill>
                <a:latin typeface="Georgia"/>
              </a:rPr>
              <a:t>	</a:t>
            </a:r>
            <a:r>
              <a:rPr lang="fr-FR" sz="2700" dirty="0">
                <a:solidFill>
                  <a:srgbClr val="0070C0"/>
                </a:solidFill>
                <a:latin typeface="Georgia"/>
              </a:rPr>
              <a:t>* </a:t>
            </a:r>
            <a:r>
              <a:rPr lang="fr-FR" sz="2700" dirty="0">
                <a:solidFill>
                  <a:srgbClr val="000000"/>
                </a:solidFill>
                <a:latin typeface="Georgia"/>
              </a:rPr>
              <a:t>Goal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700" dirty="0">
                <a:solidFill>
                  <a:srgbClr val="000000"/>
                </a:solidFill>
                <a:latin typeface="Georgia"/>
              </a:rPr>
              <a:t>	</a:t>
            </a:r>
            <a:r>
              <a:rPr lang="fr-FR" sz="2700" dirty="0">
                <a:solidFill>
                  <a:srgbClr val="0070C0"/>
                </a:solidFill>
                <a:latin typeface="Georgia"/>
              </a:rPr>
              <a:t>* </a:t>
            </a:r>
            <a:r>
              <a:rPr lang="fr-FR" sz="2700" dirty="0">
                <a:solidFill>
                  <a:srgbClr val="000000"/>
                </a:solidFill>
                <a:latin typeface="Georgia"/>
              </a:rPr>
              <a:t>The </a:t>
            </a:r>
            <a:r>
              <a:rPr lang="fr-FR" sz="2700" dirty="0" err="1">
                <a:solidFill>
                  <a:srgbClr val="000000"/>
                </a:solidFill>
                <a:latin typeface="Georgia"/>
              </a:rPr>
              <a:t>steps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700" dirty="0">
                <a:solidFill>
                  <a:srgbClr val="000000"/>
                </a:solidFill>
                <a:latin typeface="Georgia"/>
              </a:rPr>
              <a:t>	</a:t>
            </a:r>
            <a:r>
              <a:rPr lang="fr-FR" sz="2700" dirty="0">
                <a:solidFill>
                  <a:srgbClr val="0070C0"/>
                </a:solidFill>
                <a:latin typeface="Georgia"/>
              </a:rPr>
              <a:t>* </a:t>
            </a:r>
            <a:r>
              <a:rPr lang="fr-FR" sz="2700" dirty="0" err="1">
                <a:solidFill>
                  <a:srgbClr val="000000"/>
                </a:solidFill>
                <a:latin typeface="Georgia"/>
              </a:rPr>
              <a:t>What</a:t>
            </a:r>
            <a:r>
              <a:rPr lang="fr-FR" sz="2700" dirty="0">
                <a:solidFill>
                  <a:srgbClr val="000000"/>
                </a:solidFill>
                <a:latin typeface="Georgia"/>
              </a:rPr>
              <a:t> the scripts 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600" dirty="0">
                <a:solidFill>
                  <a:srgbClr val="7B9899"/>
                </a:solidFill>
                <a:latin typeface="Georgia"/>
              </a:rPr>
              <a:t>Match the files (match.sh)</a:t>
            </a:r>
            <a:endParaRPr dirty="0"/>
          </a:p>
        </p:txBody>
      </p:sp>
      <p:sp>
        <p:nvSpPr>
          <p:cNvPr id="155" name="CustomShape 2"/>
          <p:cNvSpPr/>
          <p:nvPr/>
        </p:nvSpPr>
        <p:spPr>
          <a:xfrm>
            <a:off x="791280" y="1925280"/>
            <a:ext cx="7956720" cy="186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700" dirty="0" err="1">
                <a:solidFill>
                  <a:srgbClr val="000000"/>
                </a:solidFill>
                <a:latin typeface="Georgia"/>
              </a:rPr>
              <a:t>Result</a:t>
            </a:r>
            <a:r>
              <a:rPr lang="fr-FR" sz="2700" dirty="0">
                <a:solidFill>
                  <a:srgbClr val="000000"/>
                </a:solidFill>
                <a:latin typeface="Georgia"/>
              </a:rPr>
              <a:t> data-to-html :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" charset="2"/>
              <a:buChar char="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56" name="Image 155"/>
          <p:cNvPicPr/>
          <p:nvPr/>
        </p:nvPicPr>
        <p:blipFill>
          <a:blip r:embed="rId2"/>
          <a:stretch>
            <a:fillRect/>
          </a:stretch>
        </p:blipFill>
        <p:spPr>
          <a:xfrm>
            <a:off x="2376000" y="3242160"/>
            <a:ext cx="4502160" cy="165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300" dirty="0" err="1">
                <a:solidFill>
                  <a:srgbClr val="7B9899"/>
                </a:solidFill>
                <a:latin typeface="Georgia"/>
              </a:rPr>
              <a:t>Graphical</a:t>
            </a:r>
            <a:r>
              <a:rPr lang="fr-FR" sz="3300" dirty="0">
                <a:solidFill>
                  <a:srgbClr val="7B9899"/>
                </a:solidFill>
                <a:latin typeface="Georgia"/>
              </a:rPr>
              <a:t> interface (html.sh)</a:t>
            </a:r>
            <a:endParaRPr dirty="0"/>
          </a:p>
        </p:txBody>
      </p:sp>
      <p:sp>
        <p:nvSpPr>
          <p:cNvPr id="158" name="CustomShape 2"/>
          <p:cNvSpPr/>
          <p:nvPr/>
        </p:nvSpPr>
        <p:spPr>
          <a:xfrm>
            <a:off x="791280" y="1925280"/>
            <a:ext cx="4212360" cy="330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200" dirty="0">
                <a:solidFill>
                  <a:srgbClr val="000000"/>
                </a:solidFill>
                <a:latin typeface="Georgia"/>
              </a:rPr>
              <a:t>Use of a html model :</a:t>
            </a:r>
            <a:endParaRPr sz="22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646B86"/>
                </a:solidFill>
                <a:latin typeface="Georgia"/>
              </a:rPr>
              <a:t>The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idea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is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 to replace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terms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like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‘’ratingnumber0’’ by the value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extrated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from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
data-to-html.txt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646B86"/>
                </a:solidFill>
                <a:latin typeface="Georgia"/>
              </a:rPr>
              <a:t>Use of an API to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get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more information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like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the image and the plot</a:t>
            </a:r>
            <a:endParaRPr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59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57720" y="1412776"/>
            <a:ext cx="3678120" cy="514316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600" dirty="0" err="1">
                <a:solidFill>
                  <a:srgbClr val="7B9899"/>
                </a:solidFill>
                <a:latin typeface="Georgia"/>
              </a:rPr>
              <a:t>Graphical</a:t>
            </a:r>
            <a:r>
              <a:rPr lang="fr-FR" sz="3600" dirty="0">
                <a:solidFill>
                  <a:srgbClr val="7B9899"/>
                </a:solidFill>
                <a:latin typeface="Georgia"/>
              </a:rPr>
              <a:t> interface (html.sh)</a:t>
            </a:r>
            <a:endParaRPr dirty="0"/>
          </a:p>
        </p:txBody>
      </p:sp>
      <p:sp>
        <p:nvSpPr>
          <p:cNvPr id="161" name="CustomShape 2"/>
          <p:cNvSpPr/>
          <p:nvPr/>
        </p:nvSpPr>
        <p:spPr>
          <a:xfrm>
            <a:off x="872640" y="1556640"/>
            <a:ext cx="7956720" cy="186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200" dirty="0" err="1">
                <a:solidFill>
                  <a:srgbClr val="646B86"/>
                </a:solidFill>
                <a:latin typeface="Georgia"/>
              </a:rPr>
              <a:t>Extract</a:t>
            </a:r>
            <a:r>
              <a:rPr lang="fr-FR" sz="2200" dirty="0">
                <a:solidFill>
                  <a:srgbClr val="646B86"/>
                </a:solidFill>
                <a:latin typeface="Georgia"/>
              </a:rPr>
              <a:t> info </a:t>
            </a:r>
            <a:r>
              <a:rPr lang="fr-FR" sz="2200" dirty="0" err="1">
                <a:solidFill>
                  <a:srgbClr val="646B86"/>
                </a:solidFill>
                <a:latin typeface="Georgia"/>
              </a:rPr>
              <a:t>from</a:t>
            </a:r>
            <a:r>
              <a:rPr lang="fr-FR" sz="2200" dirty="0">
                <a:solidFill>
                  <a:srgbClr val="646B86"/>
                </a:solidFill>
                <a:latin typeface="Georgia"/>
              </a:rPr>
              <a:t> data-to-html.txt:</a:t>
            </a:r>
            <a:endParaRPr dirty="0"/>
          </a:p>
          <a:p>
            <a:pPr marL="12573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also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transform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title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by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replacing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whitespace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by + for the GET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request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of the API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62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4320" y="2853000"/>
            <a:ext cx="8852176" cy="316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600" dirty="0" err="1">
                <a:solidFill>
                  <a:srgbClr val="7B9899"/>
                </a:solidFill>
                <a:latin typeface="Georgia"/>
              </a:rPr>
              <a:t>Graphical</a:t>
            </a:r>
            <a:r>
              <a:rPr lang="fr-FR" sz="3600" dirty="0">
                <a:solidFill>
                  <a:srgbClr val="7B9899"/>
                </a:solidFill>
                <a:latin typeface="Georgia"/>
              </a:rPr>
              <a:t> interface (html.sh)</a:t>
            </a:r>
            <a:endParaRPr dirty="0"/>
          </a:p>
        </p:txBody>
      </p:sp>
      <p:sp>
        <p:nvSpPr>
          <p:cNvPr id="164" name="CustomShape 2"/>
          <p:cNvSpPr/>
          <p:nvPr/>
        </p:nvSpPr>
        <p:spPr>
          <a:xfrm>
            <a:off x="872640" y="1556640"/>
            <a:ext cx="7956720" cy="186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200" dirty="0" err="1">
                <a:solidFill>
                  <a:srgbClr val="646B86"/>
                </a:solidFill>
                <a:latin typeface="Georgia"/>
              </a:rPr>
              <a:t>Get</a:t>
            </a:r>
            <a:r>
              <a:rPr lang="fr-FR" sz="2200" dirty="0">
                <a:solidFill>
                  <a:srgbClr val="646B86"/>
                </a:solidFill>
                <a:latin typeface="Georgia"/>
              </a:rPr>
              <a:t> API informations :</a:t>
            </a:r>
            <a:endParaRPr dirty="0"/>
          </a:p>
          <a:p>
            <a:pPr marL="12573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000000"/>
                </a:solidFill>
                <a:latin typeface="Georgia"/>
              </a:rPr>
              <a:t>Use of  </a:t>
            </a:r>
            <a:r>
              <a:rPr lang="fr-FR" sz="2000" dirty="0" err="1">
                <a:solidFill>
                  <a:srgbClr val="000000"/>
                </a:solidFill>
                <a:latin typeface="Georgia"/>
              </a:rPr>
              <a:t>functions</a:t>
            </a:r>
            <a:r>
              <a:rPr lang="fr-FR" sz="2000" dirty="0">
                <a:solidFill>
                  <a:srgbClr val="000000"/>
                </a:solidFill>
                <a:latin typeface="Georgia"/>
              </a:rPr>
              <a:t> for </a:t>
            </a:r>
            <a:r>
              <a:rPr lang="fr-FR" sz="2000" dirty="0" err="1">
                <a:solidFill>
                  <a:srgbClr val="000000"/>
                </a:solidFill>
                <a:latin typeface="Georgia"/>
              </a:rPr>
              <a:t>scrapping</a:t>
            </a:r>
            <a:r>
              <a:rPr lang="fr-FR" sz="2000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sz="2000" dirty="0" err="1">
                <a:solidFill>
                  <a:srgbClr val="000000"/>
                </a:solidFill>
                <a:latin typeface="Georgia"/>
              </a:rPr>
              <a:t>json</a:t>
            </a:r>
            <a:r>
              <a:rPr lang="fr-FR" sz="20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Georgia"/>
              </a:rPr>
              <a:t>response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65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2840" y="2488680"/>
            <a:ext cx="8886600" cy="278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600" dirty="0" err="1">
                <a:solidFill>
                  <a:srgbClr val="7B9899"/>
                </a:solidFill>
                <a:latin typeface="Georgia"/>
              </a:rPr>
              <a:t>Graphical</a:t>
            </a:r>
            <a:r>
              <a:rPr lang="fr-FR" sz="3600" dirty="0">
                <a:solidFill>
                  <a:srgbClr val="7B9899"/>
                </a:solidFill>
                <a:latin typeface="Georgia"/>
              </a:rPr>
              <a:t> interface (html.sh)</a:t>
            </a:r>
            <a:endParaRPr dirty="0"/>
          </a:p>
        </p:txBody>
      </p:sp>
      <p:sp>
        <p:nvSpPr>
          <p:cNvPr id="167" name="CustomShape 2"/>
          <p:cNvSpPr/>
          <p:nvPr/>
        </p:nvSpPr>
        <p:spPr>
          <a:xfrm>
            <a:off x="872640" y="1556640"/>
            <a:ext cx="7956720" cy="186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200" dirty="0" err="1">
                <a:solidFill>
                  <a:srgbClr val="646B86"/>
                </a:solidFill>
                <a:latin typeface="Georgia"/>
              </a:rPr>
              <a:t>Get</a:t>
            </a:r>
            <a:r>
              <a:rPr lang="fr-FR" sz="2200" dirty="0">
                <a:solidFill>
                  <a:srgbClr val="646B86"/>
                </a:solidFill>
                <a:latin typeface="Georgia"/>
              </a:rPr>
              <a:t> API informations :</a:t>
            </a:r>
            <a:endParaRPr dirty="0"/>
          </a:p>
          <a:p>
            <a:pPr marL="12573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000000"/>
                </a:solidFill>
                <a:latin typeface="Georgia"/>
              </a:rPr>
              <a:t>The </a:t>
            </a:r>
            <a:r>
              <a:rPr lang="fr-FR" sz="2000" dirty="0" err="1">
                <a:solidFill>
                  <a:srgbClr val="000000"/>
                </a:solidFill>
                <a:latin typeface="Georgia"/>
              </a:rPr>
              <a:t>functions</a:t>
            </a:r>
            <a:r>
              <a:rPr lang="fr-FR" sz="2000" dirty="0">
                <a:solidFill>
                  <a:srgbClr val="000000"/>
                </a:solidFill>
                <a:latin typeface="Georgia"/>
              </a:rPr>
              <a:t> for </a:t>
            </a:r>
            <a:r>
              <a:rPr lang="fr-FR" sz="2000" dirty="0" err="1">
                <a:solidFill>
                  <a:srgbClr val="000000"/>
                </a:solidFill>
                <a:latin typeface="Georgia"/>
              </a:rPr>
              <a:t>scrapping</a:t>
            </a:r>
            <a:r>
              <a:rPr lang="fr-FR" sz="2000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sz="2000" dirty="0" err="1">
                <a:solidFill>
                  <a:srgbClr val="000000"/>
                </a:solidFill>
                <a:latin typeface="Georgia"/>
              </a:rPr>
              <a:t>json</a:t>
            </a:r>
            <a:r>
              <a:rPr lang="fr-FR" sz="20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Georgia"/>
              </a:rPr>
              <a:t>response</a:t>
            </a:r>
            <a:r>
              <a:rPr lang="fr-FR" sz="2000" dirty="0">
                <a:solidFill>
                  <a:srgbClr val="000000"/>
                </a:solidFill>
                <a:latin typeface="Georgia"/>
              </a:rPr>
              <a:t> 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68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1640" y="2637000"/>
            <a:ext cx="8152920" cy="330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600" dirty="0" err="1">
                <a:solidFill>
                  <a:srgbClr val="7B9899"/>
                </a:solidFill>
                <a:latin typeface="Georgia"/>
              </a:rPr>
              <a:t>Graphical</a:t>
            </a:r>
            <a:r>
              <a:rPr lang="fr-FR" sz="3600" dirty="0">
                <a:solidFill>
                  <a:srgbClr val="7B9899"/>
                </a:solidFill>
                <a:latin typeface="Georgia"/>
              </a:rPr>
              <a:t> interface (html.sh)</a:t>
            </a:r>
            <a:endParaRPr dirty="0"/>
          </a:p>
        </p:txBody>
      </p:sp>
      <p:sp>
        <p:nvSpPr>
          <p:cNvPr id="170" name="CustomShape 2"/>
          <p:cNvSpPr/>
          <p:nvPr/>
        </p:nvSpPr>
        <p:spPr>
          <a:xfrm>
            <a:off x="872640" y="1556640"/>
            <a:ext cx="7956720" cy="186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200" dirty="0">
                <a:solidFill>
                  <a:srgbClr val="646B86"/>
                </a:solidFill>
                <a:latin typeface="Georgia"/>
              </a:rPr>
              <a:t>Replace the all the informations in the html</a:t>
            </a:r>
            <a:endParaRPr dirty="0"/>
          </a:p>
          <a:p>
            <a:pPr marL="12573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000000"/>
                </a:solidFill>
                <a:latin typeface="Georgia"/>
              </a:rPr>
              <a:t>The </a:t>
            </a:r>
            <a:r>
              <a:rPr lang="fr-FR" sz="2000" dirty="0" err="1">
                <a:solidFill>
                  <a:srgbClr val="000000"/>
                </a:solidFill>
                <a:latin typeface="Georgia"/>
              </a:rPr>
              <a:t>functions</a:t>
            </a:r>
            <a:r>
              <a:rPr lang="fr-FR" sz="2000" dirty="0">
                <a:solidFill>
                  <a:srgbClr val="000000"/>
                </a:solidFill>
                <a:latin typeface="Georgia"/>
              </a:rPr>
              <a:t> for </a:t>
            </a:r>
            <a:r>
              <a:rPr lang="fr-FR" sz="2000" dirty="0" err="1">
                <a:solidFill>
                  <a:srgbClr val="000000"/>
                </a:solidFill>
                <a:latin typeface="Georgia"/>
              </a:rPr>
              <a:t>scrapping</a:t>
            </a:r>
            <a:r>
              <a:rPr lang="fr-FR" sz="2000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sz="2000" dirty="0" err="1">
                <a:solidFill>
                  <a:srgbClr val="000000"/>
                </a:solidFill>
                <a:latin typeface="Georgia"/>
              </a:rPr>
              <a:t>json</a:t>
            </a:r>
            <a:r>
              <a:rPr lang="fr-FR" sz="20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Georgia"/>
              </a:rPr>
              <a:t>response</a:t>
            </a:r>
            <a:r>
              <a:rPr lang="fr-FR" sz="2000" dirty="0">
                <a:solidFill>
                  <a:srgbClr val="000000"/>
                </a:solidFill>
                <a:latin typeface="Georgia"/>
              </a:rPr>
              <a:t> 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71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78080" y="2421000"/>
            <a:ext cx="4581000" cy="1790280"/>
          </a:xfrm>
          <a:prstGeom prst="rect">
            <a:avLst/>
          </a:prstGeom>
          <a:ln>
            <a:noFill/>
          </a:ln>
        </p:spPr>
      </p:pic>
      <p:pic>
        <p:nvPicPr>
          <p:cNvPr id="172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40" y="4653000"/>
            <a:ext cx="6762240" cy="118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600" dirty="0">
                <a:solidFill>
                  <a:srgbClr val="7B9899"/>
                </a:solidFill>
                <a:latin typeface="Georgia"/>
              </a:rPr>
              <a:t>Final </a:t>
            </a:r>
            <a:r>
              <a:rPr lang="fr-FR" sz="3600" dirty="0" err="1">
                <a:solidFill>
                  <a:srgbClr val="7B9899"/>
                </a:solidFill>
                <a:latin typeface="Georgia"/>
              </a:rPr>
              <a:t>Result</a:t>
            </a:r>
            <a:endParaRPr dirty="0"/>
          </a:p>
        </p:txBody>
      </p:sp>
      <p:pic>
        <p:nvPicPr>
          <p:cNvPr id="174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1340768"/>
            <a:ext cx="4514760" cy="586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300" dirty="0">
                <a:solidFill>
                  <a:srgbClr val="7B9899"/>
                </a:solidFill>
                <a:latin typeface="Georgia"/>
              </a:rPr>
              <a:t>Conclusion</a:t>
            </a:r>
            <a:endParaRPr dirty="0"/>
          </a:p>
        </p:txBody>
      </p:sp>
      <p:sp>
        <p:nvSpPr>
          <p:cNvPr id="176" name="CustomShape 2"/>
          <p:cNvSpPr/>
          <p:nvPr/>
        </p:nvSpPr>
        <p:spPr>
          <a:xfrm>
            <a:off x="763920" y="2137320"/>
            <a:ext cx="8352720" cy="223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700" dirty="0">
                <a:solidFill>
                  <a:srgbClr val="000000"/>
                </a:solidFill>
                <a:latin typeface="Georgia"/>
              </a:rPr>
              <a:t>To </a:t>
            </a:r>
            <a:r>
              <a:rPr lang="fr-FR" sz="2700" dirty="0" err="1">
                <a:solidFill>
                  <a:srgbClr val="000000"/>
                </a:solidFill>
                <a:latin typeface="Georgia"/>
              </a:rPr>
              <a:t>easily</a:t>
            </a:r>
            <a:r>
              <a:rPr lang="fr-FR" sz="27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2700" dirty="0" err="1">
                <a:solidFill>
                  <a:srgbClr val="000000"/>
                </a:solidFill>
                <a:latin typeface="Georgia"/>
              </a:rPr>
              <a:t>run</a:t>
            </a:r>
            <a:r>
              <a:rPr lang="fr-FR" sz="2700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sz="2700" dirty="0" err="1">
                <a:solidFill>
                  <a:srgbClr val="000000"/>
                </a:solidFill>
                <a:latin typeface="Georgia"/>
              </a:rPr>
              <a:t>project</a:t>
            </a:r>
            <a:r>
              <a:rPr lang="fr-FR" sz="2700" dirty="0">
                <a:solidFill>
                  <a:srgbClr val="000000"/>
                </a:solidFill>
                <a:latin typeface="Georgia"/>
              </a:rPr>
              <a:t> : start.sh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200" dirty="0" err="1">
                <a:solidFill>
                  <a:srgbClr val="646B86"/>
                </a:solidFill>
                <a:latin typeface="Georgia"/>
              </a:rPr>
              <a:t>Regroup</a:t>
            </a:r>
            <a:r>
              <a:rPr lang="fr-FR" sz="2200" dirty="0">
                <a:solidFill>
                  <a:srgbClr val="646B86"/>
                </a:solidFill>
                <a:latin typeface="Georgia"/>
              </a:rPr>
              <a:t> all the </a:t>
            </a:r>
            <a:r>
              <a:rPr lang="fr-FR" sz="2200" dirty="0" err="1">
                <a:solidFill>
                  <a:srgbClr val="646B86"/>
                </a:solidFill>
                <a:latin typeface="Georgia"/>
              </a:rPr>
              <a:t>sript</a:t>
            </a:r>
            <a:r>
              <a:rPr lang="fr-FR" sz="2200" dirty="0">
                <a:solidFill>
                  <a:srgbClr val="646B86"/>
                </a:solidFill>
                <a:latin typeface="Georgia"/>
              </a:rPr>
              <a:t> in the right </a:t>
            </a:r>
            <a:r>
              <a:rPr lang="fr-FR" sz="2200" dirty="0" err="1">
                <a:solidFill>
                  <a:srgbClr val="646B86"/>
                </a:solidFill>
                <a:latin typeface="Georgia"/>
              </a:rPr>
              <a:t>order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200" dirty="0" err="1">
                <a:solidFill>
                  <a:srgbClr val="646B86"/>
                </a:solidFill>
                <a:latin typeface="Georgia"/>
              </a:rPr>
              <a:t>Give</a:t>
            </a:r>
            <a:r>
              <a:rPr lang="fr-FR" sz="2200" dirty="0">
                <a:solidFill>
                  <a:srgbClr val="646B86"/>
                </a:solidFill>
                <a:latin typeface="Georgia"/>
              </a:rPr>
              <a:t> the </a:t>
            </a:r>
            <a:r>
              <a:rPr lang="fr-FR" sz="2200" dirty="0" err="1">
                <a:solidFill>
                  <a:srgbClr val="646B86"/>
                </a:solidFill>
                <a:latin typeface="Georgia"/>
              </a:rPr>
              <a:t>possibility</a:t>
            </a:r>
            <a:r>
              <a:rPr lang="fr-FR" sz="2200" dirty="0">
                <a:solidFill>
                  <a:srgbClr val="646B86"/>
                </a:solidFill>
                <a:latin typeface="Georgia"/>
              </a:rPr>
              <a:t> to use arguments for the date or country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200" dirty="0" err="1">
                <a:solidFill>
                  <a:srgbClr val="646B86"/>
                </a:solidFill>
                <a:latin typeface="Georgia"/>
              </a:rPr>
              <a:t>Automaticly</a:t>
            </a:r>
            <a:r>
              <a:rPr lang="fr-FR" sz="2200" dirty="0">
                <a:solidFill>
                  <a:srgbClr val="646B86"/>
                </a:solidFill>
                <a:latin typeface="Georgia"/>
              </a:rPr>
              <a:t> open the html file in the default browser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300" dirty="0">
                <a:solidFill>
                  <a:srgbClr val="7B9899"/>
                </a:solidFill>
                <a:latin typeface="Georgia"/>
              </a:rPr>
              <a:t>Conclusion</a:t>
            </a:r>
            <a:endParaRPr dirty="0"/>
          </a:p>
        </p:txBody>
      </p:sp>
      <p:sp>
        <p:nvSpPr>
          <p:cNvPr id="178" name="TextShape 2"/>
          <p:cNvSpPr txBox="1"/>
          <p:nvPr/>
        </p:nvSpPr>
        <p:spPr>
          <a:xfrm>
            <a:off x="760680" y="4322520"/>
            <a:ext cx="7483320" cy="12006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400" dirty="0" err="1">
                <a:solidFill>
                  <a:srgbClr val="000000"/>
                </a:solidFill>
                <a:latin typeface="Georgia"/>
              </a:rPr>
              <a:t>Interesting</a:t>
            </a:r>
            <a:r>
              <a:rPr lang="fr-FR" sz="24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Georgia"/>
              </a:rPr>
              <a:t>project</a:t>
            </a:r>
            <a:endParaRPr sz="24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 err="1">
                <a:solidFill>
                  <a:srgbClr val="646B86"/>
                </a:solidFill>
                <a:latin typeface="Georgia"/>
              </a:rPr>
              <a:t>Learn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a lot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with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these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script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646B86"/>
                </a:solidFill>
                <a:latin typeface="Georgia"/>
              </a:rPr>
              <a:t>The final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result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is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 smtClean="0">
                <a:solidFill>
                  <a:srgbClr val="646B86"/>
                </a:solidFill>
                <a:latin typeface="Georgia"/>
              </a:rPr>
              <a:t>satisfying</a:t>
            </a:r>
            <a:endParaRPr sz="2000" dirty="0"/>
          </a:p>
          <a:p>
            <a:endParaRPr dirty="0"/>
          </a:p>
        </p:txBody>
      </p:sp>
      <p:sp>
        <p:nvSpPr>
          <p:cNvPr id="179" name="CustomShape 3"/>
          <p:cNvSpPr/>
          <p:nvPr/>
        </p:nvSpPr>
        <p:spPr>
          <a:xfrm>
            <a:off x="763920" y="2137320"/>
            <a:ext cx="8352720" cy="223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rgbClr val="000000"/>
                </a:solidFill>
                <a:latin typeface="Georgia"/>
              </a:rPr>
              <a:t>The </a:t>
            </a:r>
            <a:r>
              <a:rPr lang="fr-FR" sz="2400" dirty="0" err="1">
                <a:solidFill>
                  <a:srgbClr val="000000"/>
                </a:solidFill>
                <a:latin typeface="Georgia"/>
              </a:rPr>
              <a:t>parsing</a:t>
            </a:r>
            <a:r>
              <a:rPr lang="fr-FR" sz="2400" dirty="0">
                <a:solidFill>
                  <a:srgbClr val="000000"/>
                </a:solidFill>
                <a:latin typeface="Georgia"/>
              </a:rPr>
              <a:t> of the file </a:t>
            </a:r>
            <a:r>
              <a:rPr lang="fr-FR" sz="2400" dirty="0" err="1">
                <a:solidFill>
                  <a:srgbClr val="000000"/>
                </a:solidFill>
                <a:latin typeface="Georgia"/>
              </a:rPr>
              <a:t>was</a:t>
            </a:r>
            <a:r>
              <a:rPr lang="fr-FR" sz="2400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sz="2400" dirty="0" err="1">
                <a:solidFill>
                  <a:srgbClr val="000000"/>
                </a:solidFill>
                <a:latin typeface="Georgia"/>
              </a:rPr>
              <a:t>most</a:t>
            </a:r>
            <a:r>
              <a:rPr lang="fr-FR" sz="24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Georgia"/>
              </a:rPr>
              <a:t>complicated</a:t>
            </a:r>
            <a:r>
              <a:rPr lang="fr-FR" sz="24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Georgia"/>
              </a:rPr>
              <a:t>thing</a:t>
            </a:r>
            <a:r>
              <a:rPr lang="fr-FR" sz="24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Georgia"/>
              </a:rPr>
              <a:t>because</a:t>
            </a:r>
            <a:r>
              <a:rPr lang="fr-FR" sz="2400" dirty="0">
                <a:solidFill>
                  <a:srgbClr val="000000"/>
                </a:solidFill>
                <a:latin typeface="Georgia"/>
              </a:rPr>
              <a:t> :</a:t>
            </a:r>
            <a:endParaRPr sz="24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646B86"/>
                </a:solidFill>
                <a:latin typeface="Georgia"/>
              </a:rPr>
              <a:t>The files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were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messy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646B86"/>
                </a:solidFill>
                <a:latin typeface="Georgia"/>
              </a:rPr>
              <a:t>The patterns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had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to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be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analysed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 err="1">
                <a:solidFill>
                  <a:srgbClr val="646B86"/>
                </a:solidFill>
                <a:latin typeface="Georgia"/>
              </a:rPr>
              <a:t>Even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after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the last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step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we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modified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the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cleaning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of the file
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because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not good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enough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(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took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the vote in count</a:t>
            </a:r>
            <a:r>
              <a:rPr lang="fr-FR" sz="2000" dirty="0" smtClean="0">
                <a:solidFill>
                  <a:srgbClr val="646B86"/>
                </a:solidFill>
                <a:latin typeface="Georgia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300" dirty="0">
                <a:solidFill>
                  <a:srgbClr val="7B9899"/>
                </a:solidFill>
                <a:latin typeface="Georgia"/>
              </a:rPr>
              <a:t> Goal</a:t>
            </a:r>
            <a:endParaRPr dirty="0"/>
          </a:p>
        </p:txBody>
      </p:sp>
      <p:sp>
        <p:nvSpPr>
          <p:cNvPr id="111" name="CustomShape 2"/>
          <p:cNvSpPr/>
          <p:nvPr/>
        </p:nvSpPr>
        <p:spPr>
          <a:xfrm>
            <a:off x="2735640" y="2268360"/>
            <a:ext cx="540036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000000"/>
                </a:solidFill>
                <a:latin typeface="Georgia"/>
              </a:rPr>
              <a:t>The Objectif </a:t>
            </a:r>
            <a:r>
              <a:rPr lang="fr-FR" sz="2400" dirty="0" err="1">
                <a:solidFill>
                  <a:srgbClr val="000000"/>
                </a:solidFill>
                <a:latin typeface="Georgia"/>
              </a:rPr>
              <a:t>is</a:t>
            </a:r>
            <a:r>
              <a:rPr lang="fr-FR" sz="2400" dirty="0">
                <a:solidFill>
                  <a:srgbClr val="000000"/>
                </a:solidFill>
                <a:latin typeface="Georgia"/>
              </a:rPr>
              <a:t> to do a script </a:t>
            </a:r>
            <a:r>
              <a:rPr lang="fr-FR" sz="2400" dirty="0" err="1">
                <a:solidFill>
                  <a:srgbClr val="000000"/>
                </a:solidFill>
                <a:latin typeface="Georgia"/>
              </a:rPr>
              <a:t>that</a:t>
            </a:r>
            <a:r>
              <a:rPr lang="fr-FR" sz="24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Georgia"/>
              </a:rPr>
              <a:t>gives</a:t>
            </a:r>
            <a:r>
              <a:rPr lang="fr-FR" sz="24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Georgia"/>
              </a:rPr>
              <a:t>you</a:t>
            </a:r>
            <a:r>
              <a:rPr lang="fr-FR" sz="2400" dirty="0">
                <a:solidFill>
                  <a:srgbClr val="000000"/>
                </a:solidFill>
                <a:latin typeface="Georgia"/>
              </a:rPr>
              <a:t> the 5 best </a:t>
            </a:r>
            <a:r>
              <a:rPr lang="fr-FR" sz="2400" dirty="0" err="1">
                <a:solidFill>
                  <a:srgbClr val="000000"/>
                </a:solidFill>
                <a:latin typeface="Georgia"/>
              </a:rPr>
              <a:t>movies</a:t>
            </a:r>
            <a:r>
              <a:rPr lang="fr-FR" sz="2400" dirty="0">
                <a:solidFill>
                  <a:srgbClr val="000000"/>
                </a:solidFill>
                <a:latin typeface="Georgia"/>
              </a:rPr>
              <a:t> of a </a:t>
            </a:r>
            <a:r>
              <a:rPr lang="fr-FR" sz="2400" dirty="0" err="1">
                <a:solidFill>
                  <a:srgbClr val="000000"/>
                </a:solidFill>
                <a:latin typeface="Georgia"/>
              </a:rPr>
              <a:t>month</a:t>
            </a:r>
            <a:r>
              <a:rPr lang="fr-FR" sz="2400" dirty="0">
                <a:solidFill>
                  <a:srgbClr val="000000"/>
                </a:solidFill>
                <a:latin typeface="Georgia"/>
              </a:rPr>
              <a:t> </a:t>
            </a:r>
            <a:endParaRPr dirty="0"/>
          </a:p>
        </p:txBody>
      </p:sp>
      <p:sp>
        <p:nvSpPr>
          <p:cNvPr id="112" name="CustomShape 3"/>
          <p:cNvSpPr/>
          <p:nvPr/>
        </p:nvSpPr>
        <p:spPr>
          <a:xfrm>
            <a:off x="1475640" y="2514600"/>
            <a:ext cx="901800" cy="33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4B2B3"/>
          </a:solidFill>
          <a:ln w="9360">
            <a:solidFill>
              <a:srgbClr val="8CADAE"/>
            </a:solidFill>
            <a:round/>
          </a:ln>
        </p:spPr>
      </p:sp>
      <p:sp>
        <p:nvSpPr>
          <p:cNvPr id="113" name="CustomShape 4"/>
          <p:cNvSpPr/>
          <p:nvPr/>
        </p:nvSpPr>
        <p:spPr>
          <a:xfrm>
            <a:off x="2735640" y="4012200"/>
            <a:ext cx="540036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Georgia"/>
              </a:rPr>
              <a:t>The countries and the date can be precised (France and actual month by default)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1475640" y="4210920"/>
            <a:ext cx="901800" cy="338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4B2B3"/>
          </a:solidFill>
          <a:ln w="9360">
            <a:solidFill>
              <a:srgbClr val="8CADAE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300" dirty="0">
                <a:solidFill>
                  <a:srgbClr val="7B9899"/>
                </a:solidFill>
                <a:latin typeface="Georgia"/>
              </a:rPr>
              <a:t>The </a:t>
            </a:r>
            <a:r>
              <a:rPr lang="fr-FR" sz="3300" dirty="0" err="1">
                <a:solidFill>
                  <a:srgbClr val="7B9899"/>
                </a:solidFill>
                <a:latin typeface="Georgia"/>
              </a:rPr>
              <a:t>steps</a:t>
            </a:r>
            <a:endParaRPr dirty="0"/>
          </a:p>
        </p:txBody>
      </p:sp>
      <p:sp>
        <p:nvSpPr>
          <p:cNvPr id="116" name="TextShape 2"/>
          <p:cNvSpPr txBox="1"/>
          <p:nvPr/>
        </p:nvSpPr>
        <p:spPr>
          <a:xfrm>
            <a:off x="640080" y="162864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1891440" y="4233240"/>
            <a:ext cx="65685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Georgia"/>
              </a:rPr>
              <a:t>Do a graphical interface (create an html file) 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898560" y="4293000"/>
            <a:ext cx="5756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4B2B3"/>
          </a:solidFill>
          <a:ln w="9360">
            <a:solidFill>
              <a:srgbClr val="8CADAE"/>
            </a:solidFill>
            <a:round/>
          </a:ln>
        </p:spPr>
      </p:sp>
      <p:sp>
        <p:nvSpPr>
          <p:cNvPr id="119" name="CustomShape 5"/>
          <p:cNvSpPr/>
          <p:nvPr/>
        </p:nvSpPr>
        <p:spPr>
          <a:xfrm>
            <a:off x="901800" y="2117880"/>
            <a:ext cx="5756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4B2B3"/>
          </a:solidFill>
          <a:ln w="9360">
            <a:solidFill>
              <a:srgbClr val="8CADAE"/>
            </a:solidFill>
            <a:round/>
          </a:ln>
        </p:spPr>
      </p:sp>
      <p:sp>
        <p:nvSpPr>
          <p:cNvPr id="120" name="CustomShape 6"/>
          <p:cNvSpPr/>
          <p:nvPr/>
        </p:nvSpPr>
        <p:spPr>
          <a:xfrm>
            <a:off x="898560" y="2838600"/>
            <a:ext cx="5756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4B2B3"/>
          </a:solidFill>
          <a:ln w="9360">
            <a:solidFill>
              <a:srgbClr val="8CADAE"/>
            </a:solidFill>
            <a:round/>
          </a:ln>
        </p:spPr>
      </p:sp>
      <p:sp>
        <p:nvSpPr>
          <p:cNvPr id="121" name="CustomShape 7"/>
          <p:cNvSpPr/>
          <p:nvPr/>
        </p:nvSpPr>
        <p:spPr>
          <a:xfrm>
            <a:off x="898560" y="3553920"/>
            <a:ext cx="5756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4B2B3"/>
          </a:solidFill>
          <a:ln w="9360">
            <a:solidFill>
              <a:srgbClr val="8CADAE"/>
            </a:solidFill>
            <a:round/>
          </a:ln>
        </p:spPr>
      </p:sp>
      <p:sp>
        <p:nvSpPr>
          <p:cNvPr id="122" name="CustomShape 8"/>
          <p:cNvSpPr/>
          <p:nvPr/>
        </p:nvSpPr>
        <p:spPr>
          <a:xfrm>
            <a:off x="1855800" y="2068200"/>
            <a:ext cx="63162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Georgia"/>
              </a:rPr>
              <a:t>Download the files that containts the informations</a:t>
            </a:r>
            <a:endParaRPr/>
          </a:p>
        </p:txBody>
      </p:sp>
      <p:sp>
        <p:nvSpPr>
          <p:cNvPr id="123" name="CustomShape 9"/>
          <p:cNvSpPr/>
          <p:nvPr/>
        </p:nvSpPr>
        <p:spPr>
          <a:xfrm>
            <a:off x="1823040" y="2786760"/>
            <a:ext cx="5913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Georgia"/>
              </a:rPr>
              <a:t>Clean the content of the files</a:t>
            </a:r>
            <a:endParaRPr/>
          </a:p>
        </p:txBody>
      </p:sp>
      <p:sp>
        <p:nvSpPr>
          <p:cNvPr id="124" name="CustomShape 10"/>
          <p:cNvSpPr/>
          <p:nvPr/>
        </p:nvSpPr>
        <p:spPr>
          <a:xfrm>
            <a:off x="1855800" y="3505320"/>
            <a:ext cx="5880240" cy="70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Georgia"/>
              </a:rPr>
              <a:t>Match the data between the 2 files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300" dirty="0" err="1">
                <a:solidFill>
                  <a:srgbClr val="7B9899"/>
                </a:solidFill>
                <a:latin typeface="Georgia"/>
              </a:rPr>
              <a:t>Download</a:t>
            </a:r>
            <a:r>
              <a:rPr lang="fr-FR" sz="3300" dirty="0">
                <a:solidFill>
                  <a:srgbClr val="7B9899"/>
                </a:solidFill>
                <a:latin typeface="Georgia"/>
              </a:rPr>
              <a:t> the files  </a:t>
            </a:r>
            <a:r>
              <a:rPr lang="fr-FR" sz="3300" dirty="0" err="1">
                <a:solidFill>
                  <a:srgbClr val="7B9899"/>
                </a:solidFill>
                <a:latin typeface="Georgia"/>
              </a:rPr>
              <a:t>with</a:t>
            </a:r>
            <a:r>
              <a:rPr lang="fr-FR" sz="3300" dirty="0">
                <a:solidFill>
                  <a:srgbClr val="7B9899"/>
                </a:solidFill>
                <a:latin typeface="Georgia"/>
              </a:rPr>
              <a:t> the data</a:t>
            </a:r>
            <a:endParaRPr dirty="0"/>
          </a:p>
        </p:txBody>
      </p:sp>
      <p:sp>
        <p:nvSpPr>
          <p:cNvPr id="126" name="TextShape 2"/>
          <p:cNvSpPr txBox="1"/>
          <p:nvPr/>
        </p:nvSpPr>
        <p:spPr>
          <a:xfrm>
            <a:off x="791280" y="3789000"/>
            <a:ext cx="7668720" cy="2592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300" dirty="0">
                <a:solidFill>
                  <a:srgbClr val="000000"/>
                </a:solidFill>
                <a:latin typeface="Georgia"/>
              </a:rPr>
              <a:t>Script to </a:t>
            </a:r>
            <a:r>
              <a:rPr lang="fr-FR" sz="2300" dirty="0" err="1">
                <a:solidFill>
                  <a:srgbClr val="000000"/>
                </a:solidFill>
                <a:latin typeface="Georgia"/>
              </a:rPr>
              <a:t>get</a:t>
            </a:r>
            <a:r>
              <a:rPr lang="fr-FR" sz="2300" dirty="0">
                <a:solidFill>
                  <a:srgbClr val="000000"/>
                </a:solidFill>
                <a:latin typeface="Georgia"/>
              </a:rPr>
              <a:t> the data :</a:t>
            </a:r>
            <a:endParaRPr sz="23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646B86"/>
                </a:solidFill>
                <a:latin typeface="Georgia"/>
              </a:rPr>
              <a:t>Use of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wget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to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download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the files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646B86"/>
                </a:solidFill>
                <a:latin typeface="Georgia"/>
              </a:rPr>
              <a:t>Use of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gunzip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to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decompress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the files (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with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the flag –O)</a:t>
            </a:r>
            <a:endParaRPr sz="2000" dirty="0"/>
          </a:p>
          <a:p>
            <a:endParaRPr dirty="0"/>
          </a:p>
        </p:txBody>
      </p:sp>
      <p:sp>
        <p:nvSpPr>
          <p:cNvPr id="127" name="CustomShape 3"/>
          <p:cNvSpPr/>
          <p:nvPr/>
        </p:nvSpPr>
        <p:spPr>
          <a:xfrm>
            <a:off x="791280" y="1925280"/>
            <a:ext cx="4940640" cy="15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300" dirty="0">
                <a:solidFill>
                  <a:srgbClr val="000000"/>
                </a:solidFill>
                <a:latin typeface="Georgia"/>
              </a:rPr>
              <a:t>2 data files </a:t>
            </a:r>
            <a:r>
              <a:rPr lang="fr-FR" sz="2300" dirty="0" err="1">
                <a:solidFill>
                  <a:srgbClr val="000000"/>
                </a:solidFill>
                <a:latin typeface="Georgia"/>
              </a:rPr>
              <a:t>from</a:t>
            </a:r>
            <a:r>
              <a:rPr lang="fr-FR" sz="23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2300" dirty="0" err="1">
                <a:solidFill>
                  <a:srgbClr val="000000"/>
                </a:solidFill>
                <a:latin typeface="Georgia"/>
              </a:rPr>
              <a:t>IMDB’s</a:t>
            </a:r>
            <a:r>
              <a:rPr lang="fr-FR" sz="2300" dirty="0">
                <a:solidFill>
                  <a:srgbClr val="000000"/>
                </a:solidFill>
                <a:latin typeface="Georgia"/>
              </a:rPr>
              <a:t> ftp :</a:t>
            </a:r>
            <a:endParaRPr sz="23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646B86"/>
                </a:solidFill>
                <a:latin typeface="Georgia"/>
              </a:rPr>
              <a:t>Rating.list.gz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646B86"/>
                </a:solidFill>
                <a:latin typeface="Georgia"/>
              </a:rPr>
              <a:t>Release-dates.list.gz</a:t>
            </a:r>
            <a:endParaRPr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300" dirty="0" err="1">
                <a:solidFill>
                  <a:srgbClr val="7B9899"/>
                </a:solidFill>
                <a:latin typeface="Georgia"/>
              </a:rPr>
              <a:t>Download</a:t>
            </a:r>
            <a:r>
              <a:rPr lang="fr-FR" sz="3300" dirty="0">
                <a:solidFill>
                  <a:srgbClr val="7B9899"/>
                </a:solidFill>
                <a:latin typeface="Georgia"/>
              </a:rPr>
              <a:t> the files  </a:t>
            </a:r>
            <a:r>
              <a:rPr lang="fr-FR" sz="3300" dirty="0" err="1">
                <a:solidFill>
                  <a:srgbClr val="7B9899"/>
                </a:solidFill>
                <a:latin typeface="Georgia"/>
              </a:rPr>
              <a:t>with</a:t>
            </a:r>
            <a:r>
              <a:rPr lang="fr-FR" sz="3300" dirty="0">
                <a:solidFill>
                  <a:srgbClr val="7B9899"/>
                </a:solidFill>
                <a:latin typeface="Georgia"/>
              </a:rPr>
              <a:t> the data</a:t>
            </a:r>
            <a:endParaRPr dirty="0"/>
          </a:p>
        </p:txBody>
      </p:sp>
      <p:sp>
        <p:nvSpPr>
          <p:cNvPr id="129" name="TextShape 2"/>
          <p:cNvSpPr txBox="1"/>
          <p:nvPr/>
        </p:nvSpPr>
        <p:spPr>
          <a:xfrm>
            <a:off x="734400" y="1700640"/>
            <a:ext cx="7668720" cy="2592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500" dirty="0">
                <a:solidFill>
                  <a:srgbClr val="000000"/>
                </a:solidFill>
                <a:latin typeface="Georgia"/>
              </a:rPr>
              <a:t>Use of the script open_files.sh :</a:t>
            </a:r>
            <a:endParaRPr sz="2500" dirty="0"/>
          </a:p>
        </p:txBody>
      </p:sp>
      <p:sp>
        <p:nvSpPr>
          <p:cNvPr id="130" name="CustomShape 3"/>
          <p:cNvSpPr/>
          <p:nvPr/>
        </p:nvSpPr>
        <p:spPr>
          <a:xfrm>
            <a:off x="791280" y="1925280"/>
            <a:ext cx="4940640" cy="15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1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2280" y="2349000"/>
            <a:ext cx="6972120" cy="361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600" dirty="0">
                <a:solidFill>
                  <a:srgbClr val="7B9899"/>
                </a:solidFill>
                <a:latin typeface="Georgia"/>
              </a:rPr>
              <a:t>Clean the content of the files (clean.sh)</a:t>
            </a:r>
            <a:endParaRPr dirty="0"/>
          </a:p>
        </p:txBody>
      </p:sp>
      <p:sp>
        <p:nvSpPr>
          <p:cNvPr id="133" name="TextShape 2"/>
          <p:cNvSpPr txBox="1"/>
          <p:nvPr/>
        </p:nvSpPr>
        <p:spPr>
          <a:xfrm>
            <a:off x="791280" y="3789000"/>
            <a:ext cx="8352360" cy="3068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300" dirty="0">
                <a:solidFill>
                  <a:srgbClr val="000000"/>
                </a:solidFill>
                <a:latin typeface="Georgia"/>
              </a:rPr>
              <a:t>Script to clean </a:t>
            </a:r>
            <a:r>
              <a:rPr lang="fr-FR" sz="2300" dirty="0" err="1">
                <a:solidFill>
                  <a:srgbClr val="000000"/>
                </a:solidFill>
                <a:latin typeface="Georgia"/>
              </a:rPr>
              <a:t>it</a:t>
            </a:r>
            <a:r>
              <a:rPr lang="fr-FR" sz="2300" dirty="0">
                <a:solidFill>
                  <a:srgbClr val="000000"/>
                </a:solidFill>
                <a:latin typeface="Georgia"/>
              </a:rPr>
              <a:t>:</a:t>
            </a:r>
            <a:endParaRPr sz="23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646B86"/>
                </a:solidFill>
                <a:latin typeface="Georgia"/>
              </a:rPr>
              <a:t>Use of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sed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for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almost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all the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operations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 err="1">
                <a:solidFill>
                  <a:srgbClr val="646B86"/>
                </a:solidFill>
                <a:latin typeface="Georgia"/>
              </a:rPr>
              <a:t>Remove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useless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column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 err="1">
                <a:solidFill>
                  <a:srgbClr val="646B86"/>
                </a:solidFill>
                <a:latin typeface="Georgia"/>
              </a:rPr>
              <a:t>Get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all the line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from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the date and the country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requested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 err="1">
                <a:solidFill>
                  <a:srgbClr val="646B86"/>
                </a:solidFill>
                <a:latin typeface="Georgia"/>
              </a:rPr>
              <a:t>Remove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the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series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with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their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particular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pattern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 err="1">
                <a:solidFill>
                  <a:srgbClr val="646B86"/>
                </a:solidFill>
                <a:latin typeface="Georgia"/>
              </a:rPr>
              <a:t>Remove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some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particular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case (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i.e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the release date of Festivals)</a:t>
            </a:r>
            <a:endParaRPr sz="2000" dirty="0"/>
          </a:p>
          <a:p>
            <a:pPr marL="342900" indent="-342900">
              <a:buSzPct val="75000"/>
              <a:buFont typeface="Courier New" panose="02070309020205020404" pitchFamily="49" charset="0"/>
              <a:buChar char="o"/>
            </a:pPr>
            <a:endParaRPr sz="2300" dirty="0"/>
          </a:p>
        </p:txBody>
      </p:sp>
      <p:sp>
        <p:nvSpPr>
          <p:cNvPr id="134" name="CustomShape 3"/>
          <p:cNvSpPr/>
          <p:nvPr/>
        </p:nvSpPr>
        <p:spPr>
          <a:xfrm>
            <a:off x="791280" y="1925280"/>
            <a:ext cx="7956720" cy="186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300" dirty="0">
                <a:solidFill>
                  <a:srgbClr val="000000"/>
                </a:solidFill>
                <a:latin typeface="Georgia"/>
              </a:rPr>
              <a:t>The content </a:t>
            </a:r>
            <a:r>
              <a:rPr lang="fr-FR" sz="2300" dirty="0" err="1">
                <a:solidFill>
                  <a:srgbClr val="000000"/>
                </a:solidFill>
                <a:latin typeface="Georgia"/>
              </a:rPr>
              <a:t>was</a:t>
            </a:r>
            <a:r>
              <a:rPr lang="fr-FR" sz="2300" dirty="0">
                <a:solidFill>
                  <a:srgbClr val="000000"/>
                </a:solidFill>
                <a:latin typeface="Georgia"/>
              </a:rPr>
              <a:t> a </a:t>
            </a:r>
            <a:r>
              <a:rPr lang="fr-FR" sz="2300" dirty="0" err="1">
                <a:solidFill>
                  <a:srgbClr val="000000"/>
                </a:solidFill>
                <a:latin typeface="Georgia"/>
              </a:rPr>
              <a:t>little</a:t>
            </a:r>
            <a:r>
              <a:rPr lang="fr-FR" sz="23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2300" dirty="0" err="1">
                <a:solidFill>
                  <a:srgbClr val="000000"/>
                </a:solidFill>
                <a:latin typeface="Georgia"/>
              </a:rPr>
              <a:t>messy</a:t>
            </a:r>
            <a:endParaRPr sz="23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 err="1">
                <a:solidFill>
                  <a:srgbClr val="646B86"/>
                </a:solidFill>
                <a:latin typeface="Georgia"/>
              </a:rPr>
              <a:t>Serie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,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video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internet,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video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game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>
                <a:solidFill>
                  <a:srgbClr val="646B86"/>
                </a:solidFill>
                <a:latin typeface="Georgia"/>
              </a:rPr>
              <a:t>The date of all the country for the release date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2000" dirty="0" err="1">
                <a:solidFill>
                  <a:srgbClr val="646B86"/>
                </a:solidFill>
                <a:latin typeface="Georgia"/>
              </a:rPr>
              <a:t>Columns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useless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2000" dirty="0" err="1">
                <a:solidFill>
                  <a:srgbClr val="646B86"/>
                </a:solidFill>
                <a:latin typeface="Georgia"/>
              </a:rPr>
              <a:t>like</a:t>
            </a:r>
            <a:r>
              <a:rPr lang="fr-FR" sz="2000" dirty="0">
                <a:solidFill>
                  <a:srgbClr val="646B86"/>
                </a:solidFill>
                <a:latin typeface="Georgia"/>
              </a:rPr>
              <a:t> « Distribution »</a:t>
            </a:r>
            <a:endParaRPr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300" dirty="0">
                <a:solidFill>
                  <a:srgbClr val="7B9899"/>
                </a:solidFill>
                <a:latin typeface="Georgia"/>
              </a:rPr>
              <a:t>Clean.sh </a:t>
            </a:r>
            <a:r>
              <a:rPr lang="fr-FR" sz="3300" dirty="0" err="1">
                <a:solidFill>
                  <a:srgbClr val="7B9899"/>
                </a:solidFill>
                <a:latin typeface="Georgia"/>
              </a:rPr>
              <a:t>bash</a:t>
            </a:r>
            <a:r>
              <a:rPr lang="fr-FR" sz="3300" dirty="0">
                <a:solidFill>
                  <a:srgbClr val="7B9899"/>
                </a:solidFill>
                <a:latin typeface="Georgia"/>
              </a:rPr>
              <a:t> script </a:t>
            </a:r>
            <a:r>
              <a:rPr lang="fr-FR" sz="3300" dirty="0" err="1">
                <a:solidFill>
                  <a:srgbClr val="7B9899"/>
                </a:solidFill>
                <a:latin typeface="Georgia"/>
              </a:rPr>
              <a:t>sample</a:t>
            </a:r>
            <a:endParaRPr dirty="0"/>
          </a:p>
        </p:txBody>
      </p:sp>
      <p:sp>
        <p:nvSpPr>
          <p:cNvPr id="136" name="TextShape 2"/>
          <p:cNvSpPr txBox="1"/>
          <p:nvPr/>
        </p:nvSpPr>
        <p:spPr>
          <a:xfrm>
            <a:off x="301680" y="1527120"/>
            <a:ext cx="9022320" cy="506988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000000"/>
                </a:solidFill>
                <a:latin typeface="Georgia"/>
              </a:rPr>
              <a:t>First,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affect the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names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of the files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will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use for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this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script</a:t>
            </a:r>
            <a:endParaRPr dirty="0"/>
          </a:p>
          <a:p>
            <a:pPr marL="742950" lvl="1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600" dirty="0" err="1">
                <a:solidFill>
                  <a:srgbClr val="646B86"/>
                </a:solidFill>
                <a:latin typeface="Georgia"/>
              </a:rPr>
              <a:t>We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will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clean the 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two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following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files</a:t>
            </a:r>
            <a:endParaRPr sz="1600" dirty="0"/>
          </a:p>
          <a:p>
            <a:pPr marL="1200150" lvl="2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000000"/>
                </a:solidFill>
                <a:latin typeface="Georgia"/>
              </a:rPr>
              <a:t>FILE_DATE="release-</a:t>
            </a:r>
            <a:r>
              <a:rPr lang="fr-FR" sz="1400" dirty="0" err="1">
                <a:solidFill>
                  <a:srgbClr val="000000"/>
                </a:solidFill>
                <a:latin typeface="Georgia"/>
              </a:rPr>
              <a:t>dates.list</a:t>
            </a:r>
            <a:r>
              <a:rPr lang="fr-FR" sz="1400" dirty="0">
                <a:solidFill>
                  <a:srgbClr val="000000"/>
                </a:solidFill>
                <a:latin typeface="Georgia"/>
              </a:rPr>
              <a:t>";   </a:t>
            </a:r>
            <a:endParaRPr sz="1400" dirty="0"/>
          </a:p>
          <a:p>
            <a:pPr marL="1200150" lvl="2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000000"/>
                </a:solidFill>
                <a:latin typeface="Georgia"/>
              </a:rPr>
              <a:t>FILE_RATING="</a:t>
            </a:r>
            <a:r>
              <a:rPr lang="fr-FR" sz="1400" dirty="0" err="1">
                <a:solidFill>
                  <a:srgbClr val="000000"/>
                </a:solidFill>
                <a:latin typeface="Georgia"/>
              </a:rPr>
              <a:t>ratings.list</a:t>
            </a:r>
            <a:r>
              <a:rPr lang="fr-FR" sz="1400" dirty="0">
                <a:solidFill>
                  <a:srgbClr val="000000"/>
                </a:solidFill>
                <a:latin typeface="Georgia"/>
              </a:rPr>
              <a:t>";</a:t>
            </a:r>
            <a:endParaRPr sz="1400" dirty="0"/>
          </a:p>
          <a:p>
            <a:pPr marL="285750" indent="-285750">
              <a:buSzPct val="75000"/>
              <a:buFont typeface="Courier New" panose="02070309020205020404" pitchFamily="49" charset="0"/>
              <a:buChar char="o"/>
            </a:pPr>
            <a:endParaRPr sz="1600" dirty="0"/>
          </a:p>
          <a:p>
            <a:pPr marL="742950" lvl="1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600" dirty="0" err="1">
                <a:solidFill>
                  <a:srgbClr val="646B86"/>
                </a:solidFill>
                <a:latin typeface="Georgia"/>
              </a:rPr>
              <a:t>These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two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files are 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temporary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files, 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we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delete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them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at the end of the script</a:t>
            </a:r>
            <a:endParaRPr sz="1600" dirty="0"/>
          </a:p>
          <a:p>
            <a:pPr marL="1200150" lvl="2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000000"/>
                </a:solidFill>
                <a:latin typeface="Georgia"/>
              </a:rPr>
              <a:t>FILE_DATE_TEMP="release-dates-</a:t>
            </a:r>
            <a:r>
              <a:rPr lang="fr-FR" sz="1400" dirty="0" err="1">
                <a:solidFill>
                  <a:srgbClr val="000000"/>
                </a:solidFill>
                <a:latin typeface="Georgia"/>
              </a:rPr>
              <a:t>temp.list</a:t>
            </a:r>
            <a:r>
              <a:rPr lang="fr-FR" sz="1400" dirty="0">
                <a:solidFill>
                  <a:srgbClr val="000000"/>
                </a:solidFill>
                <a:latin typeface="Georgia"/>
              </a:rPr>
              <a:t>";</a:t>
            </a:r>
            <a:endParaRPr sz="1400" dirty="0"/>
          </a:p>
          <a:p>
            <a:pPr marL="1200150" lvl="2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000000"/>
                </a:solidFill>
                <a:latin typeface="Georgia"/>
              </a:rPr>
              <a:t>FILE_RATING_TEMP="ratings-</a:t>
            </a:r>
            <a:r>
              <a:rPr lang="fr-FR" sz="1400" dirty="0" err="1">
                <a:solidFill>
                  <a:srgbClr val="000000"/>
                </a:solidFill>
                <a:latin typeface="Georgia"/>
              </a:rPr>
              <a:t>temp.list</a:t>
            </a:r>
            <a:r>
              <a:rPr lang="fr-FR" sz="1400" dirty="0">
                <a:solidFill>
                  <a:srgbClr val="000000"/>
                </a:solidFill>
                <a:latin typeface="Georgia"/>
              </a:rPr>
              <a:t>";</a:t>
            </a:r>
            <a:endParaRPr sz="1400"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endParaRPr sz="1600" dirty="0"/>
          </a:p>
          <a:p>
            <a:pPr marL="742950" lvl="1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600" dirty="0" err="1">
                <a:solidFill>
                  <a:srgbClr val="646B86"/>
                </a:solidFill>
                <a:latin typeface="Georgia"/>
              </a:rPr>
              <a:t>These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two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files are the files 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cleaned</a:t>
            </a:r>
            <a:endParaRPr sz="1600" dirty="0"/>
          </a:p>
          <a:p>
            <a:pPr marL="1200150" lvl="2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000000"/>
                </a:solidFill>
                <a:latin typeface="Georgia"/>
              </a:rPr>
              <a:t>FILE_DATE_PARSED="release-dates-</a:t>
            </a:r>
            <a:r>
              <a:rPr lang="fr-FR" sz="1400" dirty="0" err="1">
                <a:solidFill>
                  <a:srgbClr val="000000"/>
                </a:solidFill>
                <a:latin typeface="Georgia"/>
              </a:rPr>
              <a:t>parsed.list</a:t>
            </a:r>
            <a:r>
              <a:rPr lang="fr-FR" sz="1400" dirty="0">
                <a:solidFill>
                  <a:srgbClr val="000000"/>
                </a:solidFill>
                <a:latin typeface="Georgia"/>
              </a:rPr>
              <a:t>";</a:t>
            </a:r>
            <a:endParaRPr sz="1400" dirty="0"/>
          </a:p>
          <a:p>
            <a:pPr marL="1200150" lvl="2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000000"/>
                </a:solidFill>
                <a:latin typeface="Georgia"/>
              </a:rPr>
              <a:t>FILE_RATING_PARSED="ratings-</a:t>
            </a:r>
            <a:r>
              <a:rPr lang="fr-FR" sz="1400" dirty="0" err="1">
                <a:solidFill>
                  <a:srgbClr val="000000"/>
                </a:solidFill>
                <a:latin typeface="Georgia"/>
              </a:rPr>
              <a:t>parsed.list</a:t>
            </a:r>
            <a:r>
              <a:rPr lang="fr-FR" sz="1400" dirty="0">
                <a:solidFill>
                  <a:srgbClr val="000000"/>
                </a:solidFill>
                <a:latin typeface="Georgia"/>
              </a:rPr>
              <a:t>";</a:t>
            </a:r>
            <a:endParaRPr sz="1400"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endParaRPr sz="1600"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600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check if the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cleaned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files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exist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, if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so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we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delete</a:t>
            </a:r>
            <a:r>
              <a:rPr lang="fr-FR" sz="1600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Georgia"/>
              </a:rPr>
              <a:t>them</a:t>
            </a:r>
            <a:endParaRPr sz="1600" dirty="0"/>
          </a:p>
          <a:p>
            <a:pPr marL="742950" lvl="1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if [ -e $FILE_PATH$FILE_DATE_PARSED ]</a:t>
            </a:r>
            <a:endParaRPr sz="1300" dirty="0"/>
          </a:p>
          <a:p>
            <a:pPr lvl="1">
              <a:buSzPct val="75000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        </a:t>
            </a:r>
            <a:r>
              <a:rPr lang="fr-FR" sz="1300" dirty="0" err="1">
                <a:solidFill>
                  <a:srgbClr val="646B86"/>
                </a:solidFill>
                <a:latin typeface="Georgia"/>
              </a:rPr>
              <a:t>then</a:t>
            </a:r>
            <a:endParaRPr sz="1300" dirty="0"/>
          </a:p>
          <a:p>
            <a:pPr lvl="1">
              <a:buSzPct val="75000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	  </a:t>
            </a:r>
            <a:r>
              <a:rPr lang="fr-FR" sz="1300" dirty="0" err="1">
                <a:solidFill>
                  <a:srgbClr val="646B86"/>
                </a:solidFill>
                <a:latin typeface="Georgia"/>
              </a:rPr>
              <a:t>rm</a:t>
            </a:r>
            <a:r>
              <a:rPr lang="fr-FR" sz="1300" dirty="0">
                <a:solidFill>
                  <a:srgbClr val="646B86"/>
                </a:solidFill>
                <a:latin typeface="Georgia"/>
              </a:rPr>
              <a:t> $FILE_PATH$FILE_DATE_PARSED;</a:t>
            </a:r>
            <a:endParaRPr sz="1300" dirty="0"/>
          </a:p>
          <a:p>
            <a:pPr lvl="1">
              <a:buSzPct val="75000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        fi</a:t>
            </a:r>
            <a:endParaRPr sz="1300" dirty="0"/>
          </a:p>
          <a:p>
            <a:pPr lvl="1">
              <a:buSzPct val="75000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        if [ -e $FILE_PATH$FILE_RATING_PARSED ]</a:t>
            </a:r>
            <a:endParaRPr sz="1300" dirty="0"/>
          </a:p>
          <a:p>
            <a:pPr lvl="1">
              <a:buSzPct val="75000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        </a:t>
            </a:r>
            <a:r>
              <a:rPr lang="fr-FR" sz="1300" dirty="0" err="1">
                <a:solidFill>
                  <a:srgbClr val="646B86"/>
                </a:solidFill>
                <a:latin typeface="Georgia"/>
              </a:rPr>
              <a:t>then</a:t>
            </a:r>
            <a:endParaRPr sz="1300" dirty="0"/>
          </a:p>
          <a:p>
            <a:pPr lvl="1">
              <a:buSzPct val="75000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	  </a:t>
            </a:r>
            <a:r>
              <a:rPr lang="fr-FR" sz="1300" dirty="0" err="1">
                <a:solidFill>
                  <a:srgbClr val="646B86"/>
                </a:solidFill>
                <a:latin typeface="Georgia"/>
              </a:rPr>
              <a:t>rm</a:t>
            </a:r>
            <a:r>
              <a:rPr lang="fr-FR" sz="1300" dirty="0">
                <a:solidFill>
                  <a:srgbClr val="646B86"/>
                </a:solidFill>
                <a:latin typeface="Georgia"/>
              </a:rPr>
              <a:t> $FILE_PATH$FILE_RATING_PARSED;</a:t>
            </a:r>
            <a:endParaRPr sz="1300" dirty="0"/>
          </a:p>
          <a:p>
            <a:pPr lvl="1">
              <a:buSzPct val="75000"/>
            </a:pPr>
            <a:r>
              <a:rPr lang="fr-FR" sz="1300" dirty="0">
                <a:solidFill>
                  <a:srgbClr val="646B86"/>
                </a:solidFill>
                <a:latin typeface="Georgia"/>
              </a:rPr>
              <a:t>        fi</a:t>
            </a:r>
            <a:endParaRPr sz="1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300" dirty="0">
                <a:solidFill>
                  <a:srgbClr val="7B9899"/>
                </a:solidFill>
                <a:latin typeface="Georgia"/>
              </a:rPr>
              <a:t>Clean.sh </a:t>
            </a:r>
            <a:r>
              <a:rPr lang="fr-FR" sz="3300" dirty="0" err="1">
                <a:solidFill>
                  <a:srgbClr val="7B9899"/>
                </a:solidFill>
                <a:latin typeface="Georgia"/>
              </a:rPr>
              <a:t>bash</a:t>
            </a:r>
            <a:r>
              <a:rPr lang="fr-FR" sz="3300" dirty="0">
                <a:solidFill>
                  <a:srgbClr val="7B9899"/>
                </a:solidFill>
                <a:latin typeface="Georgia"/>
              </a:rPr>
              <a:t> script </a:t>
            </a:r>
            <a:r>
              <a:rPr lang="fr-FR" sz="3300" dirty="0" err="1">
                <a:solidFill>
                  <a:srgbClr val="7B9899"/>
                </a:solidFill>
                <a:latin typeface="Georgia"/>
              </a:rPr>
              <a:t>sample</a:t>
            </a:r>
            <a:endParaRPr dirty="0"/>
          </a:p>
        </p:txBody>
      </p:sp>
      <p:sp>
        <p:nvSpPr>
          <p:cNvPr id="138" name="TextShape 2"/>
          <p:cNvSpPr txBox="1"/>
          <p:nvPr/>
        </p:nvSpPr>
        <p:spPr>
          <a:xfrm>
            <a:off x="301680" y="1527120"/>
            <a:ext cx="8590320" cy="478188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000000"/>
                </a:solidFill>
                <a:latin typeface="Georgia"/>
              </a:rPr>
              <a:t>The first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sed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delete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all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lines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between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CRC and MOVIE RATINGS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from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the file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rating.list</a:t>
            </a:r>
            <a:endParaRPr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000000"/>
                </a:solidFill>
                <a:latin typeface="Georgia"/>
              </a:rPr>
              <a:t>The second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sed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delete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all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lines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between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– and For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further</a:t>
            </a:r>
            <a:endParaRPr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000000"/>
                </a:solidFill>
                <a:latin typeface="Georgia"/>
              </a:rPr>
              <a:t>The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third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sed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get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lines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having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word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(2014),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which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correspond to films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produced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in 2014</a:t>
            </a:r>
            <a:endParaRPr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000000"/>
                </a:solidFill>
                <a:latin typeface="Georgia"/>
              </a:rPr>
              <a:t>The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fourth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sed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replace all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spaces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blanks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, by one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space</a:t>
            </a:r>
            <a:endParaRPr dirty="0"/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000000"/>
                </a:solidFill>
                <a:latin typeface="Georgia"/>
              </a:rPr>
              <a:t>The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cut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divide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the file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into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column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with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a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space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as the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separator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, and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add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all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column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except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de 2 first one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into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the </a:t>
            </a:r>
            <a:r>
              <a:rPr lang="fr-FR" dirty="0" err="1">
                <a:solidFill>
                  <a:srgbClr val="000000"/>
                </a:solidFill>
                <a:latin typeface="Georgia"/>
              </a:rPr>
              <a:t>temporary</a:t>
            </a:r>
            <a:r>
              <a:rPr lang="fr-FR" dirty="0">
                <a:solidFill>
                  <a:srgbClr val="000000"/>
                </a:solidFill>
                <a:latin typeface="Georgia"/>
              </a:rPr>
              <a:t> file </a:t>
            </a:r>
            <a:r>
              <a:rPr lang="fr-FR" dirty="0" smtClean="0">
                <a:solidFill>
                  <a:srgbClr val="000000"/>
                </a:solidFill>
                <a:latin typeface="Georgia"/>
              </a:rPr>
              <a:t>rating-</a:t>
            </a:r>
            <a:r>
              <a:rPr lang="fr-FR" dirty="0" err="1" smtClean="0">
                <a:solidFill>
                  <a:srgbClr val="000000"/>
                </a:solidFill>
                <a:latin typeface="Georgia"/>
              </a:rPr>
              <a:t>temp</a:t>
            </a:r>
            <a:endParaRPr lang="fr-FR" dirty="0" smtClean="0">
              <a:solidFill>
                <a:srgbClr val="000000"/>
              </a:solidFill>
              <a:latin typeface="Georgia"/>
            </a:endParaRPr>
          </a:p>
          <a:p>
            <a:pPr marL="285750" indent="-28575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endParaRPr lang="fr-FR" sz="1700" dirty="0"/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fr-FR" sz="1600" dirty="0" err="1" smtClean="0">
                <a:solidFill>
                  <a:srgbClr val="646B86"/>
                </a:solidFill>
                <a:latin typeface="Georgia"/>
              </a:rPr>
              <a:t>sed</a:t>
            </a:r>
            <a:r>
              <a:rPr lang="fr-FR" sz="1600" dirty="0" smtClean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'/^CRC/,/^MOVIE RATINGS/d' $FILE_PATH$FILE_RATING | </a:t>
            </a:r>
            <a:endParaRPr lang="fr-FR" sz="1600" dirty="0"/>
          </a:p>
          <a:p>
            <a:pPr lvl="1">
              <a:buSzPct val="75000"/>
            </a:pPr>
            <a:r>
              <a:rPr lang="fr-FR" sz="1600" dirty="0">
                <a:solidFill>
                  <a:srgbClr val="646B86"/>
                </a:solidFill>
                <a:latin typeface="Georgia"/>
              </a:rPr>
              <a:t>	</a:t>
            </a:r>
            <a:r>
              <a:rPr lang="fr-FR" sz="1600" dirty="0" err="1" smtClean="0">
                <a:solidFill>
                  <a:srgbClr val="646B86"/>
                </a:solidFill>
                <a:latin typeface="Georgia"/>
              </a:rPr>
              <a:t>sed</a:t>
            </a:r>
            <a:r>
              <a:rPr lang="fr-FR" sz="1600" dirty="0" smtClean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'/^--/,/^For 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further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/d' | </a:t>
            </a:r>
            <a:r>
              <a:rPr lang="fr-FR" sz="1600" dirty="0" err="1">
                <a:solidFill>
                  <a:srgbClr val="646B86"/>
                </a:solidFill>
                <a:latin typeface="Georgia"/>
              </a:rPr>
              <a:t>sed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 -n "/($YEAR)/p" | </a:t>
            </a:r>
            <a:endParaRPr sz="1600" dirty="0"/>
          </a:p>
          <a:p>
            <a:pPr>
              <a:buSzPct val="75000"/>
            </a:pPr>
            <a:r>
              <a:rPr lang="fr-FR" sz="1600" dirty="0" smtClean="0">
                <a:solidFill>
                  <a:srgbClr val="646B86"/>
                </a:solidFill>
                <a:latin typeface="Georgia"/>
              </a:rPr>
              <a:t>	</a:t>
            </a:r>
            <a:r>
              <a:rPr lang="fr-FR" sz="1600" dirty="0" err="1" smtClean="0">
                <a:solidFill>
                  <a:srgbClr val="646B86"/>
                </a:solidFill>
                <a:latin typeface="Georgia"/>
              </a:rPr>
              <a:t>sed</a:t>
            </a:r>
            <a:r>
              <a:rPr lang="fr-FR" sz="1600" dirty="0" smtClean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-e 's/\s\s*/ /g' | </a:t>
            </a:r>
            <a:endParaRPr sz="1600" dirty="0"/>
          </a:p>
          <a:p>
            <a:pPr>
              <a:buSzPct val="75000"/>
            </a:pPr>
            <a:r>
              <a:rPr lang="fr-FR" sz="1600" dirty="0" smtClean="0">
                <a:solidFill>
                  <a:srgbClr val="646B86"/>
                </a:solidFill>
                <a:latin typeface="Georgia"/>
              </a:rPr>
              <a:t>	</a:t>
            </a:r>
            <a:r>
              <a:rPr lang="fr-FR" sz="1600" dirty="0" err="1" smtClean="0">
                <a:solidFill>
                  <a:srgbClr val="646B86"/>
                </a:solidFill>
                <a:latin typeface="Georgia"/>
              </a:rPr>
              <a:t>cut</a:t>
            </a:r>
            <a:r>
              <a:rPr lang="fr-FR" sz="1600" dirty="0" smtClean="0">
                <a:solidFill>
                  <a:srgbClr val="646B86"/>
                </a:solidFill>
                <a:latin typeface="Georgia"/>
              </a:rPr>
              <a:t> </a:t>
            </a:r>
            <a:r>
              <a:rPr lang="fr-FR" sz="1600" dirty="0">
                <a:solidFill>
                  <a:srgbClr val="646B86"/>
                </a:solidFill>
                <a:latin typeface="Georgia"/>
              </a:rPr>
              <a:t>-d' ' -f3- &gt;$FILE_PATH$FILE_RATING_TEMP;</a:t>
            </a:r>
            <a:endParaRPr sz="16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1087</Words>
  <Application>Microsoft Office PowerPoint</Application>
  <PresentationFormat>Affichage à l'écran (4:3)</PresentationFormat>
  <Paragraphs>170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28</vt:i4>
      </vt:variant>
    </vt:vector>
  </HeadingPairs>
  <TitlesOfParts>
    <vt:vector size="30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Clean.sh bash script sample</vt:lpstr>
      <vt:lpstr>Clean.sh bash script sample</vt:lpstr>
      <vt:lpstr>Présentation PowerPoint</vt:lpstr>
      <vt:lpstr>Clean.sh bash script sample</vt:lpstr>
      <vt:lpstr>Clean.sh bash script sample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Christian</cp:lastModifiedBy>
  <cp:revision>30</cp:revision>
  <dcterms:modified xsi:type="dcterms:W3CDTF">2014-06-12T19:03:52Z</dcterms:modified>
</cp:coreProperties>
</file>