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4810bd875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4810bd875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4810bd875b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4810bd875b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4810bd875b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4810bd875b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4810bd875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810bd87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4810bd875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4810bd875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4810bd875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4810bd875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4810bd875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4810bd875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4810bd875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4810bd875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4810bd875b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4810bd875b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4810bd875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4810bd875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4810bd875b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4810bd875b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colab.research.google.com/github/tensorflow/docs/blob/master/site/en/tutorials/_index.ipynb"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8.png"/><Relationship Id="rId5"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9.png"/><Relationship Id="rId5"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Numpy and Tensorflow Tutorial</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11/16/2018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Tensorflow</a:t>
            </a:r>
            <a:endParaRPr/>
          </a:p>
        </p:txBody>
      </p:sp>
      <p:sp>
        <p:nvSpPr>
          <p:cNvPr id="113" name="Google Shape;113;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TensorFlow™ is an open source software library for high performance numerical computation. Its flexible architecture allows easy deployment of computation across a variety of platforms (CPUs, GPUs, TPUs), and from desktops to clusters of servers to mobile and edge devices.</a:t>
            </a:r>
            <a:endParaRPr/>
          </a:p>
          <a:p>
            <a:pPr indent="-342900" lvl="0" marL="457200" rtl="0" algn="l">
              <a:spcBef>
                <a:spcPts val="0"/>
              </a:spcBef>
              <a:spcAft>
                <a:spcPts val="0"/>
              </a:spcAft>
              <a:buSzPts val="1800"/>
              <a:buChar char="●"/>
            </a:pPr>
            <a:r>
              <a:rPr lang="en"/>
              <a:t>Why use it:</a:t>
            </a:r>
            <a:endParaRPr/>
          </a:p>
          <a:p>
            <a:pPr indent="-317500" lvl="1" marL="914400" rtl="0" algn="l">
              <a:spcBef>
                <a:spcPts val="0"/>
              </a:spcBef>
              <a:spcAft>
                <a:spcPts val="0"/>
              </a:spcAft>
              <a:buSzPts val="1400"/>
              <a:buChar char="○"/>
            </a:pPr>
            <a:r>
              <a:rPr lang="en"/>
              <a:t>Computational graph for defining model, easier for parallel processing</a:t>
            </a:r>
            <a:endParaRPr/>
          </a:p>
          <a:p>
            <a:pPr indent="-317500" lvl="1" marL="914400" rtl="0" algn="l">
              <a:spcBef>
                <a:spcPts val="0"/>
              </a:spcBef>
              <a:spcAft>
                <a:spcPts val="0"/>
              </a:spcAft>
              <a:buSzPts val="1400"/>
              <a:buChar char="○"/>
            </a:pPr>
            <a:r>
              <a:rPr lang="en"/>
              <a:t>Automatic differential, which means automatic backpropagation</a:t>
            </a:r>
            <a:endParaRPr/>
          </a:p>
          <a:p>
            <a:pPr indent="-342900" lvl="0" marL="457200" rtl="0" algn="l">
              <a:spcBef>
                <a:spcPts val="0"/>
              </a:spcBef>
              <a:spcAft>
                <a:spcPts val="0"/>
              </a:spcAft>
              <a:buSzPts val="1800"/>
              <a:buChar char="●"/>
            </a:pPr>
            <a:r>
              <a:rPr lang="en"/>
              <a:t>Not just for neural network optimization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Low level API</a:t>
            </a:r>
            <a:endParaRPr/>
          </a:p>
        </p:txBody>
      </p:sp>
      <p:pic>
        <p:nvPicPr>
          <p:cNvPr id="119" name="Google Shape;119;p23"/>
          <p:cNvPicPr preferRelativeResize="0"/>
          <p:nvPr/>
        </p:nvPicPr>
        <p:blipFill>
          <a:blip r:embed="rId3">
            <a:alphaModFix/>
          </a:blip>
          <a:stretch>
            <a:fillRect/>
          </a:stretch>
        </p:blipFill>
        <p:spPr>
          <a:xfrm>
            <a:off x="442950" y="1065400"/>
            <a:ext cx="2149299" cy="3820975"/>
          </a:xfrm>
          <a:prstGeom prst="rect">
            <a:avLst/>
          </a:prstGeom>
          <a:noFill/>
          <a:ln>
            <a:noFill/>
          </a:ln>
        </p:spPr>
      </p:pic>
      <p:sp>
        <p:nvSpPr>
          <p:cNvPr id="120" name="Google Shape;120;p23"/>
          <p:cNvSpPr txBox="1"/>
          <p:nvPr/>
        </p:nvSpPr>
        <p:spPr>
          <a:xfrm>
            <a:off x="3159450" y="1164550"/>
            <a:ext cx="5466900" cy="3418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Parallelism: by using explicit edges to represent dependencies between operations, it is easy for the system to identify operations that can execute in parallel.</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Distributed execution: by using explicit edges to represent the values that flow between operations, it is possible for TensorFlow to partition your program across multiple devices (CPUs, GPUs, and TPUs) attached to different machines. TensorFlow inserts the necessary communication and coordination between devices.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Portability: the dataflow graph is a language-independent representation of the code in your model. You can build a dataflow graph in Python, store it in a SavedModel, and restore it in a C++ program for low-latency inference.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 level API</a:t>
            </a:r>
            <a:endParaRPr/>
          </a:p>
        </p:txBody>
      </p:sp>
      <p:sp>
        <p:nvSpPr>
          <p:cNvPr id="126" name="Google Shape;126;p24"/>
          <p:cNvSpPr txBox="1"/>
          <p:nvPr/>
        </p:nvSpPr>
        <p:spPr>
          <a:xfrm>
            <a:off x="398975" y="1477275"/>
            <a:ext cx="8367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https://colab.research.google.com/github/tensorflow/docs/blob/master/site/en/tutorials/_index.ipynb</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Scientific Computation Softwares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Numpy</a:t>
            </a:r>
            <a:endParaRPr/>
          </a:p>
          <a:p>
            <a:pPr indent="-317500" lvl="1" marL="914400" rtl="0" algn="l">
              <a:spcBef>
                <a:spcPts val="0"/>
              </a:spcBef>
              <a:spcAft>
                <a:spcPts val="0"/>
              </a:spcAft>
              <a:buSzPts val="1400"/>
              <a:buChar char="○"/>
            </a:pPr>
            <a:r>
              <a:rPr lang="en"/>
              <a:t>Matrix computation</a:t>
            </a:r>
            <a:endParaRPr/>
          </a:p>
          <a:p>
            <a:pPr indent="-342900" lvl="0" marL="457200" rtl="0" algn="l">
              <a:spcBef>
                <a:spcPts val="0"/>
              </a:spcBef>
              <a:spcAft>
                <a:spcPts val="0"/>
              </a:spcAft>
              <a:buSzPts val="1800"/>
              <a:buChar char="●"/>
            </a:pPr>
            <a:r>
              <a:rPr lang="en"/>
              <a:t>Tensorflow</a:t>
            </a:r>
            <a:endParaRPr/>
          </a:p>
          <a:p>
            <a:pPr indent="-317500" lvl="1" marL="914400" rtl="0" algn="l">
              <a:spcBef>
                <a:spcPts val="0"/>
              </a:spcBef>
              <a:spcAft>
                <a:spcPts val="0"/>
              </a:spcAft>
              <a:buSzPts val="1400"/>
              <a:buChar char="○"/>
            </a:pPr>
            <a:r>
              <a:rPr lang="en"/>
              <a:t>Computational graph for machine learning</a:t>
            </a:r>
            <a:endParaRPr/>
          </a:p>
          <a:p>
            <a:pPr indent="-342900" lvl="0" marL="457200" rtl="0" algn="l">
              <a:spcBef>
                <a:spcPts val="0"/>
              </a:spcBef>
              <a:spcAft>
                <a:spcPts val="0"/>
              </a:spcAft>
              <a:buSzPts val="1800"/>
              <a:buChar char="●"/>
            </a:pPr>
            <a:r>
              <a:rPr lang="en"/>
              <a:t>Jupyter Notebook</a:t>
            </a:r>
            <a:endParaRPr/>
          </a:p>
          <a:p>
            <a:pPr indent="-317500" lvl="1" marL="914400" rtl="0" algn="l">
              <a:spcBef>
                <a:spcPts val="0"/>
              </a:spcBef>
              <a:spcAft>
                <a:spcPts val="0"/>
              </a:spcAft>
              <a:buSzPts val="1400"/>
              <a:buChar char="○"/>
            </a:pPr>
            <a:r>
              <a:rPr lang="en"/>
              <a:t>Interactive and multimedia python development environment</a:t>
            </a:r>
            <a:endParaRPr/>
          </a:p>
          <a:p>
            <a:pPr indent="-342900" lvl="0" marL="457200" rtl="0" algn="l">
              <a:spcBef>
                <a:spcPts val="0"/>
              </a:spcBef>
              <a:spcAft>
                <a:spcPts val="0"/>
              </a:spcAft>
              <a:buSzPts val="1800"/>
              <a:buChar char="●"/>
            </a:pPr>
            <a:r>
              <a:rPr lang="en"/>
              <a:t>Google </a:t>
            </a:r>
            <a:r>
              <a:rPr lang="en"/>
              <a:t>Colaboratory</a:t>
            </a:r>
            <a:endParaRPr/>
          </a:p>
          <a:p>
            <a:pPr indent="-317500" lvl="1" marL="914400" rtl="0" algn="l">
              <a:spcBef>
                <a:spcPts val="0"/>
              </a:spcBef>
              <a:spcAft>
                <a:spcPts val="0"/>
              </a:spcAft>
              <a:buSzPts val="1400"/>
              <a:buChar char="○"/>
            </a:pPr>
            <a:r>
              <a:rPr lang="en"/>
              <a:t>Online Jupyter notebook with popular software already on the shelf</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Brief of problem 2 of </a:t>
            </a:r>
            <a:r>
              <a:rPr lang="en"/>
              <a:t>Homework</a:t>
            </a:r>
            <a:r>
              <a:rPr lang="en"/>
              <a:t> 5</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Using jupyter notebook(Colaboratory)</a:t>
            </a:r>
            <a:endParaRPr/>
          </a:p>
          <a:p>
            <a:pPr indent="-342900" lvl="0" marL="457200" rtl="0" algn="l">
              <a:spcBef>
                <a:spcPts val="0"/>
              </a:spcBef>
              <a:spcAft>
                <a:spcPts val="0"/>
              </a:spcAft>
              <a:buSzPts val="1800"/>
              <a:buChar char="●"/>
            </a:pPr>
            <a:r>
              <a:rPr lang="en"/>
              <a:t>About 20 lines of python codes focusing on:</a:t>
            </a:r>
            <a:endParaRPr/>
          </a:p>
          <a:p>
            <a:pPr indent="-317500" lvl="1" marL="914400" rtl="0" algn="l">
              <a:spcBef>
                <a:spcPts val="0"/>
              </a:spcBef>
              <a:spcAft>
                <a:spcPts val="0"/>
              </a:spcAft>
              <a:buSzPts val="1400"/>
              <a:buChar char="○"/>
            </a:pPr>
            <a:r>
              <a:rPr lang="en"/>
              <a:t>Forward and backward propagation</a:t>
            </a:r>
            <a:endParaRPr/>
          </a:p>
          <a:p>
            <a:pPr indent="-317500" lvl="1" marL="914400" rtl="0" algn="l">
              <a:spcBef>
                <a:spcPts val="0"/>
              </a:spcBef>
              <a:spcAft>
                <a:spcPts val="0"/>
              </a:spcAft>
              <a:buSzPts val="1400"/>
              <a:buChar char="○"/>
            </a:pPr>
            <a:r>
              <a:rPr lang="en"/>
              <a:t>Gradient updating</a:t>
            </a:r>
            <a:endParaRPr/>
          </a:p>
          <a:p>
            <a:pPr indent="-317500" lvl="1" marL="914400" rtl="0" algn="l">
              <a:spcBef>
                <a:spcPts val="0"/>
              </a:spcBef>
              <a:spcAft>
                <a:spcPts val="0"/>
              </a:spcAft>
              <a:buSzPts val="1400"/>
              <a:buChar char="○"/>
            </a:pPr>
            <a:r>
              <a:rPr lang="en"/>
              <a:t>Some steps of training operation</a:t>
            </a:r>
            <a:endParaRPr/>
          </a:p>
          <a:p>
            <a:pPr indent="-342900" lvl="0" marL="457200" rtl="0" algn="l">
              <a:spcBef>
                <a:spcPts val="0"/>
              </a:spcBef>
              <a:spcAft>
                <a:spcPts val="0"/>
              </a:spcAft>
              <a:buSzPts val="1800"/>
              <a:buChar char="●"/>
            </a:pPr>
            <a:r>
              <a:rPr lang="en"/>
              <a:t>Compared with problem 1, it’s a more formal and complete neural network, consisting of </a:t>
            </a:r>
            <a:r>
              <a:rPr lang="en"/>
              <a:t>modularized</a:t>
            </a:r>
            <a:r>
              <a:rPr lang="en"/>
              <a:t> layer, model, and training workflow.</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two layer model</a:t>
            </a:r>
            <a:endParaRPr/>
          </a:p>
        </p:txBody>
      </p:sp>
      <p:pic>
        <p:nvPicPr>
          <p:cNvPr id="73" name="Google Shape;73;p16"/>
          <p:cNvPicPr preferRelativeResize="0"/>
          <p:nvPr/>
        </p:nvPicPr>
        <p:blipFill>
          <a:blip r:embed="rId3">
            <a:alphaModFix/>
          </a:blip>
          <a:stretch>
            <a:fillRect/>
          </a:stretch>
        </p:blipFill>
        <p:spPr>
          <a:xfrm>
            <a:off x="242825" y="1278350"/>
            <a:ext cx="5403000" cy="3552324"/>
          </a:xfrm>
          <a:prstGeom prst="rect">
            <a:avLst/>
          </a:prstGeom>
          <a:noFill/>
          <a:ln>
            <a:noFill/>
          </a:ln>
        </p:spPr>
      </p:pic>
      <p:pic>
        <p:nvPicPr>
          <p:cNvPr id="74" name="Google Shape;74;p16"/>
          <p:cNvPicPr preferRelativeResize="0"/>
          <p:nvPr/>
        </p:nvPicPr>
        <p:blipFill>
          <a:blip r:embed="rId4">
            <a:alphaModFix/>
          </a:blip>
          <a:stretch>
            <a:fillRect/>
          </a:stretch>
        </p:blipFill>
        <p:spPr>
          <a:xfrm>
            <a:off x="5746925" y="673750"/>
            <a:ext cx="2743200" cy="2076450"/>
          </a:xfrm>
          <a:prstGeom prst="rect">
            <a:avLst/>
          </a:prstGeom>
          <a:noFill/>
          <a:ln>
            <a:noFill/>
          </a:ln>
        </p:spPr>
      </p:pic>
      <p:pic>
        <p:nvPicPr>
          <p:cNvPr id="75" name="Google Shape;75;p16"/>
          <p:cNvPicPr preferRelativeResize="0"/>
          <p:nvPr/>
        </p:nvPicPr>
        <p:blipFill>
          <a:blip r:embed="rId5">
            <a:alphaModFix/>
          </a:blip>
          <a:stretch>
            <a:fillRect/>
          </a:stretch>
        </p:blipFill>
        <p:spPr>
          <a:xfrm>
            <a:off x="5505450" y="2963775"/>
            <a:ext cx="3638550" cy="1866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Forward Propagation</a:t>
            </a:r>
            <a:endParaRPr/>
          </a:p>
        </p:txBody>
      </p:sp>
      <p:pic>
        <p:nvPicPr>
          <p:cNvPr id="81" name="Google Shape;81;p17"/>
          <p:cNvPicPr preferRelativeResize="0"/>
          <p:nvPr/>
        </p:nvPicPr>
        <p:blipFill>
          <a:blip r:embed="rId3">
            <a:alphaModFix/>
          </a:blip>
          <a:stretch>
            <a:fillRect/>
          </a:stretch>
        </p:blipFill>
        <p:spPr>
          <a:xfrm>
            <a:off x="1058175" y="1655350"/>
            <a:ext cx="6896949" cy="2334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Backpropagation</a:t>
            </a:r>
            <a:endParaRPr/>
          </a:p>
          <a:p>
            <a:pPr indent="0" lvl="0" marL="0" rtl="0" algn="l">
              <a:spcBef>
                <a:spcPts val="0"/>
              </a:spcBef>
              <a:spcAft>
                <a:spcPts val="0"/>
              </a:spcAft>
              <a:buNone/>
            </a:pPr>
            <a:r>
              <a:t/>
            </a:r>
            <a:endParaRPr/>
          </a:p>
        </p:txBody>
      </p:sp>
      <p:pic>
        <p:nvPicPr>
          <p:cNvPr id="87" name="Google Shape;87;p18"/>
          <p:cNvPicPr preferRelativeResize="0"/>
          <p:nvPr/>
        </p:nvPicPr>
        <p:blipFill>
          <a:blip r:embed="rId3">
            <a:alphaModFix/>
          </a:blip>
          <a:stretch>
            <a:fillRect/>
          </a:stretch>
        </p:blipFill>
        <p:spPr>
          <a:xfrm>
            <a:off x="5055150" y="1318450"/>
            <a:ext cx="3943350" cy="1504950"/>
          </a:xfrm>
          <a:prstGeom prst="rect">
            <a:avLst/>
          </a:prstGeom>
          <a:noFill/>
          <a:ln>
            <a:noFill/>
          </a:ln>
        </p:spPr>
      </p:pic>
      <p:pic>
        <p:nvPicPr>
          <p:cNvPr id="88" name="Google Shape;88;p18"/>
          <p:cNvPicPr preferRelativeResize="0"/>
          <p:nvPr/>
        </p:nvPicPr>
        <p:blipFill>
          <a:blip r:embed="rId4">
            <a:alphaModFix/>
          </a:blip>
          <a:stretch>
            <a:fillRect/>
          </a:stretch>
        </p:blipFill>
        <p:spPr>
          <a:xfrm>
            <a:off x="311700" y="1332600"/>
            <a:ext cx="4743450" cy="3072182"/>
          </a:xfrm>
          <a:prstGeom prst="rect">
            <a:avLst/>
          </a:prstGeom>
          <a:noFill/>
          <a:ln>
            <a:noFill/>
          </a:ln>
        </p:spPr>
      </p:pic>
      <p:pic>
        <p:nvPicPr>
          <p:cNvPr id="89" name="Google Shape;89;p18"/>
          <p:cNvPicPr preferRelativeResize="0"/>
          <p:nvPr/>
        </p:nvPicPr>
        <p:blipFill>
          <a:blip r:embed="rId5">
            <a:alphaModFix/>
          </a:blip>
          <a:stretch>
            <a:fillRect/>
          </a:stretch>
        </p:blipFill>
        <p:spPr>
          <a:xfrm>
            <a:off x="4977638" y="3226149"/>
            <a:ext cx="4098374" cy="1378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Backpropagation</a:t>
            </a:r>
            <a:endParaRPr/>
          </a:p>
        </p:txBody>
      </p:sp>
      <p:pic>
        <p:nvPicPr>
          <p:cNvPr id="95" name="Google Shape;95;p19"/>
          <p:cNvPicPr preferRelativeResize="0"/>
          <p:nvPr/>
        </p:nvPicPr>
        <p:blipFill>
          <a:blip r:embed="rId3">
            <a:alphaModFix/>
          </a:blip>
          <a:stretch>
            <a:fillRect/>
          </a:stretch>
        </p:blipFill>
        <p:spPr>
          <a:xfrm>
            <a:off x="1263600" y="1752425"/>
            <a:ext cx="5581650" cy="2533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Relu backpropagation</a:t>
            </a:r>
            <a:endParaRPr/>
          </a:p>
        </p:txBody>
      </p:sp>
      <p:pic>
        <p:nvPicPr>
          <p:cNvPr id="101" name="Google Shape;101;p20"/>
          <p:cNvPicPr preferRelativeResize="0"/>
          <p:nvPr/>
        </p:nvPicPr>
        <p:blipFill>
          <a:blip r:embed="rId3">
            <a:alphaModFix/>
          </a:blip>
          <a:stretch>
            <a:fillRect/>
          </a:stretch>
        </p:blipFill>
        <p:spPr>
          <a:xfrm>
            <a:off x="1344050" y="1119200"/>
            <a:ext cx="5829942" cy="38209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Miscellaneous</a:t>
            </a:r>
            <a:endParaRPr/>
          </a:p>
        </p:txBody>
      </p:sp>
      <p:pic>
        <p:nvPicPr>
          <p:cNvPr id="107" name="Google Shape;107;p21"/>
          <p:cNvPicPr preferRelativeResize="0"/>
          <p:nvPr/>
        </p:nvPicPr>
        <p:blipFill>
          <a:blip r:embed="rId3">
            <a:alphaModFix/>
          </a:blip>
          <a:stretch>
            <a:fillRect/>
          </a:stretch>
        </p:blipFill>
        <p:spPr>
          <a:xfrm>
            <a:off x="1090525" y="1180900"/>
            <a:ext cx="7334250" cy="3714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