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3" r:id="rId4"/>
    <p:sldId id="277" r:id="rId5"/>
    <p:sldId id="278" r:id="rId6"/>
    <p:sldId id="276" r:id="rId7"/>
    <p:sldId id="271" r:id="rId8"/>
    <p:sldId id="281" r:id="rId9"/>
    <p:sldId id="280" r:id="rId10"/>
    <p:sldId id="279" r:id="rId11"/>
    <p:sldId id="282" r:id="rId12"/>
    <p:sldId id="283" r:id="rId13"/>
    <p:sldId id="284" r:id="rId14"/>
    <p:sldId id="285" r:id="rId15"/>
    <p:sldId id="286" r:id="rId16"/>
    <p:sldId id="287" r:id="rId17"/>
    <p:sldId id="288" r:id="rId18"/>
    <p:sldId id="289" r:id="rId19"/>
    <p:sldId id="290" r:id="rId20"/>
    <p:sldId id="291" r:id="rId21"/>
    <p:sldId id="29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4723" autoAdjust="0"/>
  </p:normalViewPr>
  <p:slideViewPr>
    <p:cSldViewPr>
      <p:cViewPr>
        <p:scale>
          <a:sx n="66" d="100"/>
          <a:sy n="66" d="100"/>
        </p:scale>
        <p:origin x="-900" y="104"/>
      </p:cViewPr>
      <p:guideLst>
        <p:guide orient="horz" pos="2160"/>
        <p:guide pos="2880"/>
      </p:guideLst>
    </p:cSldViewPr>
  </p:slideViewPr>
  <p:outlineViewPr>
    <p:cViewPr>
      <p:scale>
        <a:sx n="33" d="100"/>
        <a:sy n="33" d="100"/>
      </p:scale>
      <p:origin x="0" y="48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A35186-3DBD-4861-BFDE-56F57CCA1AF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55BC6E-BF48-4676-B60E-CE7D01DF3A8B}"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FA35186-3DBD-4861-BFDE-56F57CCA1AFE}"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55BC6E-BF48-4676-B60E-CE7D01DF3A8B}" type="datetimeFigureOut">
              <a:rPr lang="en-US" smtClean="0"/>
              <a:pPr/>
              <a:t>2/27/2017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FA35186-3DBD-4861-BFDE-56F57CCA1AFE}"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667000"/>
            <a:ext cx="7851648" cy="1828800"/>
          </a:xfrm>
        </p:spPr>
        <p:txBody>
          <a:bodyPr>
            <a:normAutofit/>
          </a:bodyPr>
          <a:lstStyle/>
          <a:p>
            <a:r>
              <a:rPr lang="en-US" dirty="0" smtClean="0"/>
              <a:t>Assignment 6 – Proposal</a:t>
            </a:r>
            <a:br>
              <a:rPr lang="en-US" dirty="0" smtClean="0"/>
            </a:br>
            <a:endParaRPr lang="en-US" dirty="0"/>
          </a:p>
        </p:txBody>
      </p:sp>
      <p:sp>
        <p:nvSpPr>
          <p:cNvPr id="3" name="Subtitle 2"/>
          <p:cNvSpPr>
            <a:spLocks noGrp="1"/>
          </p:cNvSpPr>
          <p:nvPr>
            <p:ph type="subTitle" idx="1"/>
          </p:nvPr>
        </p:nvSpPr>
        <p:spPr>
          <a:xfrm>
            <a:off x="533400" y="4724400"/>
            <a:ext cx="7854696" cy="1752600"/>
          </a:xfrm>
        </p:spPr>
        <p:txBody>
          <a:bodyPr/>
          <a:lstStyle/>
          <a:p>
            <a:pPr algn="l"/>
            <a:r>
              <a:rPr lang="en-US" b="1" dirty="0" smtClean="0"/>
              <a:t>Presented by: 		</a:t>
            </a:r>
            <a:r>
              <a:rPr lang="en-US" dirty="0" smtClean="0"/>
              <a:t>Amit Pandey</a:t>
            </a:r>
          </a:p>
          <a:p>
            <a:pPr algn="l"/>
            <a:r>
              <a:rPr lang="en-US" b="1" dirty="0" smtClean="0"/>
              <a:t>Guided by: 			</a:t>
            </a:r>
            <a:r>
              <a:rPr lang="en-US" dirty="0" smtClean="0"/>
              <a:t>Professor Sylvain Jaume</a:t>
            </a:r>
          </a:p>
          <a:p>
            <a:pPr algn="l"/>
            <a:r>
              <a:rPr lang="en-US" b="1" dirty="0" smtClean="0"/>
              <a:t>Course:			</a:t>
            </a:r>
            <a:r>
              <a:rPr lang="en-US" dirty="0" smtClean="0"/>
              <a:t>DS670 - Capstone</a:t>
            </a:r>
            <a:endParaRPr lang="en-US" dirty="0"/>
          </a:p>
        </p:txBody>
      </p:sp>
      <p:pic>
        <p:nvPicPr>
          <p:cNvPr id="4" name="Picture 3"/>
          <p:cNvPicPr/>
          <p:nvPr/>
        </p:nvPicPr>
        <p:blipFill>
          <a:blip r:embed="rId2" cstate="print"/>
          <a:srcRect/>
          <a:stretch>
            <a:fillRect/>
          </a:stretch>
        </p:blipFill>
        <p:spPr bwMode="auto">
          <a:xfrm>
            <a:off x="1524000" y="228600"/>
            <a:ext cx="5771078" cy="12954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685800"/>
            <a:ext cx="2743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a:t>
            </a:r>
            <a:r>
              <a:rPr lang="en-US" dirty="0" err="1" smtClean="0"/>
              <a:t>DataSet</a:t>
            </a:r>
            <a:endParaRPr lang="en-US" dirty="0"/>
          </a:p>
        </p:txBody>
      </p:sp>
      <p:sp>
        <p:nvSpPr>
          <p:cNvPr id="5" name="Rectangle 4"/>
          <p:cNvSpPr/>
          <p:nvPr/>
        </p:nvSpPr>
        <p:spPr>
          <a:xfrm>
            <a:off x="914400" y="4343400"/>
            <a:ext cx="2743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 Set</a:t>
            </a:r>
            <a:endParaRPr lang="en-US" dirty="0"/>
          </a:p>
        </p:txBody>
      </p:sp>
      <p:sp>
        <p:nvSpPr>
          <p:cNvPr id="6" name="Rectangle 5"/>
          <p:cNvSpPr/>
          <p:nvPr/>
        </p:nvSpPr>
        <p:spPr>
          <a:xfrm>
            <a:off x="4876800" y="228600"/>
            <a:ext cx="1676400" cy="1219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Learning Algorithm</a:t>
            </a:r>
            <a:endParaRPr lang="en-US" dirty="0"/>
          </a:p>
        </p:txBody>
      </p:sp>
      <p:sp>
        <p:nvSpPr>
          <p:cNvPr id="7" name="Rectangle 6"/>
          <p:cNvSpPr/>
          <p:nvPr/>
        </p:nvSpPr>
        <p:spPr>
          <a:xfrm>
            <a:off x="4953000" y="2286000"/>
            <a:ext cx="1676400" cy="1219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 Model</a:t>
            </a:r>
            <a:endParaRPr lang="en-US" dirty="0"/>
          </a:p>
        </p:txBody>
      </p:sp>
      <p:sp>
        <p:nvSpPr>
          <p:cNvPr id="8" name="Rectangle 7"/>
          <p:cNvSpPr/>
          <p:nvPr/>
        </p:nvSpPr>
        <p:spPr>
          <a:xfrm>
            <a:off x="4953000" y="4724400"/>
            <a:ext cx="1676400" cy="1219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Apply Model</a:t>
            </a:r>
            <a:endParaRPr lang="en-US" dirty="0"/>
          </a:p>
        </p:txBody>
      </p:sp>
      <p:sp>
        <p:nvSpPr>
          <p:cNvPr id="9" name="Rectangle 8"/>
          <p:cNvSpPr/>
          <p:nvPr/>
        </p:nvSpPr>
        <p:spPr>
          <a:xfrm>
            <a:off x="7315200" y="2438400"/>
            <a:ext cx="1676400" cy="1219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en-US" dirty="0"/>
          </a:p>
        </p:txBody>
      </p:sp>
      <p:cxnSp>
        <p:nvCxnSpPr>
          <p:cNvPr id="12" name="Straight Arrow Connector 11"/>
          <p:cNvCxnSpPr/>
          <p:nvPr/>
        </p:nvCxnSpPr>
        <p:spPr>
          <a:xfrm>
            <a:off x="3733800" y="1676400"/>
            <a:ext cx="1066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91200" y="1676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05600" y="28194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781800" y="3733800"/>
            <a:ext cx="533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810000" y="51816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0" y="5867400"/>
            <a:ext cx="9144000" cy="990600"/>
          </a:xfrm>
          <a:prstGeom prst="rect">
            <a:avLst/>
          </a:prstGeom>
        </p:spPr>
        <p:txBody>
          <a:bodyPr vert="horz" lIns="0" rIns="0" bIns="0" anchor="b">
            <a:normAutofit fontScale="97500"/>
          </a:bodyPr>
          <a:lstStyle/>
          <a:p>
            <a:pPr lvl="0" algn="ctr">
              <a:spcBef>
                <a:spcPct val="0"/>
              </a:spcBef>
            </a:pPr>
            <a:r>
              <a:rPr lang="en-US" sz="5000" dirty="0" smtClean="0">
                <a:solidFill>
                  <a:schemeClr val="tx2"/>
                </a:solidFill>
                <a:latin typeface="+mj-lt"/>
                <a:ea typeface="+mj-ea"/>
                <a:cs typeface="+mj-cs"/>
              </a:rPr>
              <a:t>Fig 2 - Classification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Cross validation</a:t>
            </a:r>
            <a:endParaRPr lang="en-US" dirty="0"/>
          </a:p>
        </p:txBody>
      </p:sp>
      <p:sp>
        <p:nvSpPr>
          <p:cNvPr id="3" name="Subtitle 2"/>
          <p:cNvSpPr>
            <a:spLocks noGrp="1"/>
          </p:cNvSpPr>
          <p:nvPr>
            <p:ph type="subTitle" idx="1"/>
          </p:nvPr>
        </p:nvSpPr>
        <p:spPr>
          <a:xfrm>
            <a:off x="304800" y="1447800"/>
            <a:ext cx="8388096" cy="4572000"/>
          </a:xfrm>
        </p:spPr>
        <p:txBody>
          <a:bodyPr>
            <a:noAutofit/>
          </a:bodyPr>
          <a:lstStyle/>
          <a:p>
            <a:pPr algn="l">
              <a:buFont typeface="Wingdings" pitchFamily="2" charset="2"/>
              <a:buChar char="Ø"/>
            </a:pPr>
            <a:r>
              <a:rPr lang="en-US" sz="2800" dirty="0" smtClean="0"/>
              <a:t>In order to avoid the bias in the classification result and the model, use the N-Fold cross validation, method, in which you randomize the dataset and create N number of almost equal size partitions. </a:t>
            </a:r>
          </a:p>
          <a:p>
            <a:pPr algn="l"/>
            <a:endParaRPr lang="en-US" sz="2800" dirty="0" smtClean="0"/>
          </a:p>
          <a:p>
            <a:pPr algn="l">
              <a:buFont typeface="Wingdings" pitchFamily="2" charset="2"/>
              <a:buChar char="Ø"/>
            </a:pPr>
            <a:r>
              <a:rPr lang="en-US" sz="2800" dirty="0" smtClean="0"/>
              <a:t>Then we can choose the N</a:t>
            </a:r>
            <a:r>
              <a:rPr lang="en-US" sz="2800" baseline="30000" dirty="0" smtClean="0"/>
              <a:t>th</a:t>
            </a:r>
            <a:r>
              <a:rPr lang="en-US" sz="2800" dirty="0" smtClean="0"/>
              <a:t> partition for testing and remaining partitions for training the classifier. </a:t>
            </a:r>
          </a:p>
          <a:p>
            <a:pPr algn="l">
              <a:buFont typeface="Wingdings" pitchFamily="2" charset="2"/>
              <a:buChar char="Ø"/>
            </a:pPr>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Cross validation (Cont’d)</a:t>
            </a:r>
            <a:endParaRPr lang="en-US" dirty="0"/>
          </a:p>
        </p:txBody>
      </p:sp>
      <p:sp>
        <p:nvSpPr>
          <p:cNvPr id="3" name="Subtitle 2"/>
          <p:cNvSpPr>
            <a:spLocks noGrp="1"/>
          </p:cNvSpPr>
          <p:nvPr>
            <p:ph type="subTitle" idx="1"/>
          </p:nvPr>
        </p:nvSpPr>
        <p:spPr>
          <a:xfrm>
            <a:off x="304800" y="1447800"/>
            <a:ext cx="8388096" cy="4572000"/>
          </a:xfrm>
        </p:spPr>
        <p:txBody>
          <a:bodyPr>
            <a:noAutofit/>
          </a:bodyPr>
          <a:lstStyle/>
          <a:p>
            <a:pPr algn="l">
              <a:buFont typeface="Wingdings" pitchFamily="2" charset="2"/>
              <a:buChar char="Ø"/>
            </a:pPr>
            <a:r>
              <a:rPr lang="en-US" sz="2800" dirty="0" smtClean="0"/>
              <a:t>Within the training set, we can further employ another K-fold cross validation to create a validation set and find the best parameters. </a:t>
            </a:r>
          </a:p>
          <a:p>
            <a:pPr algn="l">
              <a:buFont typeface="Wingdings" pitchFamily="2" charset="2"/>
              <a:buChar char="Ø"/>
            </a:pPr>
            <a:r>
              <a:rPr lang="en-US" sz="2800" dirty="0" smtClean="0"/>
              <a:t>Repeat this process N time to get an average of the metric. As we want to get rid of classifier bias we repeat this above process certain number of times by randomizing data and splitting into N fold and take average of the metric. </a:t>
            </a:r>
          </a:p>
          <a:p>
            <a:pPr algn="l">
              <a:buFont typeface="Wingdings" pitchFamily="2" charset="2"/>
              <a:buChar char="Ø"/>
            </a:pPr>
            <a:r>
              <a:rPr lang="en-US" sz="2800" dirty="0" smtClean="0"/>
              <a:t>This will result in a non-biased classification model that we can generalize.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noAutofit/>
          </a:bodyPr>
          <a:lstStyle/>
          <a:p>
            <a:pPr algn="ctr"/>
            <a:r>
              <a:rPr lang="en-US" sz="4400" dirty="0" smtClean="0"/>
              <a:t>Apply Machine Learning Models</a:t>
            </a:r>
            <a:endParaRPr lang="en-US" sz="4400" dirty="0"/>
          </a:p>
        </p:txBody>
      </p:sp>
      <p:sp>
        <p:nvSpPr>
          <p:cNvPr id="3" name="Subtitle 2"/>
          <p:cNvSpPr>
            <a:spLocks noGrp="1"/>
          </p:cNvSpPr>
          <p:nvPr>
            <p:ph type="subTitle" idx="1"/>
          </p:nvPr>
        </p:nvSpPr>
        <p:spPr>
          <a:xfrm>
            <a:off x="304800" y="1447800"/>
            <a:ext cx="8388096" cy="4572000"/>
          </a:xfrm>
        </p:spPr>
        <p:txBody>
          <a:bodyPr>
            <a:noAutofit/>
          </a:bodyPr>
          <a:lstStyle/>
          <a:p>
            <a:pPr algn="l"/>
            <a:r>
              <a:rPr lang="en-US" sz="2800" b="1" dirty="0" smtClean="0"/>
              <a:t>KNN:</a:t>
            </a:r>
            <a:r>
              <a:rPr lang="en-US" sz="2800" dirty="0" smtClean="0"/>
              <a:t> </a:t>
            </a:r>
          </a:p>
          <a:p>
            <a:pPr algn="l"/>
            <a:r>
              <a:rPr lang="en-US" sz="2400" dirty="0" smtClean="0"/>
              <a:t>K closest neighbors (KNN) is a basic algorithm that stores all accessible cases and characterizes new cases in view of a closeness measure. KNN has been utilized as a part of measurable estimation and example acknowledgment as of now in the start of 1970 as a non-parametric strategy. KNN is a non parametric lazy learning calculation. When we say a strategy is non parametric, it implies that it doesn't make any assumption on the data distribution. This is quite helpful, as in practical world, the greater part of the practical information does not comply with the ordinary hypothetical suppositions made. </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b="1" dirty="0" smtClean="0"/>
              <a:t>Random forest decision tree:</a:t>
            </a:r>
            <a:endParaRPr lang="en-US" sz="2800" dirty="0" smtClean="0"/>
          </a:p>
          <a:p>
            <a:pPr algn="l"/>
            <a:r>
              <a:rPr lang="en-US" sz="2400" dirty="0" smtClean="0"/>
              <a:t>Random forests or random decision forests are a group learning technique for classification, relapse and different undertakings, that work by developing a huge number of decision trees at preparing time and yielding the class that is the method of the classes (classification) or mean forecast (relapse) of the individual trees. Random decision forests adjust for decision trees' propensity for over fitting to their training set. Forests develops numerous classification trees. To classify another question from an information vector, put the info vector down each of the trees in the timberland. Each tree gives a classification, and we say the tree "votes" for that class. The backwoods picks the classification having the most votes (over every one of the trees in the timberland). </a:t>
            </a:r>
            <a:endParaRPr lang="en-US" sz="24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Apply Machine Learning Models</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b="1" dirty="0" smtClean="0"/>
              <a:t>Support Vector Machines (SVM) model:  </a:t>
            </a:r>
          </a:p>
          <a:p>
            <a:pPr algn="l"/>
            <a:r>
              <a:rPr lang="en-US" sz="2400" dirty="0" smtClean="0"/>
              <a:t>SVMs also support vector networks are supervised learning models with associated learning algorithms that analyze data used for classification and regression analysis. Margin/support to make a group for the training data. A SVM is a discriminative classifier also defined by a separating hyper plane. In other words, in supervised learning, given labeled training data, the algorithm outputs an optimal hyper plane that can categorize new examples.</a:t>
            </a:r>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Apply Machine Learning Models</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dirty="0" smtClean="0"/>
              <a:t>N</a:t>
            </a:r>
            <a:r>
              <a:rPr lang="en-US" sz="2800" b="1" dirty="0" smtClean="0"/>
              <a:t>eural Networks:</a:t>
            </a:r>
            <a:endParaRPr lang="en-US" sz="2800" dirty="0" smtClean="0"/>
          </a:p>
          <a:p>
            <a:pPr algn="l"/>
            <a:r>
              <a:rPr lang="en-US" sz="2000" dirty="0" smtClean="0"/>
              <a:t>Neural networks, sometime also suggested as connectionist systems, are a computational approach, which relies on upon a broad gathering of neural units or fabricated neurons, openly exhibiting the way a natural cerebrum deals with issues with far reaching clusters of normal neurons related by axons. Each neural unit is related with various others, and associations can actualize or inhibitory in their effect on the incitation state of related neural units. Each individual neural unit may have a summation limit which merges the estimations of each one of its wellsprings of information together. There may be an edge limit or confining limit on each affiliation and on the unit itself: to such a degree, to the point that the banner must beat the most distant indicate before causing diverse neurons. These structures are self-learning and arranged, rather than unequivocally altered, and surpass desires in domains where the plan or highlight acknowledgment is difficult to express in a standard PC program.</a:t>
            </a:r>
            <a:endParaRPr lang="en-US" sz="20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Apply Machine Learning Models</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dirty="0" smtClean="0"/>
              <a:t>Once we’ve build the algorithm models, we would need to evaluate the model on the testing data.  The evaluation of the performance of the classification model we will be based on the number of records correctly and incorrectly assessed by the model, which will be done through confusion matrix.</a:t>
            </a:r>
          </a:p>
          <a:p>
            <a:pPr algn="l"/>
            <a:endParaRPr lang="en-US" sz="2800" dirty="0" smtClean="0"/>
          </a:p>
          <a:p>
            <a:pPr algn="l"/>
            <a:r>
              <a:rPr lang="en-US" sz="2800" dirty="0" smtClean="0"/>
              <a:t>There are many performance metrics that help us evaluate the performance of our models.</a:t>
            </a:r>
            <a:endParaRPr lang="en-US" sz="28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pP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Evaluation of the model</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dirty="0" smtClean="0"/>
              <a:t>We will do a cross validation to check the accuracy of the training model. Cross-validation, sometimes called rotation estimation is a model validation technique for assessing how the results of a statistical analysis will generalize to an independent data set. It is mainly used in settings where the goal is prediction, and one wants to estimate how accurately a predictive model will perform in practice. The aim of the cross validation is also to avoid over-fitting of the model.</a:t>
            </a:r>
          </a:p>
          <a:p>
            <a:r>
              <a:rPr lang="en-US" sz="2800" dirty="0" smtClean="0"/>
              <a:t> </a:t>
            </a:r>
            <a:endParaRPr lang="en-US" sz="28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pP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Evaluation of the model (</a:t>
            </a:r>
            <a:r>
              <a:rPr lang="en-US" sz="4400" b="1" dirty="0" err="1"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contd</a:t>
            </a: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algn="l"/>
            <a:r>
              <a:rPr lang="en-US" sz="2800" dirty="0" smtClean="0"/>
              <a:t>A confusion matrix is a table that is frequently used to depict the execution of a classification model (or "classifier") on an arrangement of test information for which the genuine qualities are known. The confusion matrix itself is generally easy to see, however the related phrasing can be confusing. Here’s an example of confusion matrix:</a:t>
            </a:r>
          </a:p>
          <a:p>
            <a:r>
              <a:rPr lang="en-US" sz="2800" dirty="0" smtClean="0"/>
              <a:t> </a:t>
            </a:r>
            <a:endParaRPr lang="en-US" sz="28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pP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Evaluation of the model (</a:t>
            </a:r>
            <a:r>
              <a:rPr lang="en-US" sz="4400" b="1" dirty="0" err="1"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contd</a:t>
            </a: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a:t>
            </a:r>
            <a:endParaRPr kumimoji="0" lang="en-US" sz="44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pic>
        <p:nvPicPr>
          <p:cNvPr id="4" name="Picture 3"/>
          <p:cNvPicPr/>
          <p:nvPr/>
        </p:nvPicPr>
        <p:blipFill>
          <a:blip r:embed="rId2" cstate="print"/>
          <a:srcRect/>
          <a:stretch>
            <a:fillRect/>
          </a:stretch>
        </p:blipFill>
        <p:spPr bwMode="auto">
          <a:xfrm>
            <a:off x="2286000" y="4876800"/>
            <a:ext cx="4572000" cy="1524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851648" cy="914400"/>
          </a:xfrm>
        </p:spPr>
        <p:txBody>
          <a:bodyPr/>
          <a:lstStyle/>
          <a:p>
            <a:pPr algn="ctr"/>
            <a:r>
              <a:rPr lang="en-US" dirty="0" smtClean="0"/>
              <a:t>Data</a:t>
            </a:r>
            <a:endParaRPr lang="en-US" dirty="0"/>
          </a:p>
        </p:txBody>
      </p:sp>
      <p:sp>
        <p:nvSpPr>
          <p:cNvPr id="4" name="Rectangle 3"/>
          <p:cNvSpPr/>
          <p:nvPr/>
        </p:nvSpPr>
        <p:spPr>
          <a:xfrm>
            <a:off x="228600" y="1343085"/>
            <a:ext cx="8458200" cy="4524315"/>
          </a:xfrm>
          <a:prstGeom prst="rect">
            <a:avLst/>
          </a:prstGeom>
        </p:spPr>
        <p:txBody>
          <a:bodyPr wrap="square">
            <a:spAutoFit/>
          </a:bodyPr>
          <a:lstStyle/>
          <a:p>
            <a:r>
              <a:rPr lang="en-US" sz="2400" dirty="0" smtClean="0"/>
              <a:t>The data is available in raw (CSV) and semantically annotated format using the </a:t>
            </a:r>
            <a:r>
              <a:rPr lang="en-US" sz="2400" dirty="0" err="1" smtClean="0"/>
              <a:t>citypulse</a:t>
            </a:r>
            <a:r>
              <a:rPr lang="en-US" sz="2400" dirty="0" smtClean="0"/>
              <a:t> information model. For this project, I’m going to use the “.</a:t>
            </a:r>
            <a:r>
              <a:rPr lang="en-US" sz="2400" dirty="0" err="1" smtClean="0"/>
              <a:t>csv</a:t>
            </a:r>
            <a:r>
              <a:rPr lang="en-US" sz="2400" dirty="0" smtClean="0"/>
              <a:t>” format only as it’s easy to manipulate and analyze the data. The data analysis will be done in Apache Zeppelin environment that is being taught in the class. To test out the data, I took the first dataset from February 2014 to June 2014 and saved all the files in a folder “</a:t>
            </a:r>
            <a:r>
              <a:rPr lang="en-US" sz="2400" dirty="0" err="1" smtClean="0"/>
              <a:t>traffic_feb_june</a:t>
            </a:r>
            <a:r>
              <a:rPr lang="en-US" sz="2400" dirty="0" smtClean="0"/>
              <a:t>” in my Downloads directory. Using Zeppelin Spark, I was able to consolidate all the files in one table called </a:t>
            </a:r>
            <a:r>
              <a:rPr lang="en-US" sz="2400" dirty="0" err="1" smtClean="0"/>
              <a:t>roadtraffic</a:t>
            </a:r>
            <a:r>
              <a:rPr lang="en-US" sz="2400" dirty="0" smtClean="0"/>
              <a:t>. Using SQL table, I ran a few queries to look into the data set and get a summary. I have only looked at the first dataset (Feb 2014 – June 2014) for now to do the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pPr marL="342900" lvl="0" indent="-342900" algn="l">
              <a:buFont typeface="+mj-lt"/>
              <a:buAutoNum type="arabicPeriod"/>
            </a:pPr>
            <a:r>
              <a:rPr lang="en-US" sz="2000" dirty="0" smtClean="0"/>
              <a:t>Download all datasets into local directory</a:t>
            </a:r>
          </a:p>
          <a:p>
            <a:pPr marL="342900" lvl="0" indent="-342900" algn="l">
              <a:buFont typeface="+mj-lt"/>
              <a:buAutoNum type="arabicPeriod"/>
            </a:pPr>
            <a:r>
              <a:rPr lang="en-US" sz="2000" dirty="0" smtClean="0"/>
              <a:t>Using Zeppelin, load and combine all the datasets</a:t>
            </a:r>
          </a:p>
          <a:p>
            <a:pPr marL="342900" lvl="0" indent="-342900" algn="l">
              <a:buFont typeface="+mj-lt"/>
              <a:buAutoNum type="arabicPeriod"/>
            </a:pPr>
            <a:r>
              <a:rPr lang="en-US" sz="2000" dirty="0" smtClean="0"/>
              <a:t>Process datasets and label combined data based on velocity. </a:t>
            </a:r>
          </a:p>
          <a:p>
            <a:pPr marL="800100" lvl="1" indent="-342900" algn="l">
              <a:buFont typeface="+mj-lt"/>
              <a:buAutoNum type="arabicPeriod"/>
            </a:pPr>
            <a:r>
              <a:rPr lang="en-US" sz="2000" dirty="0" smtClean="0"/>
              <a:t>Using SQL,  do a correlation matrix between different numerical variables and create histograms, scatter plots and line graphs to better understand the data. Label the dataset.</a:t>
            </a:r>
          </a:p>
          <a:p>
            <a:pPr marL="342900" indent="-342900" algn="l">
              <a:buFont typeface="+mj-lt"/>
              <a:buAutoNum type="arabicPeriod"/>
            </a:pPr>
            <a:r>
              <a:rPr lang="en-US" sz="2000" dirty="0" smtClean="0"/>
              <a:t>Split Datasets into Training (80%) and Testing Data (20%) to cross validation and evaluation of the models to be created</a:t>
            </a:r>
          </a:p>
          <a:p>
            <a:pPr marL="342900" lvl="0" indent="-342900" algn="l">
              <a:buFont typeface="+mj-lt"/>
              <a:buAutoNum type="arabicPeriod"/>
            </a:pPr>
            <a:r>
              <a:rPr lang="en-US" sz="2000" dirty="0" smtClean="0"/>
              <a:t>Build different models based on training datasets (80%) using different packages in R</a:t>
            </a:r>
          </a:p>
          <a:p>
            <a:pPr marL="800100" lvl="1" indent="-342900" algn="l">
              <a:buFont typeface="+mj-lt"/>
              <a:buAutoNum type="arabicPeriod"/>
            </a:pPr>
            <a:r>
              <a:rPr lang="en-US" sz="2000" dirty="0" smtClean="0"/>
              <a:t>KNN</a:t>
            </a:r>
          </a:p>
          <a:p>
            <a:pPr marL="800100" lvl="1" indent="-342900" algn="l">
              <a:buFont typeface="+mj-lt"/>
              <a:buAutoNum type="arabicPeriod"/>
            </a:pPr>
            <a:r>
              <a:rPr lang="en-US" sz="2000" dirty="0" smtClean="0"/>
              <a:t>Random Forests</a:t>
            </a:r>
          </a:p>
          <a:p>
            <a:pPr marL="800100" lvl="1" indent="-342900" algn="l">
              <a:buFont typeface="+mj-lt"/>
              <a:buAutoNum type="arabicPeriod"/>
            </a:pPr>
            <a:r>
              <a:rPr lang="en-US" sz="2000" dirty="0" smtClean="0"/>
              <a:t>Support Vector Machines</a:t>
            </a:r>
          </a:p>
          <a:p>
            <a:pPr marL="800100" lvl="1" indent="-342900" algn="l">
              <a:buFont typeface="+mj-lt"/>
              <a:buAutoNum type="arabicPeriod"/>
            </a:pPr>
            <a:r>
              <a:rPr lang="en-US" sz="2000" dirty="0" smtClean="0"/>
              <a:t>Neural Networks</a:t>
            </a:r>
          </a:p>
          <a:p>
            <a:pPr marL="342900" lvl="0" indent="-342900" algn="l">
              <a:buFont typeface="+mj-lt"/>
              <a:buAutoNum type="arabicPeriod"/>
            </a:pPr>
            <a:r>
              <a:rPr lang="en-US" sz="2000" dirty="0" smtClean="0"/>
              <a:t>Evaluate the models on the Testing Data: Cross validate</a:t>
            </a:r>
          </a:p>
          <a:p>
            <a:pPr marL="342900" lvl="0" indent="-342900" algn="l">
              <a:buFont typeface="+mj-lt"/>
              <a:buAutoNum type="arabicPeriod"/>
            </a:pPr>
            <a:r>
              <a:rPr lang="en-US" sz="2000" dirty="0" smtClean="0"/>
              <a:t>Select a model and do the prediction</a:t>
            </a:r>
            <a:endParaRPr lang="en-US" sz="20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pPr>
            <a:r>
              <a:rPr lang="en-US" sz="4400" b="1" dirty="0" err="1"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Psuedo</a:t>
            </a: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388096" cy="4572000"/>
          </a:xfrm>
        </p:spPr>
        <p:txBody>
          <a:bodyPr>
            <a:noAutofit/>
          </a:bodyPr>
          <a:lstStyle/>
          <a:p>
            <a:r>
              <a:rPr lang="en-US" sz="2800" dirty="0" smtClean="0"/>
              <a:t> </a:t>
            </a:r>
          </a:p>
          <a:p>
            <a:pPr algn="l"/>
            <a:r>
              <a:rPr lang="en-US" sz="2800" dirty="0" smtClean="0"/>
              <a:t>Based on the confusion matrix and the evaluation measurers (as defined above), we are going to make a model prediction on the accuracy of the model </a:t>
            </a:r>
            <a:endParaRPr lang="en-US" sz="2800" dirty="0"/>
          </a:p>
        </p:txBody>
      </p:sp>
      <p:sp>
        <p:nvSpPr>
          <p:cNvPr id="5" name="Title 1"/>
          <p:cNvSpPr txBox="1">
            <a:spLocks/>
          </p:cNvSpPr>
          <p:nvPr/>
        </p:nvSpPr>
        <p:spPr>
          <a:xfrm>
            <a:off x="685800" y="76200"/>
            <a:ext cx="7851648" cy="9144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pPr>
            <a:r>
              <a:rPr lang="en-US" sz="4400" b="1" dirty="0" smtClean="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Novel Contribution</a:t>
            </a:r>
            <a:endParaRPr lang="en-US" dirty="0"/>
          </a:p>
        </p:txBody>
      </p:sp>
      <p:sp>
        <p:nvSpPr>
          <p:cNvPr id="4" name="Rectangle 3"/>
          <p:cNvSpPr/>
          <p:nvPr/>
        </p:nvSpPr>
        <p:spPr>
          <a:xfrm>
            <a:off x="457200" y="1066800"/>
            <a:ext cx="8153400" cy="4031873"/>
          </a:xfrm>
          <a:prstGeom prst="rect">
            <a:avLst/>
          </a:prstGeom>
        </p:spPr>
        <p:txBody>
          <a:bodyPr wrap="square">
            <a:spAutoFit/>
          </a:bodyPr>
          <a:lstStyle/>
          <a:p>
            <a:endParaRPr lang="en-US" sz="3200" dirty="0" smtClean="0"/>
          </a:p>
          <a:p>
            <a:r>
              <a:rPr lang="en-US" sz="3200" dirty="0" smtClean="0"/>
              <a:t>Break the traffic congestion in 3 different levels based on the speed: Heavy (less than 30 kilometers per hour), Mild (between 31 and 60 </a:t>
            </a:r>
            <a:r>
              <a:rPr lang="en-US" sz="3200" dirty="0" err="1" smtClean="0"/>
              <a:t>kph</a:t>
            </a:r>
            <a:r>
              <a:rPr lang="en-US" sz="3200" dirty="0" smtClean="0"/>
              <a:t> ), and Low (60 </a:t>
            </a:r>
            <a:r>
              <a:rPr lang="en-US" sz="3200" dirty="0" err="1" smtClean="0"/>
              <a:t>kph</a:t>
            </a:r>
            <a:r>
              <a:rPr lang="en-US" sz="3200" dirty="0" smtClean="0"/>
              <a:t> or higher ). </a:t>
            </a:r>
          </a:p>
          <a:p>
            <a:endParaRPr lang="en-US" sz="3200" dirty="0" smtClean="0"/>
          </a:p>
          <a:p>
            <a:r>
              <a:rPr lang="en-US" sz="3200" dirty="0" smtClean="0"/>
              <a:t>Using these labels, train our models and predict for any new data.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Data Summary</a:t>
            </a:r>
            <a:endParaRPr lang="en-US" dirty="0"/>
          </a:p>
        </p:txBody>
      </p:sp>
      <p:sp>
        <p:nvSpPr>
          <p:cNvPr id="3" name="Subtitle 2"/>
          <p:cNvSpPr>
            <a:spLocks noGrp="1"/>
          </p:cNvSpPr>
          <p:nvPr>
            <p:ph type="subTitle" idx="1"/>
          </p:nvPr>
        </p:nvSpPr>
        <p:spPr>
          <a:xfrm>
            <a:off x="304800" y="1066800"/>
            <a:ext cx="8388096" cy="4572000"/>
          </a:xfrm>
        </p:spPr>
        <p:txBody>
          <a:bodyPr>
            <a:noAutofit/>
          </a:bodyPr>
          <a:lstStyle/>
          <a:p>
            <a:pPr algn="just"/>
            <a:endParaRPr lang="en-US" sz="2800" dirty="0"/>
          </a:p>
        </p:txBody>
      </p:sp>
      <p:sp>
        <p:nvSpPr>
          <p:cNvPr id="4" name="Rectangle 3"/>
          <p:cNvSpPr/>
          <p:nvPr/>
        </p:nvSpPr>
        <p:spPr>
          <a:xfrm>
            <a:off x="228600" y="1066800"/>
            <a:ext cx="8458200" cy="4893647"/>
          </a:xfrm>
          <a:prstGeom prst="rect">
            <a:avLst/>
          </a:prstGeom>
        </p:spPr>
        <p:txBody>
          <a:bodyPr wrap="square">
            <a:spAutoFit/>
          </a:bodyPr>
          <a:lstStyle/>
          <a:p>
            <a:endParaRPr lang="en-US" sz="2400" dirty="0" smtClean="0"/>
          </a:p>
          <a:p>
            <a:pPr>
              <a:buFont typeface="Wingdings" pitchFamily="2" charset="2"/>
              <a:buChar char="Ø"/>
            </a:pPr>
            <a:r>
              <a:rPr lang="en-US" sz="2400" dirty="0" smtClean="0"/>
              <a:t>The Datasets consists of 9 different columns with a mix of numerical, categorical and date time variables. </a:t>
            </a:r>
          </a:p>
          <a:p>
            <a:endParaRPr lang="en-US" sz="2400" dirty="0" smtClean="0"/>
          </a:p>
          <a:p>
            <a:pPr>
              <a:buFont typeface="Wingdings" pitchFamily="2" charset="2"/>
              <a:buChar char="Ø"/>
            </a:pPr>
            <a:r>
              <a:rPr lang="en-US" sz="2400" dirty="0" smtClean="0"/>
              <a:t>Using Zeppelin, I will summarize each variable. </a:t>
            </a:r>
          </a:p>
          <a:p>
            <a:endParaRPr lang="en-US" sz="2400" dirty="0" smtClean="0"/>
          </a:p>
          <a:p>
            <a:pPr>
              <a:buFont typeface="Wingdings" pitchFamily="2" charset="2"/>
              <a:buChar char="Ø"/>
            </a:pPr>
            <a:r>
              <a:rPr lang="en-US" sz="2400" dirty="0" smtClean="0"/>
              <a:t>For categorical variables, look at the number of factors/ levels in the variables. </a:t>
            </a:r>
          </a:p>
          <a:p>
            <a:endParaRPr lang="en-US" sz="2400" dirty="0" smtClean="0"/>
          </a:p>
          <a:p>
            <a:pPr>
              <a:buFont typeface="Wingdings" pitchFamily="2" charset="2"/>
              <a:buChar char="Ø"/>
            </a:pPr>
            <a:r>
              <a:rPr lang="en-US" sz="2400" dirty="0" smtClean="0"/>
              <a:t>For the numerical variables, look at the distribution and variation of each variable along with measures of central tendencies like mean and median. Also look at any correlation that might exist between two variables.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851648" cy="914400"/>
          </a:xfrm>
        </p:spPr>
        <p:txBody>
          <a:bodyPr/>
          <a:lstStyle/>
          <a:p>
            <a:pPr algn="ctr"/>
            <a:r>
              <a:rPr lang="en-US" dirty="0" smtClean="0"/>
              <a:t>Labeling</a:t>
            </a:r>
            <a:endParaRPr lang="en-US" dirty="0"/>
          </a:p>
        </p:txBody>
      </p:sp>
      <p:sp>
        <p:nvSpPr>
          <p:cNvPr id="4" name="Rectangle 3"/>
          <p:cNvSpPr/>
          <p:nvPr/>
        </p:nvSpPr>
        <p:spPr>
          <a:xfrm>
            <a:off x="381000" y="1219200"/>
            <a:ext cx="8458200" cy="4524315"/>
          </a:xfrm>
          <a:prstGeom prst="rect">
            <a:avLst/>
          </a:prstGeom>
        </p:spPr>
        <p:txBody>
          <a:bodyPr wrap="square">
            <a:spAutoFit/>
          </a:bodyPr>
          <a:lstStyle/>
          <a:p>
            <a:pPr>
              <a:buFont typeface="Wingdings" pitchFamily="2" charset="2"/>
              <a:buChar char="Ø"/>
            </a:pPr>
            <a:r>
              <a:rPr lang="en-US" sz="2400" dirty="0" smtClean="0"/>
              <a:t>We would need to train the dataset using labels. In the dataset,  there are no labels present. </a:t>
            </a:r>
          </a:p>
          <a:p>
            <a:pPr>
              <a:buFont typeface="Wingdings" pitchFamily="2" charset="2"/>
              <a:buChar char="Ø"/>
            </a:pPr>
            <a:endParaRPr lang="en-US" sz="2400" dirty="0" smtClean="0"/>
          </a:p>
          <a:p>
            <a:pPr>
              <a:buFont typeface="Wingdings" pitchFamily="2" charset="2"/>
              <a:buChar char="Ø"/>
            </a:pPr>
            <a:r>
              <a:rPr lang="en-US" sz="2400" dirty="0" smtClean="0"/>
              <a:t>Average speed column in the dataset can be used to label the dataset as speed represents how fast the cars are going and this tells us how congested the road is. </a:t>
            </a:r>
          </a:p>
          <a:p>
            <a:pPr>
              <a:buFont typeface="Wingdings" pitchFamily="2" charset="2"/>
              <a:buChar char="Ø"/>
            </a:pPr>
            <a:endParaRPr lang="en-US" sz="2400" dirty="0" smtClean="0"/>
          </a:p>
          <a:p>
            <a:pPr>
              <a:buFont typeface="Wingdings" pitchFamily="2" charset="2"/>
              <a:buChar char="Ø"/>
            </a:pPr>
            <a:r>
              <a:rPr lang="en-US" sz="2400" dirty="0" smtClean="0"/>
              <a:t>If we want to predict traffic congestion, velocity of cars in the road can be considered the label we want to predict. </a:t>
            </a:r>
          </a:p>
          <a:p>
            <a:pPr>
              <a:buFont typeface="Wingdings" pitchFamily="2" charset="2"/>
              <a:buChar char="Ø"/>
            </a:pPr>
            <a:endParaRPr lang="en-US" sz="2400" dirty="0" smtClean="0"/>
          </a:p>
          <a:p>
            <a:pPr>
              <a:buFont typeface="Wingdings" pitchFamily="2" charset="2"/>
              <a:buChar char="Ø"/>
            </a:pPr>
            <a:r>
              <a:rPr lang="en-US" sz="2400" dirty="0" smtClean="0"/>
              <a:t>Traffic congestion can be broken down in 3 different levels, heavy, mild, and </a:t>
            </a:r>
            <a:r>
              <a:rPr lang="en-US" sz="2400" dirty="0" smtClean="0"/>
              <a:t>low, as explained before.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Method</a:t>
            </a:r>
            <a:endParaRPr lang="en-US" dirty="0"/>
          </a:p>
        </p:txBody>
      </p:sp>
      <p:sp>
        <p:nvSpPr>
          <p:cNvPr id="3" name="Subtitle 2"/>
          <p:cNvSpPr>
            <a:spLocks noGrp="1"/>
          </p:cNvSpPr>
          <p:nvPr>
            <p:ph type="subTitle" idx="1"/>
          </p:nvPr>
        </p:nvSpPr>
        <p:spPr>
          <a:xfrm>
            <a:off x="304800" y="1752600"/>
            <a:ext cx="8388096" cy="4572000"/>
          </a:xfrm>
        </p:spPr>
        <p:txBody>
          <a:bodyPr>
            <a:noAutofit/>
          </a:bodyPr>
          <a:lstStyle/>
          <a:p>
            <a:pPr algn="just"/>
            <a:r>
              <a:rPr lang="en-US" sz="2800" dirty="0" smtClean="0"/>
              <a:t>As shown in </a:t>
            </a:r>
            <a:r>
              <a:rPr lang="en-US" sz="2800" b="1" dirty="0" smtClean="0"/>
              <a:t>Table 1 </a:t>
            </a:r>
            <a:r>
              <a:rPr lang="en-US" sz="2800" dirty="0" smtClean="0"/>
              <a:t>in the next slide, the  flow chart summarizes the process  that I intend to use for the capstone project. The idea is to split the data set into “training” (80%) and “test” (20%) in order to test the algorithm on the training and apply on the test data set.</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Raw Data</a:t>
            </a:r>
          </a:p>
          <a:p>
            <a:pPr algn="ctr"/>
            <a:r>
              <a:rPr lang="en-US" dirty="0" smtClean="0"/>
              <a:t>(.</a:t>
            </a:r>
            <a:r>
              <a:rPr lang="en-US" dirty="0" err="1" smtClean="0"/>
              <a:t>csv</a:t>
            </a:r>
            <a:r>
              <a:rPr lang="en-US" dirty="0" smtClean="0"/>
              <a:t>)</a:t>
            </a:r>
            <a:endParaRPr lang="en-US" dirty="0"/>
          </a:p>
        </p:txBody>
      </p:sp>
      <p:sp>
        <p:nvSpPr>
          <p:cNvPr id="5" name="Rectangle 4"/>
          <p:cNvSpPr/>
          <p:nvPr/>
        </p:nvSpPr>
        <p:spPr>
          <a:xfrm>
            <a:off x="2438400" y="76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Combine all </a:t>
            </a:r>
            <a:r>
              <a:rPr lang="en-US" dirty="0" err="1" smtClean="0"/>
              <a:t>DataSets</a:t>
            </a:r>
            <a:endParaRPr lang="en-US" dirty="0"/>
          </a:p>
        </p:txBody>
      </p:sp>
      <p:sp>
        <p:nvSpPr>
          <p:cNvPr id="6" name="Rectangle 5"/>
          <p:cNvSpPr/>
          <p:nvPr/>
        </p:nvSpPr>
        <p:spPr>
          <a:xfrm>
            <a:off x="4724400" y="762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a:t>
            </a:r>
            <a:r>
              <a:rPr lang="en-US" dirty="0" err="1" smtClean="0"/>
              <a:t>DataSets</a:t>
            </a:r>
            <a:r>
              <a:rPr lang="en-US" dirty="0" smtClean="0"/>
              <a:t> (Label)</a:t>
            </a:r>
            <a:endParaRPr lang="en-US" dirty="0"/>
          </a:p>
        </p:txBody>
      </p:sp>
      <p:cxnSp>
        <p:nvCxnSpPr>
          <p:cNvPr id="8" name="Straight Arrow Connector 7"/>
          <p:cNvCxnSpPr>
            <a:stCxn id="4" idx="3"/>
            <a:endCxn id="5" idx="1"/>
          </p:cNvCxnSpPr>
          <p:nvPr/>
        </p:nvCxnSpPr>
        <p:spPr>
          <a:xfrm>
            <a:off x="1905000" y="3429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49486" y="228600"/>
            <a:ext cx="370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953000" y="838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a:t>
            </a:r>
            <a:r>
              <a:rPr lang="en-US" dirty="0" err="1" smtClean="0"/>
              <a:t>DataSets</a:t>
            </a:r>
            <a:endParaRPr lang="en-US" dirty="0"/>
          </a:p>
        </p:txBody>
      </p:sp>
      <p:cxnSp>
        <p:nvCxnSpPr>
          <p:cNvPr id="12" name="Straight Arrow Connector 11"/>
          <p:cNvCxnSpPr>
            <a:stCxn id="6" idx="2"/>
            <a:endCxn id="10" idx="0"/>
          </p:cNvCxnSpPr>
          <p:nvPr/>
        </p:nvCxnSpPr>
        <p:spPr>
          <a:xfrm flipH="1">
            <a:off x="5600700" y="609600"/>
            <a:ext cx="381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858000" y="1981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a:t>
            </a:r>
          </a:p>
          <a:p>
            <a:pPr algn="ctr"/>
            <a:r>
              <a:rPr lang="en-US" dirty="0" smtClean="0"/>
              <a:t>(20%)</a:t>
            </a:r>
            <a:endParaRPr lang="en-US" dirty="0"/>
          </a:p>
        </p:txBody>
      </p:sp>
      <p:sp>
        <p:nvSpPr>
          <p:cNvPr id="17" name="Rectangle 16"/>
          <p:cNvSpPr/>
          <p:nvPr/>
        </p:nvSpPr>
        <p:spPr>
          <a:xfrm>
            <a:off x="2895600" y="20574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(80%)</a:t>
            </a:r>
            <a:endParaRPr lang="en-US" dirty="0"/>
          </a:p>
        </p:txBody>
      </p:sp>
      <p:sp>
        <p:nvSpPr>
          <p:cNvPr id="18" name="Rectangle 17"/>
          <p:cNvSpPr/>
          <p:nvPr/>
        </p:nvSpPr>
        <p:spPr>
          <a:xfrm>
            <a:off x="2743200" y="2971800"/>
            <a:ext cx="1828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 (Algorithm)</a:t>
            </a:r>
            <a:endParaRPr lang="en-US" dirty="0"/>
          </a:p>
        </p:txBody>
      </p:sp>
      <p:sp>
        <p:nvSpPr>
          <p:cNvPr id="19" name="Rectangle 18"/>
          <p:cNvSpPr/>
          <p:nvPr/>
        </p:nvSpPr>
        <p:spPr>
          <a:xfrm>
            <a:off x="2895600" y="4267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 Models</a:t>
            </a:r>
            <a:endParaRPr lang="en-US" dirty="0"/>
          </a:p>
        </p:txBody>
      </p:sp>
      <p:sp>
        <p:nvSpPr>
          <p:cNvPr id="20" name="Rectangle 19"/>
          <p:cNvSpPr/>
          <p:nvPr/>
        </p:nvSpPr>
        <p:spPr>
          <a:xfrm>
            <a:off x="5029200" y="5029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Evaluation</a:t>
            </a:r>
            <a:endParaRPr lang="en-US" dirty="0"/>
          </a:p>
        </p:txBody>
      </p:sp>
      <p:sp>
        <p:nvSpPr>
          <p:cNvPr id="21" name="Rectangle 20"/>
          <p:cNvSpPr/>
          <p:nvPr/>
        </p:nvSpPr>
        <p:spPr>
          <a:xfrm>
            <a:off x="5029200" y="60960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US" dirty="0"/>
          </a:p>
        </p:txBody>
      </p:sp>
      <p:cxnSp>
        <p:nvCxnSpPr>
          <p:cNvPr id="23" name="Straight Arrow Connector 22"/>
          <p:cNvCxnSpPr>
            <a:stCxn id="10" idx="2"/>
            <a:endCxn id="17" idx="0"/>
          </p:cNvCxnSpPr>
          <p:nvPr/>
        </p:nvCxnSpPr>
        <p:spPr>
          <a:xfrm flipH="1">
            <a:off x="3695700" y="1371600"/>
            <a:ext cx="1905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6" idx="0"/>
          </p:cNvCxnSpPr>
          <p:nvPr/>
        </p:nvCxnSpPr>
        <p:spPr>
          <a:xfrm>
            <a:off x="5600700" y="1371600"/>
            <a:ext cx="1905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2"/>
            <a:endCxn id="18" idx="0"/>
          </p:cNvCxnSpPr>
          <p:nvPr/>
        </p:nvCxnSpPr>
        <p:spPr>
          <a:xfrm flipH="1">
            <a:off x="3657600" y="2590800"/>
            <a:ext cx="381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2"/>
            <a:endCxn id="19" idx="0"/>
          </p:cNvCxnSpPr>
          <p:nvPr/>
        </p:nvCxnSpPr>
        <p:spPr>
          <a:xfrm>
            <a:off x="3657600" y="3810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9" idx="2"/>
            <a:endCxn id="20" idx="0"/>
          </p:cNvCxnSpPr>
          <p:nvPr/>
        </p:nvCxnSpPr>
        <p:spPr>
          <a:xfrm>
            <a:off x="3657600" y="4800600"/>
            <a:ext cx="20193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2"/>
            <a:endCxn id="20" idx="0"/>
          </p:cNvCxnSpPr>
          <p:nvPr/>
        </p:nvCxnSpPr>
        <p:spPr>
          <a:xfrm flipH="1">
            <a:off x="5676900" y="2514600"/>
            <a:ext cx="1828800" cy="2514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0" idx="2"/>
            <a:endCxn id="21" idx="0"/>
          </p:cNvCxnSpPr>
          <p:nvPr/>
        </p:nvCxnSpPr>
        <p:spPr>
          <a:xfrm>
            <a:off x="5676900" y="5562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itle 1"/>
          <p:cNvSpPr>
            <a:spLocks noGrp="1"/>
          </p:cNvSpPr>
          <p:nvPr>
            <p:ph type="ctrTitle"/>
          </p:nvPr>
        </p:nvSpPr>
        <p:spPr>
          <a:xfrm>
            <a:off x="0" y="5867400"/>
            <a:ext cx="4876800" cy="685800"/>
          </a:xfrm>
        </p:spPr>
        <p:txBody>
          <a:bodyPr>
            <a:normAutofit fontScale="90000"/>
          </a:bodyPr>
          <a:lstStyle/>
          <a:p>
            <a:pPr algn="ctr"/>
            <a:r>
              <a:rPr lang="en-US" dirty="0" smtClean="0"/>
              <a:t>Table 1 - Method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Splitting the Data Set</a:t>
            </a:r>
            <a:endParaRPr lang="en-US" dirty="0"/>
          </a:p>
        </p:txBody>
      </p:sp>
      <p:sp>
        <p:nvSpPr>
          <p:cNvPr id="3" name="Subtitle 2"/>
          <p:cNvSpPr>
            <a:spLocks noGrp="1"/>
          </p:cNvSpPr>
          <p:nvPr>
            <p:ph type="subTitle" idx="1"/>
          </p:nvPr>
        </p:nvSpPr>
        <p:spPr>
          <a:xfrm>
            <a:off x="304800" y="1447800"/>
            <a:ext cx="8388096" cy="4572000"/>
          </a:xfrm>
        </p:spPr>
        <p:txBody>
          <a:bodyPr>
            <a:noAutofit/>
          </a:bodyPr>
          <a:lstStyle/>
          <a:p>
            <a:pPr algn="l">
              <a:buFont typeface="Wingdings" pitchFamily="2" charset="2"/>
              <a:buChar char="Ø"/>
            </a:pPr>
            <a:r>
              <a:rPr lang="en-US" sz="2800" dirty="0" smtClean="0"/>
              <a:t>For building the learning model, break the  datasets into a training set and a testing set.</a:t>
            </a:r>
          </a:p>
          <a:p>
            <a:pPr algn="l">
              <a:buFont typeface="Wingdings" pitchFamily="2" charset="2"/>
              <a:buChar char="Ø"/>
            </a:pPr>
            <a:r>
              <a:rPr lang="en-US" sz="2800" dirty="0" smtClean="0"/>
              <a:t> Only training set is used to train the classification model. We train and fine-tune our model using the training set and test how well the model can fit the test data set.</a:t>
            </a:r>
          </a:p>
          <a:p>
            <a:pPr algn="l">
              <a:buFont typeface="Wingdings" pitchFamily="2" charset="2"/>
              <a:buChar char="Ø"/>
            </a:pPr>
            <a:r>
              <a:rPr lang="en-US" sz="2800" dirty="0" smtClean="0"/>
              <a:t>One common way of splitting the dataset is by using 20% of dataset for testing and 80% of dataset for training.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51648" cy="914400"/>
          </a:xfrm>
        </p:spPr>
        <p:txBody>
          <a:bodyPr/>
          <a:lstStyle/>
          <a:p>
            <a:pPr algn="ctr"/>
            <a:r>
              <a:rPr lang="en-US" dirty="0" smtClean="0"/>
              <a:t>Classification</a:t>
            </a:r>
            <a:endParaRPr lang="en-US" dirty="0"/>
          </a:p>
        </p:txBody>
      </p:sp>
      <p:sp>
        <p:nvSpPr>
          <p:cNvPr id="3" name="Subtitle 2"/>
          <p:cNvSpPr>
            <a:spLocks noGrp="1"/>
          </p:cNvSpPr>
          <p:nvPr>
            <p:ph type="subTitle" idx="1"/>
          </p:nvPr>
        </p:nvSpPr>
        <p:spPr>
          <a:xfrm>
            <a:off x="304800" y="1447800"/>
            <a:ext cx="8388096" cy="4572000"/>
          </a:xfrm>
        </p:spPr>
        <p:txBody>
          <a:bodyPr>
            <a:noAutofit/>
          </a:bodyPr>
          <a:lstStyle/>
          <a:p>
            <a:pPr algn="just"/>
            <a:r>
              <a:rPr lang="en-US" sz="2800" dirty="0" smtClean="0"/>
              <a:t>As shown in Figure 2 in the next slide, the  flow chart summarizes the  classification model I intend to use to train and test the data set to  put the traffic congestion can be broken down in 3 different levels.</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379</TotalTime>
  <Words>1515</Words>
  <Application>Microsoft Office PowerPoint</Application>
  <PresentationFormat>On-screen Show (4:3)</PresentationFormat>
  <Paragraphs>102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Assignment 6 – Proposal </vt:lpstr>
      <vt:lpstr>Data</vt:lpstr>
      <vt:lpstr>Novel Contribution</vt:lpstr>
      <vt:lpstr>Data Summary</vt:lpstr>
      <vt:lpstr>Labeling</vt:lpstr>
      <vt:lpstr>Method</vt:lpstr>
      <vt:lpstr>Table 1 - Method</vt:lpstr>
      <vt:lpstr>Splitting the Data Set</vt:lpstr>
      <vt:lpstr>Classification</vt:lpstr>
      <vt:lpstr>Slide 10</vt:lpstr>
      <vt:lpstr>Cross validation</vt:lpstr>
      <vt:lpstr>Cross validation (Cont’d)</vt:lpstr>
      <vt:lpstr>Apply Machine Learning Models</vt:lpstr>
      <vt:lpstr>Slide 14</vt:lpstr>
      <vt:lpstr>Slide 15</vt:lpstr>
      <vt:lpstr>Slide 16</vt:lpstr>
      <vt:lpstr>Slide 17</vt:lpstr>
      <vt:lpstr>Slide 18</vt:lpstr>
      <vt:lpstr>Slide 19</vt:lpstr>
      <vt:lpstr>Slide 20</vt:lpstr>
      <vt:lpstr>Slide 21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Traffic, Provided by City of Aarhus in Denmark</dc:title>
  <dc:creator>apandey</dc:creator>
  <cp:lastModifiedBy>apandey</cp:lastModifiedBy>
  <cp:revision>52</cp:revision>
  <dcterms:created xsi:type="dcterms:W3CDTF">2017-02-13T03:02:31Z</dcterms:created>
  <dcterms:modified xsi:type="dcterms:W3CDTF">2017-02-27T05:31:52Z</dcterms:modified>
</cp:coreProperties>
</file>