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7" r:id="rId3"/>
    <p:sldId id="268" r:id="rId4"/>
    <p:sldId id="258" r:id="rId5"/>
    <p:sldId id="259" r:id="rId6"/>
    <p:sldId id="260" r:id="rId7"/>
    <p:sldId id="271" r:id="rId8"/>
    <p:sldId id="277" r:id="rId9"/>
    <p:sldId id="279" r:id="rId10"/>
    <p:sldId id="267" r:id="rId11"/>
    <p:sldId id="278" r:id="rId12"/>
    <p:sldId id="270" r:id="rId13"/>
    <p:sldId id="261" r:id="rId14"/>
    <p:sldId id="275" r:id="rId15"/>
    <p:sldId id="272" r:id="rId16"/>
    <p:sldId id="273" r:id="rId17"/>
    <p:sldId id="262" r:id="rId18"/>
    <p:sldId id="276" r:id="rId19"/>
    <p:sldId id="264"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snapToObjects="1">
      <p:cViewPr>
        <p:scale>
          <a:sx n="40" d="100"/>
          <a:sy n="40" d="100"/>
        </p:scale>
        <p:origin x="-1660" y="-5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pPr/>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pPr/>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pPr/>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pPr/>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pPr/>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17813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pPr/>
              <a:t>4/30/2017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pPr/>
              <a:t>‹#›</a:t>
            </a:fld>
            <a:endParaRPr lang="en-US"/>
          </a:p>
        </p:txBody>
      </p:sp>
    </p:spTree>
    <p:extLst>
      <p:ext uri="{BB962C8B-B14F-4D97-AF65-F5344CB8AC3E}">
        <p14:creationId xmlns:p14="http://schemas.microsoft.com/office/powerpoint/2010/main" xmlns=""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a:bodyPr>
          <a:lstStyle/>
          <a:p>
            <a:r>
              <a:rPr lang="en-US" b="1" dirty="0" smtClean="0">
                <a:solidFill>
                  <a:srgbClr val="1F497D"/>
                </a:solidFill>
              </a:rPr>
              <a:t>Novel Contribution</a:t>
            </a:r>
            <a:endParaRPr lang="en-US" b="1" dirty="0">
              <a:solidFill>
                <a:srgbClr val="1F497D"/>
              </a:solidFill>
            </a:endParaRPr>
          </a:p>
        </p:txBody>
      </p:sp>
      <p:sp>
        <p:nvSpPr>
          <p:cNvPr id="3" name="Content Placeholder 2"/>
          <p:cNvSpPr>
            <a:spLocks noGrp="1"/>
          </p:cNvSpPr>
          <p:nvPr>
            <p:ph idx="1"/>
          </p:nvPr>
        </p:nvSpPr>
        <p:spPr/>
        <p:txBody>
          <a:bodyPr>
            <a:normAutofit fontScale="77500" lnSpcReduction="20000"/>
          </a:bodyPr>
          <a:lstStyle/>
          <a:p>
            <a:r>
              <a:rPr lang="en-US" dirty="0" smtClean="0"/>
              <a:t>We did the time-series analysis using ARIMA (Autoregressive integrated moving average) model. ARIMA is a generalization of an autoregressive moving average (ARMA) model, both of these models are fitted to time series data either to better understand the data or to predict future points in the series (forecasting). ARIMA models are applied in some cases where data show evidence of non-</a:t>
            </a:r>
            <a:r>
              <a:rPr lang="en-US" dirty="0" err="1" smtClean="0"/>
              <a:t>stationarity</a:t>
            </a:r>
            <a:r>
              <a:rPr lang="en-US" dirty="0" smtClean="0"/>
              <a:t>, where an initial differencing step can be applied one or more times to eliminate the non-</a:t>
            </a:r>
            <a:r>
              <a:rPr lang="en-US" dirty="0" err="1" smtClean="0"/>
              <a:t>stationarity</a:t>
            </a:r>
            <a:r>
              <a:rPr lang="en-US" dirty="0" smtClean="0"/>
              <a:t>. </a:t>
            </a:r>
            <a:endParaRPr lang="en-US" sz="3600" dirty="0" smtClean="0"/>
          </a:p>
          <a:p>
            <a:endParaRPr lang="en-US" sz="3600" dirty="0" smtClean="0"/>
          </a:p>
          <a:p>
            <a:r>
              <a:rPr lang="en-US" dirty="0" smtClean="0"/>
              <a:t>We predicted the next 5 hours (data points) for the time-series using ARIMA and compared them with the actual. </a:t>
            </a:r>
          </a:p>
          <a:p>
            <a:endParaRPr lang="en-US" dirty="0"/>
          </a:p>
        </p:txBody>
      </p:sp>
    </p:spTree>
    <p:extLst>
      <p:ext uri="{BB962C8B-B14F-4D97-AF65-F5344CB8AC3E}">
        <p14:creationId xmlns:p14="http://schemas.microsoft.com/office/powerpoint/2010/main" xmlns="" val="340408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endParaRPr lang="en-US" b="1" dirty="0">
              <a:solidFill>
                <a:srgbClr val="1F497D"/>
              </a:solidFill>
            </a:endParaRPr>
          </a:p>
        </p:txBody>
      </p:sp>
      <p:pic>
        <p:nvPicPr>
          <p:cNvPr id="7" name="Content Placeholder 8" descr="Screen Shot 2017-04-23 at 9.33.21 AM.png"/>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30" r="-218"/>
          <a:stretch/>
        </p:blipFill>
        <p:spPr>
          <a:xfrm>
            <a:off x="1657398" y="1417638"/>
            <a:ext cx="5437108" cy="4518799"/>
          </a:xfrm>
        </p:spPr>
      </p:pic>
    </p:spTree>
    <p:extLst>
      <p:ext uri="{BB962C8B-B14F-4D97-AF65-F5344CB8AC3E}">
        <p14:creationId xmlns:p14="http://schemas.microsoft.com/office/powerpoint/2010/main" xmlns="" val="3000122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a:t>
            </a:r>
            <a:r>
              <a:rPr lang="en-US" b="1" dirty="0" smtClean="0">
                <a:solidFill>
                  <a:srgbClr val="1F497D"/>
                </a:solidFill>
              </a:rPr>
              <a:t>Results (Cont’d) </a:t>
            </a:r>
            <a:endParaRPr lang="en-US" b="1" dirty="0">
              <a:solidFill>
                <a:srgbClr val="1F497D"/>
              </a:solidFill>
            </a:endParaRPr>
          </a:p>
        </p:txBody>
      </p:sp>
      <p:pic>
        <p:nvPicPr>
          <p:cNvPr id="9" name="Picture 8" descr="Screen Shot 2017-04-26 at 11.17.33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7936" y="1678226"/>
            <a:ext cx="7305776" cy="4413757"/>
          </a:xfrm>
          <a:prstGeom prst="rect">
            <a:avLst/>
          </a:prstGeom>
        </p:spPr>
      </p:pic>
    </p:spTree>
    <p:extLst>
      <p:ext uri="{BB962C8B-B14F-4D97-AF65-F5344CB8AC3E}">
        <p14:creationId xmlns:p14="http://schemas.microsoft.com/office/powerpoint/2010/main" xmlns="" val="3000122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a:t>
            </a:r>
            <a:r>
              <a:rPr lang="en-US" b="1" dirty="0" smtClean="0">
                <a:solidFill>
                  <a:srgbClr val="1F497D"/>
                </a:solidFill>
              </a:rPr>
              <a:t>(Cont’d)</a:t>
            </a:r>
            <a:endParaRPr lang="en-US" b="1" dirty="0">
              <a:solidFill>
                <a:srgbClr val="1F497D"/>
              </a:solidFill>
            </a:endParaRPr>
          </a:p>
        </p:txBody>
      </p:sp>
      <p:pic>
        <p:nvPicPr>
          <p:cNvPr id="5" name="Picture 4" descr="Screen Shot 2017-04-23 at 6.32.57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7936" y="1696956"/>
            <a:ext cx="7285228" cy="4424527"/>
          </a:xfrm>
          <a:prstGeom prst="rect">
            <a:avLst/>
          </a:prstGeom>
        </p:spPr>
      </p:pic>
    </p:spTree>
    <p:extLst>
      <p:ext uri="{BB962C8B-B14F-4D97-AF65-F5344CB8AC3E}">
        <p14:creationId xmlns:p14="http://schemas.microsoft.com/office/powerpoint/2010/main" xmlns="" val="3000122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a:t>
            </a:r>
            <a:r>
              <a:rPr lang="en-US" b="1" dirty="0" smtClean="0">
                <a:solidFill>
                  <a:srgbClr val="1F497D"/>
                </a:solidFill>
              </a:rPr>
              <a:t>Results (Cont’d) </a:t>
            </a:r>
            <a:endParaRPr lang="en-US" b="1" dirty="0">
              <a:solidFill>
                <a:srgbClr val="1F497D"/>
              </a:solidFill>
            </a:endParaRPr>
          </a:p>
        </p:txBody>
      </p:sp>
      <p:pic>
        <p:nvPicPr>
          <p:cNvPr id="10" name="Picture 9" descr="Screen Shot 2017-04-23 at 7.02.3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7936" y="1291498"/>
            <a:ext cx="6802343" cy="3896951"/>
          </a:xfrm>
          <a:prstGeom prst="rect">
            <a:avLst/>
          </a:prstGeom>
        </p:spPr>
      </p:pic>
      <p:sp>
        <p:nvSpPr>
          <p:cNvPr id="11" name="TextBox 10"/>
          <p:cNvSpPr txBox="1"/>
          <p:nvPr/>
        </p:nvSpPr>
        <p:spPr>
          <a:xfrm>
            <a:off x="3519732" y="5311737"/>
            <a:ext cx="1398381" cy="369332"/>
          </a:xfrm>
          <a:prstGeom prst="rect">
            <a:avLst/>
          </a:prstGeom>
          <a:noFill/>
        </p:spPr>
        <p:txBody>
          <a:bodyPr wrap="square" rtlCol="0">
            <a:spAutoFit/>
          </a:bodyPr>
          <a:lstStyle/>
          <a:p>
            <a:r>
              <a:rPr lang="en-US" dirty="0" smtClean="0"/>
              <a:t>MAPE = 2.51</a:t>
            </a:r>
            <a:endParaRPr lang="en-US" dirty="0"/>
          </a:p>
        </p:txBody>
      </p:sp>
    </p:spTree>
    <p:extLst>
      <p:ext uri="{BB962C8B-B14F-4D97-AF65-F5344CB8AC3E}">
        <p14:creationId xmlns:p14="http://schemas.microsoft.com/office/powerpoint/2010/main" xmlns="" val="1769908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(Cont’d) </a:t>
            </a:r>
            <a:endParaRPr lang="en-US" b="1" dirty="0">
              <a:solidFill>
                <a:srgbClr val="1F497D"/>
              </a:solidFill>
            </a:endParaRPr>
          </a:p>
        </p:txBody>
      </p:sp>
      <p:pic>
        <p:nvPicPr>
          <p:cNvPr id="12" name="Content Placeholder 3" descr="Screen Shot 2017-04-23 at 7.04.21 PM.png"/>
          <p:cNvPicPr>
            <a:picLocks noChangeAspect="1"/>
          </p:cNvPicPr>
          <p:nvPr/>
        </p:nvPicPr>
        <p:blipFill>
          <a:blip r:embed="rId2">
            <a:extLst>
              <a:ext uri="{28A0092B-C50C-407E-A947-70E740481C1C}">
                <a14:useLocalDpi xmlns:a14="http://schemas.microsoft.com/office/drawing/2010/main" xmlns="" val="0"/>
              </a:ext>
            </a:extLst>
          </a:blip>
          <a:srcRect t="4013" b="4013"/>
          <a:stretch>
            <a:fillRect/>
          </a:stretch>
        </p:blipFill>
        <p:spPr>
          <a:xfrm>
            <a:off x="473006" y="1417638"/>
            <a:ext cx="7643578" cy="4203673"/>
          </a:xfrm>
          <a:prstGeom prst="rect">
            <a:avLst/>
          </a:prstGeom>
        </p:spPr>
      </p:pic>
      <p:sp>
        <p:nvSpPr>
          <p:cNvPr id="13" name="TextBox 12"/>
          <p:cNvSpPr txBox="1"/>
          <p:nvPr/>
        </p:nvSpPr>
        <p:spPr>
          <a:xfrm>
            <a:off x="3414845" y="5568593"/>
            <a:ext cx="1429420" cy="369332"/>
          </a:xfrm>
          <a:prstGeom prst="rect">
            <a:avLst/>
          </a:prstGeom>
          <a:noFill/>
        </p:spPr>
        <p:txBody>
          <a:bodyPr wrap="square" rtlCol="0">
            <a:spAutoFit/>
          </a:bodyPr>
          <a:lstStyle/>
          <a:p>
            <a:r>
              <a:rPr lang="en-US" dirty="0" smtClean="0"/>
              <a:t>MAPE = 2.19</a:t>
            </a:r>
            <a:endParaRPr lang="en-US" dirty="0"/>
          </a:p>
        </p:txBody>
      </p:sp>
    </p:spTree>
    <p:extLst>
      <p:ext uri="{BB962C8B-B14F-4D97-AF65-F5344CB8AC3E}">
        <p14:creationId xmlns:p14="http://schemas.microsoft.com/office/powerpoint/2010/main" xmlns="" val="1769908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(Cont’d) </a:t>
            </a:r>
            <a:endParaRPr lang="en-US" b="1" dirty="0">
              <a:solidFill>
                <a:srgbClr val="1F497D"/>
              </a:solidFill>
            </a:endParaRPr>
          </a:p>
        </p:txBody>
      </p:sp>
      <p:pic>
        <p:nvPicPr>
          <p:cNvPr id="16" name="Picture 15" descr="Screen Shot 2017-04-27 at 12.09.35 A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84109" y="1417638"/>
            <a:ext cx="5970136" cy="4634306"/>
          </a:xfrm>
          <a:prstGeom prst="rect">
            <a:avLst/>
          </a:prstGeom>
        </p:spPr>
      </p:pic>
    </p:spTree>
    <p:extLst>
      <p:ext uri="{BB962C8B-B14F-4D97-AF65-F5344CB8AC3E}">
        <p14:creationId xmlns:p14="http://schemas.microsoft.com/office/powerpoint/2010/main" xmlns="" val="176990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(Cont’d) </a:t>
            </a:r>
            <a:endParaRPr lang="en-US" b="1" dirty="0">
              <a:solidFill>
                <a:srgbClr val="1F497D"/>
              </a:solidFill>
            </a:endParaRPr>
          </a:p>
        </p:txBody>
      </p:sp>
      <p:pic>
        <p:nvPicPr>
          <p:cNvPr id="15" name="Picture 14" descr="Screen Shot 2017-04-26 at 7.58.11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8205" y="1602769"/>
            <a:ext cx="8249894" cy="4420907"/>
          </a:xfrm>
          <a:prstGeom prst="rect">
            <a:avLst/>
          </a:prstGeom>
        </p:spPr>
      </p:pic>
    </p:spTree>
    <p:extLst>
      <p:ext uri="{BB962C8B-B14F-4D97-AF65-F5344CB8AC3E}">
        <p14:creationId xmlns:p14="http://schemas.microsoft.com/office/powerpoint/2010/main" xmlns="" val="1769908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Comparison </a:t>
            </a:r>
            <a:r>
              <a:rPr lang="en-US" b="1" dirty="0" smtClean="0">
                <a:solidFill>
                  <a:srgbClr val="1F497D"/>
                </a:solidFill>
              </a:rPr>
              <a:t>With Your Competitor</a:t>
            </a:r>
            <a:endParaRPr lang="en-US" b="1" dirty="0">
              <a:solidFill>
                <a:srgbClr val="1F497D"/>
              </a:solidFill>
            </a:endParaRPr>
          </a:p>
        </p:txBody>
      </p:sp>
      <p:sp>
        <p:nvSpPr>
          <p:cNvPr id="4" name="Text Placeholder 3"/>
          <p:cNvSpPr>
            <a:spLocks noGrp="1"/>
          </p:cNvSpPr>
          <p:nvPr>
            <p:ph type="body" idx="1"/>
          </p:nvPr>
        </p:nvSpPr>
        <p:spPr>
          <a:xfrm>
            <a:off x="2111314" y="1535113"/>
            <a:ext cx="4040188" cy="639762"/>
          </a:xfrm>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a:xfrm>
            <a:off x="2111314" y="2174874"/>
            <a:ext cx="4040188" cy="4592099"/>
          </a:xfrm>
        </p:spPr>
        <p:txBody>
          <a:bodyPr>
            <a:noAutofit/>
          </a:bodyPr>
          <a:lstStyle/>
          <a:p>
            <a:r>
              <a:rPr lang="en-US" sz="1600" dirty="0"/>
              <a:t>The set of </a:t>
            </a:r>
            <a:r>
              <a:rPr lang="en-US" sz="1600" dirty="0" smtClean="0"/>
              <a:t>tested models by competitors </a:t>
            </a:r>
            <a:r>
              <a:rPr lang="en-US" sz="1600" dirty="0"/>
              <a:t>consists of the following algorithms:</a:t>
            </a:r>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a:p>
          <a:p>
            <a:endParaRPr lang="en-US" sz="1300" dirty="0" smtClean="0"/>
          </a:p>
          <a:p>
            <a:endParaRPr lang="en-US" sz="1300" dirty="0" smtClean="0"/>
          </a:p>
          <a:p>
            <a:endParaRPr lang="en-US" sz="1300" dirty="0"/>
          </a:p>
          <a:p>
            <a:r>
              <a:rPr lang="en-US" sz="1300" dirty="0" smtClean="0"/>
              <a:t>The </a:t>
            </a:r>
            <a:r>
              <a:rPr lang="en-US" sz="1300" dirty="0"/>
              <a:t>table from the competitor article shows that the lowest mean absolute percentage error they got </a:t>
            </a:r>
            <a:r>
              <a:rPr lang="en-US" sz="1300" dirty="0" smtClean="0"/>
              <a:t>as </a:t>
            </a:r>
            <a:r>
              <a:rPr lang="en-US" sz="1300" dirty="0"/>
              <a:t>for a Seasonal ARIMA or SARIMA model with MAPE of 5.0. </a:t>
            </a:r>
          </a:p>
        </p:txBody>
      </p:sp>
      <p:pic>
        <p:nvPicPr>
          <p:cNvPr id="8" name="Picture 7"/>
          <p:cNvPicPr/>
          <p:nvPr/>
        </p:nvPicPr>
        <p:blipFill rotWithShape="1">
          <a:blip r:embed="rId2">
            <a:extLst>
              <a:ext uri="{28A0092B-C50C-407E-A947-70E740481C1C}">
                <a14:useLocalDpi xmlns:a14="http://schemas.microsoft.com/office/drawing/2010/main" xmlns="" val="0"/>
              </a:ext>
            </a:extLst>
          </a:blip>
          <a:srcRect l="2866" t="5789" r="3409" b="3215"/>
          <a:stretch/>
        </p:blipFill>
        <p:spPr>
          <a:xfrm>
            <a:off x="2471157" y="2708566"/>
            <a:ext cx="3259292" cy="2868416"/>
          </a:xfrm>
          <a:prstGeom prst="rect">
            <a:avLst/>
          </a:prstGeom>
        </p:spPr>
      </p:pic>
    </p:spTree>
    <p:extLst>
      <p:ext uri="{BB962C8B-B14F-4D97-AF65-F5344CB8AC3E}">
        <p14:creationId xmlns:p14="http://schemas.microsoft.com/office/powerpoint/2010/main" xmlns="" val="2799172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Comparison </a:t>
            </a:r>
            <a:r>
              <a:rPr lang="en-US" b="1" dirty="0" smtClean="0">
                <a:solidFill>
                  <a:srgbClr val="1F497D"/>
                </a:solidFill>
              </a:rPr>
              <a:t>With Your </a:t>
            </a:r>
            <a:r>
              <a:rPr lang="en-US" b="1" dirty="0" smtClean="0">
                <a:solidFill>
                  <a:srgbClr val="1F497D"/>
                </a:solidFill>
              </a:rPr>
              <a:t>Competitor (Cont’d)</a:t>
            </a:r>
            <a:endParaRPr lang="en-US" b="1" dirty="0">
              <a:solidFill>
                <a:srgbClr val="1F497D"/>
              </a:solidFill>
            </a:endParaRPr>
          </a:p>
        </p:txBody>
      </p:sp>
      <p:sp>
        <p:nvSpPr>
          <p:cNvPr id="6" name="Text Placeholder 5"/>
          <p:cNvSpPr>
            <a:spLocks noGrp="1"/>
          </p:cNvSpPr>
          <p:nvPr>
            <p:ph type="body" sz="quarter" idx="3"/>
          </p:nvPr>
        </p:nvSpPr>
        <p:spPr>
          <a:xfrm>
            <a:off x="2312786" y="1391277"/>
            <a:ext cx="4041775" cy="639762"/>
          </a:xfrm>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a:xfrm>
            <a:off x="2323101" y="2174874"/>
            <a:ext cx="4041775" cy="4592099"/>
          </a:xfrm>
        </p:spPr>
        <p:txBody>
          <a:bodyPr>
            <a:normAutofit fontScale="70000" lnSpcReduction="20000"/>
          </a:bodyPr>
          <a:lstStyle/>
          <a:p>
            <a:r>
              <a:rPr lang="en-US" dirty="0" smtClean="0"/>
              <a:t>First we performed supervised learning with decision tree with two variables. The errors were high.</a:t>
            </a:r>
          </a:p>
          <a:p>
            <a:r>
              <a:rPr lang="en-US" dirty="0" smtClean="0"/>
              <a:t>Next </a:t>
            </a:r>
            <a:r>
              <a:rPr lang="en-US" dirty="0"/>
              <a:t>we let </a:t>
            </a:r>
            <a:r>
              <a:rPr lang="en-US" dirty="0" smtClean="0"/>
              <a:t>forecast package in R </a:t>
            </a:r>
            <a:r>
              <a:rPr lang="en-US" dirty="0"/>
              <a:t>select the best order for </a:t>
            </a:r>
            <a:r>
              <a:rPr lang="en-US" dirty="0" smtClean="0"/>
              <a:t>ARIMA model and it selected order of (</a:t>
            </a:r>
            <a:r>
              <a:rPr lang="en-US" dirty="0"/>
              <a:t>4, 1, 4) with no seasonality. We got a Mean Absolute Percentage Error of 2.52. </a:t>
            </a:r>
            <a:endParaRPr lang="en-US" dirty="0" smtClean="0"/>
          </a:p>
          <a:p>
            <a:r>
              <a:rPr lang="en-US" dirty="0"/>
              <a:t>Looking at the ACF and PACF we see that there is some seasonality in the data and decided to add a seasonality component to the ARIMA and performed an ARIMA order of (0, 2, 7) with a seasonality of (0, 0, 18). For this model we got an MAPE of 2.19 </a:t>
            </a:r>
            <a:endParaRPr lang="en-US" dirty="0" smtClean="0"/>
          </a:p>
          <a:p>
            <a:r>
              <a:rPr lang="en-US" dirty="0"/>
              <a:t>Both MAPE of models that we created were better than the best MAPE of the competitor’s model. </a:t>
            </a:r>
            <a:endParaRPr lang="en-US" dirty="0" smtClean="0"/>
          </a:p>
          <a:p>
            <a:endParaRPr lang="en-US" dirty="0" smtClean="0"/>
          </a:p>
          <a:p>
            <a:endParaRPr lang="en-US" dirty="0"/>
          </a:p>
        </p:txBody>
      </p:sp>
    </p:spTree>
    <p:extLst>
      <p:ext uri="{BB962C8B-B14F-4D97-AF65-F5344CB8AC3E}">
        <p14:creationId xmlns:p14="http://schemas.microsoft.com/office/powerpoint/2010/main" xmlns="" val="2799172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6921689"/>
              </p:ext>
            </p:extLst>
          </p:nvPr>
        </p:nvGraphicFramePr>
        <p:xfrm>
          <a:off x="1895906" y="1637424"/>
          <a:ext cx="5794956" cy="4312541"/>
        </p:xfrm>
        <a:graphic>
          <a:graphicData uri="http://schemas.openxmlformats.org/drawingml/2006/table">
            <a:tbl>
              <a:tblPr firstRow="1" firstCol="1" bandRow="1">
                <a:tableStyleId>{3B4B98B0-60AC-42C2-AFA5-B58CD77FA1E5}</a:tableStyleId>
              </a:tblPr>
              <a:tblGrid>
                <a:gridCol w="574815"/>
                <a:gridCol w="2149264"/>
                <a:gridCol w="3070877"/>
              </a:tblGrid>
              <a:tr h="313245">
                <a:tc>
                  <a:txBody>
                    <a:bodyPr/>
                    <a:lstStyle/>
                    <a:p>
                      <a:pPr marL="0" marR="0" algn="ctr">
                        <a:lnSpc>
                          <a:spcPct val="115000"/>
                        </a:lnSpc>
                        <a:spcBef>
                          <a:spcPts val="600"/>
                        </a:spcBef>
                        <a:spcAft>
                          <a:spcPts val="0"/>
                        </a:spcAft>
                      </a:pPr>
                      <a:r>
                        <a:rPr lang="en-US" sz="1300" dirty="0" smtClean="0">
                          <a:effectLst/>
                        </a:rPr>
                        <a:t>#</a:t>
                      </a:r>
                      <a:endParaRPr lang="en-US" sz="800" dirty="0">
                        <a:effectLst/>
                        <a:latin typeface="Calibri" charset="0"/>
                        <a:ea typeface="Calibri" charset="0"/>
                        <a:cs typeface="Times New Roman" charset="0"/>
                      </a:endParaRPr>
                    </a:p>
                  </a:txBody>
                  <a:tcPr marL="43941" marR="43941" marT="0" marB="0"/>
                </a:tc>
                <a:tc>
                  <a:txBody>
                    <a:bodyPr/>
                    <a:lstStyle/>
                    <a:p>
                      <a:pPr marL="0" marR="0" algn="ctr">
                        <a:lnSpc>
                          <a:spcPct val="115000"/>
                        </a:lnSpc>
                        <a:spcBef>
                          <a:spcPts val="600"/>
                        </a:spcBef>
                        <a:spcAft>
                          <a:spcPts val="0"/>
                        </a:spcAft>
                      </a:pPr>
                      <a:r>
                        <a:rPr lang="en-US" sz="1300">
                          <a:effectLst/>
                        </a:rPr>
                        <a:t>Operation</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600"/>
                        </a:spcBef>
                        <a:spcAft>
                          <a:spcPts val="0"/>
                        </a:spcAft>
                      </a:pPr>
                      <a:r>
                        <a:rPr lang="en-US" sz="1300">
                          <a:effectLst/>
                        </a:rPr>
                        <a:t>Time Measured</a:t>
                      </a:r>
                      <a:endParaRPr lang="en-US" sz="800">
                        <a:effectLst/>
                        <a:latin typeface="Calibri" charset="0"/>
                        <a:ea typeface="Calibri"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a:effectLst/>
                        </a:rPr>
                        <a:t>1</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a:effectLst/>
                        </a:rPr>
                        <a:t>Load </a:t>
                      </a:r>
                      <a:r>
                        <a:rPr lang="en-US" sz="1200" dirty="0" smtClean="0">
                          <a:effectLst/>
                        </a:rPr>
                        <a:t>raw dataset in Spark</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52 sec for 20</a:t>
                      </a:r>
                      <a:r>
                        <a:rPr lang="en-US" sz="1200" baseline="0" dirty="0" smtClean="0">
                          <a:effectLst/>
                        </a:rPr>
                        <a:t> million records</a:t>
                      </a:r>
                      <a:endParaRPr lang="en-US" sz="1200" dirty="0">
                        <a:effectLst/>
                      </a:endParaRPr>
                    </a:p>
                    <a:p>
                      <a:pPr marL="0" marR="0">
                        <a:lnSpc>
                          <a:spcPct val="115000"/>
                        </a:lnSpc>
                        <a:spcBef>
                          <a:spcPts val="0"/>
                        </a:spcBef>
                        <a:spcAft>
                          <a:spcPts val="0"/>
                        </a:spcAft>
                      </a:pPr>
                      <a:r>
                        <a:rPr lang="en-US" sz="1200" dirty="0">
                          <a:effectLst/>
                        </a:rPr>
                        <a:t> </a:t>
                      </a:r>
                      <a:endParaRPr lang="en-US" sz="1200" dirty="0">
                        <a:effectLst/>
                        <a:latin typeface="Times New Roman" charset="0"/>
                        <a:ea typeface="Times New Roman" charset="0"/>
                        <a:cs typeface="Times New Roman" charset="0"/>
                      </a:endParaRPr>
                    </a:p>
                  </a:txBody>
                  <a:tcPr marL="43941" marR="43941" marT="0" marB="0"/>
                </a:tc>
              </a:tr>
              <a:tr h="394342">
                <a:tc>
                  <a:txBody>
                    <a:bodyPr/>
                    <a:lstStyle/>
                    <a:p>
                      <a:pPr marL="0" marR="0">
                        <a:lnSpc>
                          <a:spcPct val="115000"/>
                        </a:lnSpc>
                        <a:spcBef>
                          <a:spcPts val="0"/>
                        </a:spcBef>
                        <a:spcAft>
                          <a:spcPts val="0"/>
                        </a:spcAft>
                      </a:pPr>
                      <a:r>
                        <a:rPr lang="en-US" sz="1200">
                          <a:effectLst/>
                        </a:rPr>
                        <a:t>2</a:t>
                      </a:r>
                      <a:endParaRPr lang="en-US" sz="80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a:effectLst/>
                        </a:rPr>
                        <a:t>Load </a:t>
                      </a:r>
                      <a:r>
                        <a:rPr lang="en-US" sz="1200" dirty="0" smtClean="0">
                          <a:effectLst/>
                        </a:rPr>
                        <a:t>dataset in R</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1 min 31 sec</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a:effectLst/>
                        </a:rPr>
                        <a:t>3</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Aggregate (Group by) data</a:t>
                      </a:r>
                      <a:r>
                        <a:rPr lang="en-US" sz="1200" baseline="0" dirty="0" smtClean="0">
                          <a:effectLst/>
                        </a:rPr>
                        <a:t> by hour</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4 min 18 sec</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smtClean="0">
                          <a:effectLst/>
                        </a:rPr>
                        <a:t>4</a:t>
                      </a:r>
                      <a:endParaRPr lang="en-US" sz="1200" dirty="0">
                        <a:effectLst/>
                        <a:latin typeface="Calibri" charset="0"/>
                        <a:ea typeface="Calibri" charset="0"/>
                        <a:cs typeface="Times New Roman" charset="0"/>
                      </a:endParaRPr>
                    </a:p>
                  </a:txBody>
                  <a:tcPr marL="43941" marR="43941" marT="0" marB="0"/>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dirty="0" smtClean="0">
                          <a:effectLst/>
                        </a:rPr>
                        <a:t>Look</a:t>
                      </a:r>
                      <a:r>
                        <a:rPr lang="en-US" sz="1200" baseline="0" dirty="0" smtClean="0">
                          <a:effectLst/>
                        </a:rPr>
                        <a:t> at descriptive statistics</a:t>
                      </a:r>
                      <a:endParaRPr lang="en-US" sz="1200" dirty="0" smtClean="0">
                        <a:effectLst/>
                      </a:endParaRPr>
                    </a:p>
                    <a:p>
                      <a:pPr marL="0" marR="0">
                        <a:lnSpc>
                          <a:spcPct val="115000"/>
                        </a:lnSpc>
                        <a:spcBef>
                          <a:spcPts val="0"/>
                        </a:spcBef>
                        <a:spcAft>
                          <a:spcPts val="0"/>
                        </a:spcAft>
                      </a:pPr>
                      <a:endParaRPr lang="en-US" sz="1200" dirty="0">
                        <a:effectLst/>
                        <a:latin typeface="Times New Roman" charset="0"/>
                        <a:ea typeface="Times New Roman" charset="0"/>
                        <a:cs typeface="Times New Roman" charset="0"/>
                      </a:endParaRPr>
                    </a:p>
                  </a:txBody>
                  <a:tcPr marL="43941" marR="43941" marT="0" marB="0"/>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US" sz="1200" dirty="0" smtClean="0">
                          <a:effectLst/>
                        </a:rPr>
                        <a:t>4 seconds</a:t>
                      </a:r>
                      <a:endParaRPr lang="en-US" sz="1200" dirty="0">
                        <a:effectLst/>
                        <a:latin typeface="Times New Roman" charset="0"/>
                        <a:ea typeface="Times New Roman" charset="0"/>
                        <a:cs typeface="Times New Roman" charset="0"/>
                      </a:endParaRPr>
                    </a:p>
                  </a:txBody>
                  <a:tcPr marL="43941" marR="43941" marT="0" marB="0"/>
                </a:tc>
              </a:tr>
              <a:tr h="466514">
                <a:tc>
                  <a:txBody>
                    <a:bodyPr/>
                    <a:lstStyle/>
                    <a:p>
                      <a:pPr marL="0" marR="0">
                        <a:lnSpc>
                          <a:spcPct val="115000"/>
                        </a:lnSpc>
                        <a:spcBef>
                          <a:spcPts val="0"/>
                        </a:spcBef>
                        <a:spcAft>
                          <a:spcPts val="0"/>
                        </a:spcAft>
                      </a:pPr>
                      <a:r>
                        <a:rPr lang="en-US" sz="1200" dirty="0">
                          <a:effectLst/>
                        </a:rPr>
                        <a:t>5</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Decision</a:t>
                      </a:r>
                      <a:r>
                        <a:rPr lang="en-US" sz="1200" baseline="0" dirty="0" smtClean="0">
                          <a:effectLst/>
                        </a:rPr>
                        <a:t> Tree (20 million Records)</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3 min</a:t>
                      </a:r>
                      <a:r>
                        <a:rPr lang="en-US" sz="1200" baseline="0" dirty="0" smtClean="0">
                          <a:effectLst/>
                        </a:rPr>
                        <a:t> 5 sec</a:t>
                      </a:r>
                      <a:endParaRPr lang="en-US" sz="1200" dirty="0">
                        <a:effectLst/>
                        <a:latin typeface="Times New Roman" charset="0"/>
                        <a:ea typeface="Times New Roman" charset="0"/>
                        <a:cs typeface="Times New Roman" charset="0"/>
                      </a:endParaRPr>
                    </a:p>
                  </a:txBody>
                  <a:tcPr marL="43941" marR="43941" marT="0" marB="0"/>
                </a:tc>
              </a:tr>
              <a:tr h="320390">
                <a:tc>
                  <a:txBody>
                    <a:bodyPr/>
                    <a:lstStyle/>
                    <a:p>
                      <a:pPr marL="0" marR="0">
                        <a:lnSpc>
                          <a:spcPct val="115000"/>
                        </a:lnSpc>
                        <a:spcBef>
                          <a:spcPts val="0"/>
                        </a:spcBef>
                        <a:spcAft>
                          <a:spcPts val="0"/>
                        </a:spcAft>
                      </a:pPr>
                      <a:r>
                        <a:rPr lang="en-US" sz="1200" dirty="0">
                          <a:effectLst/>
                        </a:rPr>
                        <a:t>6</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Time</a:t>
                      </a:r>
                      <a:r>
                        <a:rPr lang="en-US" sz="1200" baseline="0" dirty="0" smtClean="0">
                          <a:effectLst/>
                        </a:rPr>
                        <a:t> Series Non-Seasonal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32 sec</a:t>
                      </a:r>
                      <a:endParaRPr lang="en-US" sz="1200" dirty="0">
                        <a:effectLst/>
                        <a:latin typeface="Times New Roman" charset="0"/>
                        <a:ea typeface="Times New Roman" charset="0"/>
                        <a:cs typeface="Times New Roman" charset="0"/>
                      </a:endParaRPr>
                    </a:p>
                  </a:txBody>
                  <a:tcPr marL="43941" marR="43941" marT="0" marB="0"/>
                </a:tc>
              </a:tr>
              <a:tr h="307734">
                <a:tc>
                  <a:txBody>
                    <a:bodyPr/>
                    <a:lstStyle/>
                    <a:p>
                      <a:pPr marL="0" marR="0">
                        <a:lnSpc>
                          <a:spcPct val="115000"/>
                        </a:lnSpc>
                        <a:spcBef>
                          <a:spcPts val="0"/>
                        </a:spcBef>
                        <a:spcAft>
                          <a:spcPts val="0"/>
                        </a:spcAft>
                      </a:pPr>
                      <a:r>
                        <a:rPr lang="en-US" sz="1200" dirty="0">
                          <a:effectLst/>
                        </a:rPr>
                        <a:t>7</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Time Series</a:t>
                      </a:r>
                      <a:r>
                        <a:rPr lang="en-US" sz="1200" baseline="0" dirty="0" smtClean="0">
                          <a:effectLst/>
                        </a:rPr>
                        <a:t> Seasonal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4</a:t>
                      </a:r>
                      <a:r>
                        <a:rPr lang="en-US" sz="1200" baseline="0" dirty="0" smtClean="0">
                          <a:effectLst/>
                        </a:rPr>
                        <a:t> min 1 sec</a:t>
                      </a:r>
                      <a:endParaRPr lang="en-US" sz="1200" dirty="0">
                        <a:effectLst/>
                        <a:latin typeface="Times New Roman" charset="0"/>
                        <a:ea typeface="Times New Roman" charset="0"/>
                        <a:cs typeface="Times New Roman" charset="0"/>
                      </a:endParaRPr>
                    </a:p>
                  </a:txBody>
                  <a:tcPr marL="43941" marR="43941" marT="0" marB="0"/>
                </a:tc>
              </a:tr>
              <a:tr h="411060">
                <a:tc>
                  <a:txBody>
                    <a:bodyPr/>
                    <a:lstStyle/>
                    <a:p>
                      <a:pPr marL="0" marR="0">
                        <a:lnSpc>
                          <a:spcPct val="115000"/>
                        </a:lnSpc>
                        <a:spcBef>
                          <a:spcPts val="0"/>
                        </a:spcBef>
                        <a:spcAft>
                          <a:spcPts val="0"/>
                        </a:spcAft>
                      </a:pPr>
                      <a:r>
                        <a:rPr lang="en-US" sz="1200" dirty="0">
                          <a:effectLst/>
                        </a:rPr>
                        <a:t>8</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Count using SQL</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18 sec</a:t>
                      </a:r>
                      <a:endParaRPr lang="en-US" sz="1200" dirty="0">
                        <a:effectLst/>
                        <a:latin typeface="Times New Roman" charset="0"/>
                        <a:ea typeface="Times New Roman" charset="0"/>
                        <a:cs typeface="Times New Roman" charset="0"/>
                      </a:endParaRPr>
                    </a:p>
                  </a:txBody>
                  <a:tcPr marL="43941" marR="43941" marT="0" marB="0"/>
                </a:tc>
              </a:tr>
              <a:tr h="448366">
                <a:tc>
                  <a:txBody>
                    <a:bodyPr/>
                    <a:lstStyle/>
                    <a:p>
                      <a:pPr marL="0" marR="0">
                        <a:lnSpc>
                          <a:spcPct val="115000"/>
                        </a:lnSpc>
                        <a:spcBef>
                          <a:spcPts val="0"/>
                        </a:spcBef>
                        <a:spcAft>
                          <a:spcPts val="0"/>
                        </a:spcAft>
                      </a:pPr>
                      <a:r>
                        <a:rPr lang="en-US" sz="1200" dirty="0">
                          <a:effectLst/>
                        </a:rPr>
                        <a:t>9</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Plot</a:t>
                      </a:r>
                      <a:r>
                        <a:rPr lang="en-US" sz="1200" baseline="0" dirty="0" smtClean="0">
                          <a:effectLst/>
                        </a:rPr>
                        <a:t> non-seasonal TS result</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&lt;1 sec</a:t>
                      </a:r>
                      <a:endParaRPr lang="en-US" sz="1200" dirty="0">
                        <a:effectLst/>
                        <a:latin typeface="Times New Roman" charset="0"/>
                        <a:ea typeface="Times New Roman" charset="0"/>
                        <a:cs typeface="Times New Roman" charset="0"/>
                      </a:endParaRPr>
                    </a:p>
                  </a:txBody>
                  <a:tcPr marL="43941" marR="43941" marT="0" marB="0"/>
                </a:tc>
              </a:tr>
              <a:tr h="251348">
                <a:tc>
                  <a:txBody>
                    <a:bodyPr/>
                    <a:lstStyle/>
                    <a:p>
                      <a:pPr marL="0" marR="0">
                        <a:lnSpc>
                          <a:spcPct val="115000"/>
                        </a:lnSpc>
                        <a:spcBef>
                          <a:spcPts val="0"/>
                        </a:spcBef>
                        <a:spcAft>
                          <a:spcPts val="0"/>
                        </a:spcAft>
                      </a:pPr>
                      <a:r>
                        <a:rPr lang="en-US" sz="1200" dirty="0" smtClean="0">
                          <a:effectLst/>
                        </a:rPr>
                        <a:t>10</a:t>
                      </a:r>
                      <a:endParaRPr lang="en-US" sz="800" dirty="0">
                        <a:effectLst/>
                        <a:latin typeface="Calibri" charset="0"/>
                        <a:ea typeface="Calibri"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Plot seasonal</a:t>
                      </a:r>
                      <a:r>
                        <a:rPr lang="en-US" sz="1200" baseline="0" dirty="0" smtClean="0">
                          <a:effectLst/>
                        </a:rPr>
                        <a:t> TS result</a:t>
                      </a:r>
                      <a:endParaRPr lang="en-US" sz="1200" dirty="0">
                        <a:effectLst/>
                        <a:latin typeface="Times New Roman" charset="0"/>
                        <a:ea typeface="Times New Roman" charset="0"/>
                        <a:cs typeface="Times New Roman" charset="0"/>
                      </a:endParaRPr>
                    </a:p>
                  </a:txBody>
                  <a:tcPr marL="43941" marR="43941" marT="0" marB="0"/>
                </a:tc>
                <a:tc>
                  <a:txBody>
                    <a:bodyPr/>
                    <a:lstStyle/>
                    <a:p>
                      <a:pPr marL="0" marR="0">
                        <a:lnSpc>
                          <a:spcPct val="115000"/>
                        </a:lnSpc>
                        <a:spcBef>
                          <a:spcPts val="0"/>
                        </a:spcBef>
                        <a:spcAft>
                          <a:spcPts val="0"/>
                        </a:spcAft>
                      </a:pPr>
                      <a:r>
                        <a:rPr lang="en-US" sz="1200" dirty="0" smtClean="0">
                          <a:effectLst/>
                        </a:rPr>
                        <a:t>2 sec</a:t>
                      </a:r>
                      <a:endParaRPr lang="en-US" sz="1200" dirty="0">
                        <a:effectLst/>
                        <a:latin typeface="Times New Roman" charset="0"/>
                        <a:ea typeface="Times New Roman" charset="0"/>
                        <a:cs typeface="Times New Roman" charset="0"/>
                      </a:endParaRPr>
                    </a:p>
                  </a:txBody>
                  <a:tcPr marL="43941" marR="43941" marT="0" marB="0"/>
                </a:tc>
              </a:tr>
            </a:tbl>
          </a:graphicData>
        </a:graphic>
      </p:graphicFrame>
    </p:spTree>
    <p:extLst>
      <p:ext uri="{BB962C8B-B14F-4D97-AF65-F5344CB8AC3E}">
        <p14:creationId xmlns:p14="http://schemas.microsoft.com/office/powerpoint/2010/main" xmlns="" val="1074901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a:bodyPr>
          <a:lstStyle/>
          <a:p>
            <a:r>
              <a:rPr lang="en-US" b="1" dirty="0" smtClean="0">
                <a:solidFill>
                  <a:srgbClr val="1F497D"/>
                </a:solidFill>
              </a:rPr>
              <a:t>Description of </a:t>
            </a:r>
            <a:r>
              <a:rPr lang="en-US" b="1" dirty="0" smtClean="0">
                <a:solidFill>
                  <a:srgbClr val="1F497D"/>
                </a:solidFill>
              </a:rPr>
              <a:t>the </a:t>
            </a:r>
            <a:r>
              <a:rPr lang="en-US" b="1" dirty="0" smtClean="0">
                <a:solidFill>
                  <a:srgbClr val="1F497D"/>
                </a:solidFill>
              </a:rPr>
              <a:t>Contribution</a:t>
            </a:r>
            <a:endParaRPr lang="en-US" b="1" dirty="0">
              <a:solidFill>
                <a:srgbClr val="1F497D"/>
              </a:solidFill>
            </a:endParaRPr>
          </a:p>
        </p:txBody>
      </p:sp>
      <p:sp>
        <p:nvSpPr>
          <p:cNvPr id="3" name="Content Placeholder 2"/>
          <p:cNvSpPr>
            <a:spLocks noGrp="1"/>
          </p:cNvSpPr>
          <p:nvPr>
            <p:ph idx="1"/>
          </p:nvPr>
        </p:nvSpPr>
        <p:spPr/>
        <p:txBody>
          <a:bodyPr/>
          <a:lstStyle/>
          <a:p>
            <a:r>
              <a:rPr lang="en-US" dirty="0"/>
              <a:t>Conduct supervised </a:t>
            </a:r>
            <a:r>
              <a:rPr lang="en-US" dirty="0" smtClean="0"/>
              <a:t>learning as </a:t>
            </a:r>
            <a:r>
              <a:rPr lang="en-US" dirty="0"/>
              <a:t>well as time series </a:t>
            </a:r>
            <a:r>
              <a:rPr lang="en-US" dirty="0" smtClean="0"/>
              <a:t>analyses </a:t>
            </a:r>
            <a:r>
              <a:rPr lang="en-US" dirty="0"/>
              <a:t>to predict future traffic congestion based on historical data</a:t>
            </a:r>
          </a:p>
          <a:p>
            <a:r>
              <a:rPr lang="en-US" dirty="0"/>
              <a:t>Cross validate the models created </a:t>
            </a:r>
            <a:r>
              <a:rPr lang="en-US" dirty="0" smtClean="0"/>
              <a:t>using accuracy metrics and visualize results to </a:t>
            </a:r>
            <a:r>
              <a:rPr lang="en-US" dirty="0"/>
              <a:t>find the model that performs the best </a:t>
            </a:r>
          </a:p>
          <a:p>
            <a:endParaRPr lang="en-US" dirty="0"/>
          </a:p>
        </p:txBody>
      </p:sp>
    </p:spTree>
    <p:extLst>
      <p:ext uri="{BB962C8B-B14F-4D97-AF65-F5344CB8AC3E}">
        <p14:creationId xmlns:p14="http://schemas.microsoft.com/office/powerpoint/2010/main" xmlns="" val="646432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p:txBody>
          <a:bodyPr>
            <a:normAutofit fontScale="85000" lnSpcReduction="10000"/>
          </a:bodyPr>
          <a:lstStyle/>
          <a:p>
            <a:r>
              <a:rPr lang="en-US" dirty="0"/>
              <a:t>As the competitor we also found that </a:t>
            </a:r>
            <a:r>
              <a:rPr lang="en-US" dirty="0" smtClean="0"/>
              <a:t>SARIMA </a:t>
            </a:r>
            <a:r>
              <a:rPr lang="en-US" dirty="0"/>
              <a:t>model is best model to predict traffic flow as we observed the least amount of </a:t>
            </a:r>
            <a:r>
              <a:rPr lang="en-US" dirty="0" smtClean="0"/>
              <a:t>MAPE using </a:t>
            </a:r>
            <a:r>
              <a:rPr lang="en-US" dirty="0"/>
              <a:t>this model. </a:t>
            </a:r>
            <a:endParaRPr lang="en-US" dirty="0" smtClean="0"/>
          </a:p>
          <a:p>
            <a:r>
              <a:rPr lang="en-US" dirty="0"/>
              <a:t>The seasonal ARIMA and ARIMA model that we built had a much lower MAPE compared to the competitor. </a:t>
            </a:r>
            <a:endParaRPr lang="en-US" dirty="0" smtClean="0"/>
          </a:p>
          <a:p>
            <a:r>
              <a:rPr lang="en-US" dirty="0" smtClean="0"/>
              <a:t>Since </a:t>
            </a:r>
            <a:r>
              <a:rPr lang="en-US" dirty="0"/>
              <a:t>the dataset the competitor’s article used and we used are </a:t>
            </a:r>
            <a:r>
              <a:rPr lang="en-US" dirty="0" smtClean="0"/>
              <a:t>different, </a:t>
            </a:r>
            <a:r>
              <a:rPr lang="en-US" dirty="0"/>
              <a:t>it may be difficult to compare the two results but only looking at how the model we built predicted the results compared to the actual values, we can say that </a:t>
            </a:r>
            <a:r>
              <a:rPr lang="en-US" dirty="0" smtClean="0"/>
              <a:t>SARIMA </a:t>
            </a:r>
            <a:r>
              <a:rPr lang="en-US" dirty="0"/>
              <a:t>is the best predictor of traffic flow.</a:t>
            </a:r>
          </a:p>
          <a:p>
            <a:endParaRPr lang="en-US" dirty="0"/>
          </a:p>
        </p:txBody>
      </p:sp>
    </p:spTree>
    <p:extLst>
      <p:ext uri="{BB962C8B-B14F-4D97-AF65-F5344CB8AC3E}">
        <p14:creationId xmlns:p14="http://schemas.microsoft.com/office/powerpoint/2010/main" xmlns="" val="2105829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sp>
        <p:nvSpPr>
          <p:cNvPr id="3" name="Content Placeholder 2"/>
          <p:cNvSpPr>
            <a:spLocks noGrp="1"/>
          </p:cNvSpPr>
          <p:nvPr>
            <p:ph idx="1"/>
          </p:nvPr>
        </p:nvSpPr>
        <p:spPr/>
        <p:txBody>
          <a:bodyPr>
            <a:normAutofit fontScale="77500" lnSpcReduction="20000"/>
          </a:bodyPr>
          <a:lstStyle/>
          <a:p>
            <a:pPr marL="342900" lvl="1" indent="-342900">
              <a:buFont typeface="Arial"/>
              <a:buChar char="•"/>
            </a:pPr>
            <a:r>
              <a:rPr lang="en-US" sz="3200" dirty="0"/>
              <a:t>Competitor’s Article: “Short-Term Trafﬁc Flow Forecasting: An Experimental Comparison of Time-Series Analysis and Supervised Learning”</a:t>
            </a:r>
          </a:p>
          <a:p>
            <a:r>
              <a:rPr lang="en-US" dirty="0"/>
              <a:t>The authors first reviewed existing approaches to traffic flow forecasting the common view of probabilistic graphical models, presenting an extensive experimental comparison, which proposes a common baseline for their performance analysis and provides the infrastructure to operate on a publicly available data set.</a:t>
            </a:r>
          </a:p>
          <a:p>
            <a:r>
              <a:rPr lang="en-US" dirty="0"/>
              <a:t>Then the authors provide two new support vector regression models, which are speciﬁcally devised to beneﬁt from typical trafﬁc ﬂow seasonality and are shown to represent an interesting compromise between prediction accuracy and computational efﬁciency. </a:t>
            </a:r>
          </a:p>
          <a:p>
            <a:endParaRPr lang="en-US" dirty="0"/>
          </a:p>
        </p:txBody>
      </p:sp>
    </p:spTree>
    <p:extLst>
      <p:ext uri="{BB962C8B-B14F-4D97-AF65-F5344CB8AC3E}">
        <p14:creationId xmlns:p14="http://schemas.microsoft.com/office/powerpoint/2010/main" xmlns="" val="34040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sp>
        <p:nvSpPr>
          <p:cNvPr id="3" name="Content Placeholder 2"/>
          <p:cNvSpPr>
            <a:spLocks noGrp="1"/>
          </p:cNvSpPr>
          <p:nvPr>
            <p:ph idx="1"/>
          </p:nvPr>
        </p:nvSpPr>
        <p:spPr/>
        <p:txBody>
          <a:bodyPr>
            <a:normAutofit fontScale="77500" lnSpcReduction="20000"/>
          </a:bodyPr>
          <a:lstStyle/>
          <a:p>
            <a:pPr marL="342900" lvl="1" indent="-342900">
              <a:buFont typeface="Arial"/>
              <a:buChar char="•"/>
            </a:pPr>
            <a:r>
              <a:rPr lang="en-US" sz="3200" dirty="0"/>
              <a:t>Competitor’s Article: “Short-Term Trafﬁc Flow Forecasting: An Experimental Comparison of Time-Series Analysis and Supervised Learning”</a:t>
            </a:r>
          </a:p>
          <a:p>
            <a:r>
              <a:rPr lang="en-US" dirty="0"/>
              <a:t>The authors first reviewed existing approaches to traffic flow forecasting the common view of probabilistic graphical models, presenting an extensive experimental comparison, which proposes a common baseline for their performance analysis and provides the infrastructure to operate on a publicly available data set.</a:t>
            </a:r>
          </a:p>
          <a:p>
            <a:r>
              <a:rPr lang="en-US" dirty="0"/>
              <a:t>Then the authors provide two new support vector regression models, which are speciﬁcally devised to beneﬁt from typical trafﬁc ﬂow seasonality and are shown to represent an interesting compromise between prediction accuracy and computational efﬁciency. </a:t>
            </a:r>
          </a:p>
          <a:p>
            <a:endParaRPr lang="en-US" dirty="0"/>
          </a:p>
        </p:txBody>
      </p:sp>
    </p:spTree>
    <p:extLst>
      <p:ext uri="{BB962C8B-B14F-4D97-AF65-F5344CB8AC3E}">
        <p14:creationId xmlns:p14="http://schemas.microsoft.com/office/powerpoint/2010/main" xmlns="" val="340408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sp>
        <p:nvSpPr>
          <p:cNvPr id="3" name="Content Placeholder 2"/>
          <p:cNvSpPr>
            <a:spLocks noGrp="1"/>
          </p:cNvSpPr>
          <p:nvPr>
            <p:ph idx="1"/>
          </p:nvPr>
        </p:nvSpPr>
        <p:spPr/>
        <p:txBody>
          <a:bodyPr>
            <a:normAutofit fontScale="70000" lnSpcReduction="20000"/>
          </a:bodyPr>
          <a:lstStyle/>
          <a:p>
            <a:r>
              <a:rPr lang="en-US" dirty="0"/>
              <a:t>This dataset consists of data from traffic in a city called Aarhus in Denmark. This dataset is collection </a:t>
            </a:r>
            <a:r>
              <a:rPr lang="en-US" dirty="0" smtClean="0"/>
              <a:t>of </a:t>
            </a:r>
            <a:r>
              <a:rPr lang="en-US" dirty="0"/>
              <a:t>traffic data between two points for certain duration of time in CSV format for different durations. A CSV metadata file is also available that provides additional information regarding the different two points. </a:t>
            </a:r>
            <a:endParaRPr lang="en-US" dirty="0" smtClean="0"/>
          </a:p>
          <a:p>
            <a:r>
              <a:rPr lang="en-US" dirty="0" smtClean="0"/>
              <a:t>Below were the fields in the dataset</a:t>
            </a:r>
            <a:endParaRPr lang="en-US" dirty="0"/>
          </a:p>
          <a:p>
            <a:pPr lvl="1"/>
            <a:r>
              <a:rPr lang="en-US" dirty="0"/>
              <a:t>status, </a:t>
            </a:r>
          </a:p>
          <a:p>
            <a:pPr lvl="1"/>
            <a:r>
              <a:rPr lang="en-US" dirty="0" err="1"/>
              <a:t>avgMeasuredTime</a:t>
            </a:r>
            <a:r>
              <a:rPr lang="en-US" dirty="0"/>
              <a:t>, </a:t>
            </a:r>
          </a:p>
          <a:p>
            <a:pPr lvl="1"/>
            <a:r>
              <a:rPr lang="en-US" dirty="0" err="1"/>
              <a:t>avgSpeed</a:t>
            </a:r>
            <a:r>
              <a:rPr lang="en-US" dirty="0"/>
              <a:t>, </a:t>
            </a:r>
          </a:p>
          <a:p>
            <a:pPr lvl="1"/>
            <a:r>
              <a:rPr lang="en-US" dirty="0" err="1"/>
              <a:t>extID</a:t>
            </a:r>
            <a:r>
              <a:rPr lang="en-US" dirty="0"/>
              <a:t>, </a:t>
            </a:r>
          </a:p>
          <a:p>
            <a:pPr lvl="1"/>
            <a:r>
              <a:rPr lang="en-US" dirty="0" err="1"/>
              <a:t>medianMeasuredTime</a:t>
            </a:r>
            <a:r>
              <a:rPr lang="en-US" dirty="0"/>
              <a:t>, </a:t>
            </a:r>
          </a:p>
          <a:p>
            <a:pPr lvl="1"/>
            <a:r>
              <a:rPr lang="en-US" dirty="0"/>
              <a:t>TIMESTAMP, </a:t>
            </a:r>
          </a:p>
          <a:p>
            <a:pPr lvl="1"/>
            <a:r>
              <a:rPr lang="en-US" dirty="0" err="1"/>
              <a:t>vehicleCount</a:t>
            </a:r>
            <a:r>
              <a:rPr lang="en-US" dirty="0"/>
              <a:t>, </a:t>
            </a:r>
          </a:p>
          <a:p>
            <a:pPr lvl="1"/>
            <a:r>
              <a:rPr lang="en-US" dirty="0"/>
              <a:t>_id, and </a:t>
            </a:r>
          </a:p>
          <a:p>
            <a:pPr lvl="1"/>
            <a:r>
              <a:rPr lang="en-US" dirty="0"/>
              <a:t>REPORT_ID.</a:t>
            </a:r>
          </a:p>
          <a:p>
            <a:endParaRPr lang="en-US" dirty="0"/>
          </a:p>
        </p:txBody>
      </p:sp>
    </p:spTree>
    <p:extLst>
      <p:ext uri="{BB962C8B-B14F-4D97-AF65-F5344CB8AC3E}">
        <p14:creationId xmlns:p14="http://schemas.microsoft.com/office/powerpoint/2010/main" xmlns="" val="377177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36" y="274638"/>
            <a:ext cx="7608864" cy="956599"/>
          </a:xfrm>
          <a:solidFill>
            <a:srgbClr val="FFFFFF"/>
          </a:solidFill>
        </p:spPr>
        <p:txBody>
          <a:bodyPr/>
          <a:lstStyle/>
          <a:p>
            <a:r>
              <a:rPr lang="en-US" b="1" dirty="0" smtClean="0">
                <a:solidFill>
                  <a:srgbClr val="1F497D"/>
                </a:solidFill>
              </a:rPr>
              <a:t>Method</a:t>
            </a:r>
            <a:endParaRPr lang="en-US" b="1" dirty="0">
              <a:solidFill>
                <a:srgbClr val="1F497D"/>
              </a:solidFill>
            </a:endParaRPr>
          </a:p>
        </p:txBody>
      </p:sp>
      <p:sp>
        <p:nvSpPr>
          <p:cNvPr id="3" name="Content Placeholder 2"/>
          <p:cNvSpPr>
            <a:spLocks noGrp="1"/>
          </p:cNvSpPr>
          <p:nvPr>
            <p:ph idx="1"/>
          </p:nvPr>
        </p:nvSpPr>
        <p:spPr>
          <a:xfrm>
            <a:off x="457200" y="1818526"/>
            <a:ext cx="8229600" cy="5019507"/>
          </a:xfrm>
        </p:spPr>
        <p:txBody>
          <a:bodyPr>
            <a:normAutofit/>
          </a:bodyPr>
          <a:lstStyle/>
          <a:p>
            <a:pPr lvl="1"/>
            <a:r>
              <a:rPr lang="en-US" dirty="0" smtClean="0"/>
              <a:t>Using </a:t>
            </a:r>
            <a:r>
              <a:rPr lang="en-US" dirty="0"/>
              <a:t>Spark, load and combine all the </a:t>
            </a:r>
            <a:r>
              <a:rPr lang="en-US" dirty="0" smtClean="0"/>
              <a:t>datasets</a:t>
            </a:r>
          </a:p>
          <a:p>
            <a:pPr lvl="1">
              <a:buNone/>
            </a:pPr>
            <a:endParaRPr lang="en-US" dirty="0"/>
          </a:p>
          <a:p>
            <a:pPr lvl="1"/>
            <a:r>
              <a:rPr lang="en-US" dirty="0"/>
              <a:t>Using SQL and R, look at the descriptive statistics of the dataset. </a:t>
            </a:r>
            <a:r>
              <a:rPr lang="en-US" dirty="0" smtClean="0"/>
              <a:t>Split </a:t>
            </a:r>
            <a:r>
              <a:rPr lang="en-US" dirty="0"/>
              <a:t>the dataset into training and test data sets for cross validation and evaluation of the models to be </a:t>
            </a:r>
            <a:r>
              <a:rPr lang="en-US" dirty="0" smtClean="0"/>
              <a:t>created</a:t>
            </a:r>
            <a:endParaRPr lang="en-US" dirty="0"/>
          </a:p>
        </p:txBody>
      </p:sp>
    </p:spTree>
    <p:extLst>
      <p:ext uri="{BB962C8B-B14F-4D97-AF65-F5344CB8AC3E}">
        <p14:creationId xmlns:p14="http://schemas.microsoft.com/office/powerpoint/2010/main" xmlns="" val="1739979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36" y="274638"/>
            <a:ext cx="7608864" cy="956599"/>
          </a:xfrm>
          <a:solidFill>
            <a:srgbClr val="FFFFFF"/>
          </a:solidFill>
        </p:spPr>
        <p:txBody>
          <a:bodyPr/>
          <a:lstStyle/>
          <a:p>
            <a:r>
              <a:rPr lang="en-US" b="1" dirty="0" smtClean="0">
                <a:solidFill>
                  <a:srgbClr val="1F497D"/>
                </a:solidFill>
              </a:rPr>
              <a:t>Method (Cont’d)</a:t>
            </a:r>
            <a:endParaRPr lang="en-US" b="1" dirty="0">
              <a:solidFill>
                <a:srgbClr val="1F497D"/>
              </a:solidFill>
            </a:endParaRPr>
          </a:p>
        </p:txBody>
      </p:sp>
      <p:sp>
        <p:nvSpPr>
          <p:cNvPr id="3" name="Content Placeholder 2"/>
          <p:cNvSpPr>
            <a:spLocks noGrp="1"/>
          </p:cNvSpPr>
          <p:nvPr>
            <p:ph idx="1"/>
          </p:nvPr>
        </p:nvSpPr>
        <p:spPr>
          <a:xfrm>
            <a:off x="457200" y="1818526"/>
            <a:ext cx="8229600" cy="5019507"/>
          </a:xfrm>
        </p:spPr>
        <p:txBody>
          <a:bodyPr>
            <a:normAutofit/>
          </a:bodyPr>
          <a:lstStyle/>
          <a:p>
            <a:pPr lvl="1"/>
            <a:r>
              <a:rPr lang="en-US" dirty="0" smtClean="0"/>
              <a:t>Build </a:t>
            </a:r>
            <a:r>
              <a:rPr lang="en-US" dirty="0"/>
              <a:t>different supervised learning models based on training datasets using different packages in R</a:t>
            </a:r>
          </a:p>
          <a:p>
            <a:pPr lvl="2"/>
            <a:r>
              <a:rPr lang="en-US" dirty="0"/>
              <a:t>Decision </a:t>
            </a:r>
            <a:r>
              <a:rPr lang="en-US" dirty="0" smtClean="0"/>
              <a:t>Trees</a:t>
            </a:r>
            <a:endParaRPr lang="en-US" dirty="0"/>
          </a:p>
          <a:p>
            <a:pPr lvl="2"/>
            <a:r>
              <a:rPr lang="en-US" dirty="0" smtClean="0"/>
              <a:t>Time </a:t>
            </a:r>
            <a:r>
              <a:rPr lang="en-US" dirty="0"/>
              <a:t>Series </a:t>
            </a:r>
            <a:r>
              <a:rPr lang="en-US" dirty="0" smtClean="0"/>
              <a:t>Analysis </a:t>
            </a:r>
            <a:r>
              <a:rPr lang="mr-IN" dirty="0" smtClean="0"/>
              <a:t>–</a:t>
            </a:r>
            <a:r>
              <a:rPr lang="en-US" dirty="0" smtClean="0"/>
              <a:t> Order (4,1,4)</a:t>
            </a:r>
          </a:p>
          <a:p>
            <a:pPr lvl="2"/>
            <a:r>
              <a:rPr lang="en-US" dirty="0" smtClean="0"/>
              <a:t>Seasonal Time Series Analysis </a:t>
            </a:r>
            <a:r>
              <a:rPr lang="mr-IN" dirty="0" smtClean="0"/>
              <a:t>–</a:t>
            </a:r>
            <a:r>
              <a:rPr lang="en-US" dirty="0" smtClean="0"/>
              <a:t> Order (0, 2, 7) &amp; Seasonality (0, 0, 18)</a:t>
            </a:r>
          </a:p>
          <a:p>
            <a:pPr lvl="1"/>
            <a:r>
              <a:rPr lang="en-US" dirty="0" smtClean="0"/>
              <a:t>Evaluate the models with different performance metrics to pick the best model that can be used for prediction</a:t>
            </a:r>
          </a:p>
          <a:p>
            <a:pPr lvl="1"/>
            <a:r>
              <a:rPr lang="en-US" dirty="0" smtClean="0"/>
              <a:t>Select </a:t>
            </a:r>
            <a:r>
              <a:rPr lang="en-US" dirty="0"/>
              <a:t>the final </a:t>
            </a:r>
            <a:r>
              <a:rPr lang="en-US" dirty="0" smtClean="0"/>
              <a:t>model</a:t>
            </a:r>
            <a:endParaRPr lang="en-US" dirty="0"/>
          </a:p>
        </p:txBody>
      </p:sp>
    </p:spTree>
    <p:extLst>
      <p:ext uri="{BB962C8B-B14F-4D97-AF65-F5344CB8AC3E}">
        <p14:creationId xmlns:p14="http://schemas.microsoft.com/office/powerpoint/2010/main" xmlns="" val="173997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36" y="274638"/>
            <a:ext cx="7608864" cy="956599"/>
          </a:xfrm>
          <a:solidFill>
            <a:srgbClr val="FFFFFF"/>
          </a:solidFill>
        </p:spPr>
        <p:txBody>
          <a:bodyPr/>
          <a:lstStyle/>
          <a:p>
            <a:r>
              <a:rPr lang="en-US" b="1" dirty="0" smtClean="0">
                <a:solidFill>
                  <a:srgbClr val="1F497D"/>
                </a:solidFill>
              </a:rPr>
              <a:t>Method (Cont’d)</a:t>
            </a:r>
            <a:endParaRPr lang="en-US" b="1" dirty="0">
              <a:solidFill>
                <a:srgbClr val="1F497D"/>
              </a:solidFill>
            </a:endParaRPr>
          </a:p>
        </p:txBody>
      </p:sp>
      <p:sp>
        <p:nvSpPr>
          <p:cNvPr id="4" name="Content Placeholder 3"/>
          <p:cNvSpPr>
            <a:spLocks noGrp="1"/>
          </p:cNvSpPr>
          <p:nvPr>
            <p:ph idx="1"/>
          </p:nvPr>
        </p:nvSpPr>
        <p:spPr/>
        <p:txBody>
          <a:bodyPr/>
          <a:lstStyle/>
          <a:p>
            <a:endParaRPr lang="en-US" dirty="0"/>
          </a:p>
        </p:txBody>
      </p:sp>
      <p:pic>
        <p:nvPicPr>
          <p:cNvPr id="28" name="Content Placeholder 3" descr="Screen Shot 2017-03-02 at 8.16.43 PM.png"/>
          <p:cNvPicPr>
            <a:picLocks noChangeAspect="1"/>
          </p:cNvPicPr>
          <p:nvPr/>
        </p:nvPicPr>
        <p:blipFill>
          <a:blip r:embed="rId2">
            <a:extLst>
              <a:ext uri="{28A0092B-C50C-407E-A947-70E740481C1C}">
                <a14:useLocalDpi xmlns:a14="http://schemas.microsoft.com/office/drawing/2010/main" xmlns="" val="0"/>
              </a:ext>
            </a:extLst>
          </a:blip>
          <a:srcRect l="2096" r="2096"/>
          <a:stretch>
            <a:fillRect/>
          </a:stretch>
        </p:blipFill>
        <p:spPr>
          <a:xfrm>
            <a:off x="163693" y="2058951"/>
            <a:ext cx="8712285" cy="4263022"/>
          </a:xfrm>
          <a:prstGeom prst="rect">
            <a:avLst/>
          </a:prstGeom>
        </p:spPr>
      </p:pic>
    </p:spTree>
    <p:extLst>
      <p:ext uri="{BB962C8B-B14F-4D97-AF65-F5344CB8AC3E}">
        <p14:creationId xmlns:p14="http://schemas.microsoft.com/office/powerpoint/2010/main" xmlns="" val="1739979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36" y="331065"/>
            <a:ext cx="7277788" cy="537554"/>
          </a:xfrm>
          <a:solidFill>
            <a:srgbClr val="FFFFFF"/>
          </a:solidFill>
        </p:spPr>
        <p:txBody>
          <a:bodyPr>
            <a:normAutofit fontScale="90000"/>
          </a:bodyPr>
          <a:lstStyle/>
          <a:p>
            <a:r>
              <a:rPr lang="en-US" b="1" dirty="0" smtClean="0">
                <a:solidFill>
                  <a:srgbClr val="1F497D"/>
                </a:solidFill>
              </a:rPr>
              <a:t>Model </a:t>
            </a:r>
            <a:endParaRPr lang="en-US" b="1" dirty="0">
              <a:solidFill>
                <a:srgbClr val="1F497D"/>
              </a:solidFill>
            </a:endParaRPr>
          </a:p>
        </p:txBody>
      </p:sp>
      <p:sp>
        <p:nvSpPr>
          <p:cNvPr id="4" name="Content Placeholder 3"/>
          <p:cNvSpPr>
            <a:spLocks noGrp="1"/>
          </p:cNvSpPr>
          <p:nvPr>
            <p:ph idx="1"/>
          </p:nvPr>
        </p:nvSpPr>
        <p:spPr>
          <a:xfrm>
            <a:off x="457200" y="3582830"/>
            <a:ext cx="7871515" cy="2543333"/>
          </a:xfrm>
        </p:spPr>
        <p:txBody>
          <a:bodyPr/>
          <a:lstStyle/>
          <a:p>
            <a:endParaRPr lang="en-US" dirty="0"/>
          </a:p>
        </p:txBody>
      </p:sp>
      <p:sp>
        <p:nvSpPr>
          <p:cNvPr id="5" name="Rectangle 4"/>
          <p:cNvSpPr/>
          <p:nvPr/>
        </p:nvSpPr>
        <p:spPr>
          <a:xfrm>
            <a:off x="533400" y="1715518"/>
            <a:ext cx="2623838" cy="102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Training </a:t>
            </a:r>
            <a:r>
              <a:rPr lang="en-US" dirty="0" err="1" smtClean="0"/>
              <a:t>DataSet</a:t>
            </a:r>
            <a:endParaRPr lang="en-US" dirty="0"/>
          </a:p>
        </p:txBody>
      </p:sp>
      <p:sp>
        <p:nvSpPr>
          <p:cNvPr id="6" name="Rectangle 5"/>
          <p:cNvSpPr/>
          <p:nvPr/>
        </p:nvSpPr>
        <p:spPr>
          <a:xfrm>
            <a:off x="533400" y="5373118"/>
            <a:ext cx="2623838" cy="1027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Test Data Set</a:t>
            </a:r>
            <a:endParaRPr lang="en-US" dirty="0"/>
          </a:p>
        </p:txBody>
      </p:sp>
      <p:sp>
        <p:nvSpPr>
          <p:cNvPr id="7" name="Rectangle 6"/>
          <p:cNvSpPr/>
          <p:nvPr/>
        </p:nvSpPr>
        <p:spPr>
          <a:xfrm>
            <a:off x="4495800" y="991278"/>
            <a:ext cx="1603457" cy="68512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Learning Algorithm</a:t>
            </a:r>
            <a:endParaRPr lang="en-US" dirty="0"/>
          </a:p>
        </p:txBody>
      </p:sp>
      <p:sp>
        <p:nvSpPr>
          <p:cNvPr id="8" name="Rectangle 7"/>
          <p:cNvSpPr/>
          <p:nvPr/>
        </p:nvSpPr>
        <p:spPr>
          <a:xfrm>
            <a:off x="4572000" y="3048678"/>
            <a:ext cx="1603457" cy="68512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Learn Model</a:t>
            </a:r>
            <a:endParaRPr lang="en-US" dirty="0"/>
          </a:p>
        </p:txBody>
      </p:sp>
      <p:sp>
        <p:nvSpPr>
          <p:cNvPr id="9" name="Rectangle 8"/>
          <p:cNvSpPr/>
          <p:nvPr/>
        </p:nvSpPr>
        <p:spPr>
          <a:xfrm>
            <a:off x="4572000" y="5487078"/>
            <a:ext cx="1603457" cy="68512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Apply Model</a:t>
            </a:r>
            <a:endParaRPr lang="en-US" dirty="0"/>
          </a:p>
        </p:txBody>
      </p:sp>
      <p:sp>
        <p:nvSpPr>
          <p:cNvPr id="10" name="Rectangle 9"/>
          <p:cNvSpPr/>
          <p:nvPr/>
        </p:nvSpPr>
        <p:spPr>
          <a:xfrm>
            <a:off x="6934200" y="3201078"/>
            <a:ext cx="1603457" cy="6851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Model</a:t>
            </a:r>
            <a:endParaRPr lang="en-US" dirty="0"/>
          </a:p>
        </p:txBody>
      </p:sp>
      <p:cxnSp>
        <p:nvCxnSpPr>
          <p:cNvPr id="11" name="Straight Arrow Connector 10"/>
          <p:cNvCxnSpPr/>
          <p:nvPr/>
        </p:nvCxnSpPr>
        <p:spPr>
          <a:xfrm>
            <a:off x="3352800" y="1905000"/>
            <a:ext cx="1066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10200" y="1905000"/>
            <a:ext cx="0" cy="838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75457" y="3352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175457" y="4305300"/>
            <a:ext cx="876300" cy="106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95800" y="54102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352800" y="5790182"/>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39979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4717</TotalTime>
  <Words>1011</Words>
  <Application>Microsoft Office PowerPoint</Application>
  <PresentationFormat>On-screen Show (4:3)</PresentationFormat>
  <Paragraphs>117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Novel Contribution</vt:lpstr>
      <vt:lpstr>Description of the Contribution</vt:lpstr>
      <vt:lpstr>Contribution of Competitor’s Article</vt:lpstr>
      <vt:lpstr>Contribution of Competitor’s Article</vt:lpstr>
      <vt:lpstr>Data Source and Content</vt:lpstr>
      <vt:lpstr>Method</vt:lpstr>
      <vt:lpstr>Method (Cont’d)</vt:lpstr>
      <vt:lpstr>Method (Cont’d)</vt:lpstr>
      <vt:lpstr>Model </vt:lpstr>
      <vt:lpstr>Quantitative Results </vt:lpstr>
      <vt:lpstr>Quantitative Results (Cont’d) </vt:lpstr>
      <vt:lpstr>Quantitative Results (Cont’d)</vt:lpstr>
      <vt:lpstr>Quantitative Results (Cont’d) </vt:lpstr>
      <vt:lpstr>Quantitative Results (Cont’d) </vt:lpstr>
      <vt:lpstr>Quantitative Results (Cont’d) </vt:lpstr>
      <vt:lpstr>Quantitative Results (Cont’d) </vt:lpstr>
      <vt:lpstr>Comparison With Your Competitor</vt:lpstr>
      <vt:lpstr>Comparison With Your Competitor (Cont’d)</vt:lpstr>
      <vt:lpstr>Performance on Big Data: Time Measurements</vt:lpstr>
      <vt:lpstr>Conclusion</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of FirstName LastName</dc:title>
  <dc:subject/>
  <dc:creator>Kapil Bastola</dc:creator>
  <cp:keywords/>
  <dc:description/>
  <cp:lastModifiedBy>apandey</cp:lastModifiedBy>
  <cp:revision>43</cp:revision>
  <dcterms:created xsi:type="dcterms:W3CDTF">2017-04-16T22:38:03Z</dcterms:created>
  <dcterms:modified xsi:type="dcterms:W3CDTF">2017-05-01T00:01:10Z</dcterms:modified>
  <cp:category/>
</cp:coreProperties>
</file>