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72" r:id="rId5"/>
    <p:sldId id="261" r:id="rId6"/>
    <p:sldId id="262" r:id="rId7"/>
    <p:sldId id="275" r:id="rId8"/>
    <p:sldId id="257" r:id="rId9"/>
    <p:sldId id="260" r:id="rId10"/>
    <p:sldId id="263" r:id="rId11"/>
    <p:sldId id="264" r:id="rId12"/>
    <p:sldId id="259" r:id="rId13"/>
    <p:sldId id="265" r:id="rId14"/>
    <p:sldId id="267" r:id="rId15"/>
    <p:sldId id="266" r:id="rId16"/>
    <p:sldId id="268" r:id="rId17"/>
    <p:sldId id="269" r:id="rId18"/>
    <p:sldId id="271"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723" autoAdjust="0"/>
  </p:normalViewPr>
  <p:slideViewPr>
    <p:cSldViewPr>
      <p:cViewPr varScale="1">
        <p:scale>
          <a:sx n="62" d="100"/>
          <a:sy n="62" d="100"/>
        </p:scale>
        <p:origin x="-1040" y="-64"/>
      </p:cViewPr>
      <p:guideLst>
        <p:guide orient="horz" pos="2160"/>
        <p:guide pos="2880"/>
      </p:guideLst>
    </p:cSldViewPr>
  </p:slideViewPr>
  <p:outlineViewPr>
    <p:cViewPr>
      <p:scale>
        <a:sx n="33" d="100"/>
        <a:sy n="33" d="100"/>
      </p:scale>
      <p:origin x="0" y="4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55BC6E-BF48-4676-B60E-CE7D01DF3A8B}" type="datetimeFigureOut">
              <a:rPr lang="en-US" smtClean="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FA35186-3DBD-4861-BFDE-56F57CCA1AFE}"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55BC6E-BF48-4676-B60E-CE7D01DF3A8B}" type="datetimeFigureOut">
              <a:rPr lang="en-US" smtClean="0"/>
              <a:pPr/>
              <a:t>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A35186-3DBD-4861-BFDE-56F57CCA1AFE}"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67000"/>
            <a:ext cx="7851648" cy="1828800"/>
          </a:xfrm>
        </p:spPr>
        <p:txBody>
          <a:bodyPr>
            <a:normAutofit fontScale="90000"/>
          </a:bodyPr>
          <a:lstStyle/>
          <a:p>
            <a:r>
              <a:rPr lang="en-US" dirty="0" smtClean="0"/>
              <a:t>Vehicle Traffic, Provided by City of Aarhus in Denmark</a:t>
            </a:r>
            <a:br>
              <a:rPr lang="en-US" dirty="0" smtClean="0"/>
            </a:br>
            <a:endParaRPr lang="en-US" dirty="0"/>
          </a:p>
        </p:txBody>
      </p:sp>
      <p:sp>
        <p:nvSpPr>
          <p:cNvPr id="3" name="Subtitle 2"/>
          <p:cNvSpPr>
            <a:spLocks noGrp="1"/>
          </p:cNvSpPr>
          <p:nvPr>
            <p:ph type="subTitle" idx="1"/>
          </p:nvPr>
        </p:nvSpPr>
        <p:spPr>
          <a:xfrm>
            <a:off x="533400" y="4724400"/>
            <a:ext cx="7854696" cy="1752600"/>
          </a:xfrm>
        </p:spPr>
        <p:txBody>
          <a:bodyPr/>
          <a:lstStyle/>
          <a:p>
            <a:pPr algn="l"/>
            <a:r>
              <a:rPr lang="en-US" b="1" dirty="0" smtClean="0"/>
              <a:t>Presented by: 		</a:t>
            </a:r>
            <a:r>
              <a:rPr lang="en-US" dirty="0" smtClean="0"/>
              <a:t>Amit Pandey</a:t>
            </a:r>
          </a:p>
          <a:p>
            <a:pPr algn="l"/>
            <a:r>
              <a:rPr lang="en-US" b="1" dirty="0" smtClean="0"/>
              <a:t>Guided by: 			</a:t>
            </a:r>
            <a:r>
              <a:rPr lang="en-US" dirty="0" smtClean="0"/>
              <a:t>Professor Sylvain Jaume</a:t>
            </a:r>
          </a:p>
          <a:p>
            <a:pPr algn="l"/>
            <a:r>
              <a:rPr lang="en-US" b="1" dirty="0" smtClean="0"/>
              <a:t>Course:			</a:t>
            </a:r>
            <a:r>
              <a:rPr lang="en-US" dirty="0" smtClean="0"/>
              <a:t>DS670 - Capstone</a:t>
            </a:r>
            <a:endParaRPr lang="en-US" dirty="0"/>
          </a:p>
        </p:txBody>
      </p:sp>
      <p:pic>
        <p:nvPicPr>
          <p:cNvPr id="4" name="Picture 3"/>
          <p:cNvPicPr/>
          <p:nvPr/>
        </p:nvPicPr>
        <p:blipFill>
          <a:blip r:embed="rId2" cstate="print"/>
          <a:srcRect/>
          <a:stretch>
            <a:fillRect/>
          </a:stretch>
        </p:blipFill>
        <p:spPr bwMode="auto">
          <a:xfrm>
            <a:off x="1524000" y="533400"/>
            <a:ext cx="5771078"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1219200"/>
          </a:xfrm>
        </p:spPr>
        <p:txBody>
          <a:bodyPr>
            <a:normAutofit fontScale="90000"/>
          </a:bodyPr>
          <a:lstStyle/>
          <a:p>
            <a:pPr algn="ctr"/>
            <a:r>
              <a:rPr lang="en-US" dirty="0" smtClean="0"/>
              <a:t>Methodology of the Experiment</a:t>
            </a:r>
            <a:endParaRPr lang="en-US" dirty="0"/>
          </a:p>
        </p:txBody>
      </p:sp>
      <p:sp>
        <p:nvSpPr>
          <p:cNvPr id="3" name="Subtitle 2"/>
          <p:cNvSpPr>
            <a:spLocks noGrp="1"/>
          </p:cNvSpPr>
          <p:nvPr>
            <p:ph type="subTitle" idx="1"/>
          </p:nvPr>
        </p:nvSpPr>
        <p:spPr>
          <a:xfrm>
            <a:off x="76200" y="1676400"/>
            <a:ext cx="8839200" cy="4114800"/>
          </a:xfrm>
        </p:spPr>
        <p:txBody>
          <a:bodyPr>
            <a:noAutofit/>
          </a:bodyPr>
          <a:lstStyle/>
          <a:p>
            <a:pPr marL="461963" indent="-461963" algn="l">
              <a:buFont typeface="Wingdings" pitchFamily="2" charset="2"/>
              <a:buChar char="Ø"/>
            </a:pPr>
            <a:r>
              <a:rPr lang="en-US" sz="2800" dirty="0" smtClean="0"/>
              <a:t>In the experiment, they used a model that will be able to classify the traffic congestion level from traffic reports. </a:t>
            </a:r>
          </a:p>
          <a:p>
            <a:pPr marL="461963" indent="-461963" algn="l">
              <a:buFont typeface="Wingdings" pitchFamily="2" charset="2"/>
              <a:buChar char="Ø"/>
            </a:pPr>
            <a:r>
              <a:rPr lang="en-US" sz="2800" dirty="0" smtClean="0"/>
              <a:t>They used a smart-device with a GPS device to collected date, time, latitude, longitude, and vehicle velocity from the GPS.</a:t>
            </a:r>
          </a:p>
          <a:p>
            <a:pPr marL="461963" indent="-461963" algn="l">
              <a:buFont typeface="Wingdings" pitchFamily="2" charset="2"/>
              <a:buChar char="Ø"/>
            </a:pPr>
            <a:r>
              <a:rPr lang="en-US" sz="2800" dirty="0" smtClean="0"/>
              <a:t>They gathered the congestion levels from 11 subjects with driving experience of up to 10 years.</a:t>
            </a:r>
          </a:p>
          <a:p>
            <a:pPr marL="461963" indent="-461963" algn="l">
              <a:buFont typeface="Wingdings" pitchFamily="2" charset="2"/>
              <a:buChar char="Ø"/>
            </a:pPr>
            <a:r>
              <a:rPr lang="en-US" sz="2800" dirty="0" smtClean="0"/>
              <a:t>They watched a 3-hour video clip of road survey and rated the congestion levels into three levels, light, heavy, and jam</a:t>
            </a:r>
          </a:p>
          <a:p>
            <a:pPr marL="461963" indent="-461963" algn="l">
              <a:buFont typeface="Wingdings" pitchFamily="2" charset="2"/>
              <a:buChar char="Ø"/>
            </a:pPr>
            <a:endParaRPr lang="en-US" sz="2800" dirty="0" smtClean="0"/>
          </a:p>
          <a:p>
            <a:pPr marL="461963" indent="-461963" algn="l">
              <a:buFont typeface="Wingdings" pitchFamily="2" charset="2"/>
              <a:buChar char="Ø"/>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a:bodyPr>
          <a:lstStyle/>
          <a:p>
            <a:pPr algn="ctr"/>
            <a:r>
              <a:rPr lang="en-US" dirty="0" smtClean="0"/>
              <a:t>Data Preparation</a:t>
            </a:r>
            <a:endParaRPr lang="en-US" dirty="0"/>
          </a:p>
        </p:txBody>
      </p:sp>
      <p:sp>
        <p:nvSpPr>
          <p:cNvPr id="3" name="Subtitle 2"/>
          <p:cNvSpPr>
            <a:spLocks noGrp="1"/>
          </p:cNvSpPr>
          <p:nvPr>
            <p:ph type="subTitle" idx="1"/>
          </p:nvPr>
        </p:nvSpPr>
        <p:spPr>
          <a:xfrm>
            <a:off x="304800" y="2438400"/>
            <a:ext cx="8388096" cy="4114800"/>
          </a:xfrm>
        </p:spPr>
        <p:txBody>
          <a:bodyPr>
            <a:noAutofit/>
          </a:bodyPr>
          <a:lstStyle/>
          <a:p>
            <a:pPr marL="461963" indent="-461963" algn="l">
              <a:buFont typeface="Wingdings" pitchFamily="2" charset="2"/>
              <a:buChar char="Ø"/>
            </a:pPr>
            <a:r>
              <a:rPr lang="en-US" sz="2800" dirty="0" smtClean="0"/>
              <a:t>Minimized the attributes by concentrating only on the vehicle velocity and the moving pattern of a vehicle. This way they can interpret the level of the traffic congestion. </a:t>
            </a:r>
          </a:p>
          <a:p>
            <a:pPr marL="461963" indent="-461963" algn="l">
              <a:buFont typeface="Wingdings" pitchFamily="2" charset="2"/>
              <a:buChar char="Ø"/>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51648" cy="1219200"/>
          </a:xfrm>
        </p:spPr>
        <p:txBody>
          <a:bodyPr>
            <a:normAutofit fontScale="90000"/>
          </a:bodyPr>
          <a:lstStyle/>
          <a:p>
            <a:pPr algn="ctr"/>
            <a:r>
              <a:rPr lang="en-US" dirty="0" smtClean="0"/>
              <a:t>Knowledge flow of </a:t>
            </a:r>
            <a:r>
              <a:rPr lang="en-US" dirty="0" smtClean="0"/>
              <a:t>experiment</a:t>
            </a:r>
            <a:endParaRPr lang="en-US" dirty="0"/>
          </a:p>
        </p:txBody>
      </p:sp>
      <p:sp>
        <p:nvSpPr>
          <p:cNvPr id="5163" name="AutoShape 43"/>
          <p:cNvSpPr>
            <a:spLocks noChangeArrowheads="1"/>
          </p:cNvSpPr>
          <p:nvPr/>
        </p:nvSpPr>
        <p:spPr bwMode="auto">
          <a:xfrm>
            <a:off x="1562100" y="2849562"/>
            <a:ext cx="1028700" cy="685800"/>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Arff Loader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64" name="AutoShape 44"/>
          <p:cNvCxnSpPr>
            <a:cxnSpLocks noChangeShapeType="1"/>
          </p:cNvCxnSpPr>
          <p:nvPr/>
        </p:nvCxnSpPr>
        <p:spPr bwMode="auto">
          <a:xfrm>
            <a:off x="2076450" y="3535362"/>
            <a:ext cx="0" cy="1049338"/>
          </a:xfrm>
          <a:prstGeom prst="straightConnector1">
            <a:avLst/>
          </a:prstGeom>
          <a:noFill/>
          <a:ln w="9525">
            <a:solidFill>
              <a:srgbClr val="000000"/>
            </a:solidFill>
            <a:round/>
            <a:headEnd/>
            <a:tailEnd type="triangle" w="med" len="med"/>
          </a:ln>
        </p:spPr>
      </p:cxnSp>
      <p:sp>
        <p:nvSpPr>
          <p:cNvPr id="5165" name="AutoShape 45"/>
          <p:cNvSpPr>
            <a:spLocks noChangeArrowheads="1"/>
          </p:cNvSpPr>
          <p:nvPr/>
        </p:nvSpPr>
        <p:spPr bwMode="auto">
          <a:xfrm>
            <a:off x="1562100" y="4584700"/>
            <a:ext cx="1028700" cy="685800"/>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Class Assigner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6" name="AutoShape 46"/>
          <p:cNvSpPr>
            <a:spLocks noChangeArrowheads="1"/>
          </p:cNvSpPr>
          <p:nvPr/>
        </p:nvSpPr>
        <p:spPr bwMode="auto">
          <a:xfrm>
            <a:off x="3048000" y="4583112"/>
            <a:ext cx="1028700" cy="687388"/>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Cross Validation Fold Marker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7" name="AutoShape 47"/>
          <p:cNvSpPr>
            <a:spLocks noChangeArrowheads="1"/>
          </p:cNvSpPr>
          <p:nvPr/>
        </p:nvSpPr>
        <p:spPr bwMode="auto">
          <a:xfrm>
            <a:off x="4533900" y="4583112"/>
            <a:ext cx="1027113" cy="687388"/>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J48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AutoShape 48"/>
          <p:cNvSpPr>
            <a:spLocks noChangeArrowheads="1"/>
          </p:cNvSpPr>
          <p:nvPr/>
        </p:nvSpPr>
        <p:spPr bwMode="auto">
          <a:xfrm>
            <a:off x="6021388" y="4583112"/>
            <a:ext cx="1027112" cy="687388"/>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Graph Viewer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69" name="AutoShape 49"/>
          <p:cNvCxnSpPr>
            <a:cxnSpLocks noChangeShapeType="1"/>
          </p:cNvCxnSpPr>
          <p:nvPr/>
        </p:nvCxnSpPr>
        <p:spPr bwMode="auto">
          <a:xfrm>
            <a:off x="2590800" y="4927600"/>
            <a:ext cx="457200" cy="0"/>
          </a:xfrm>
          <a:prstGeom prst="straightConnector1">
            <a:avLst/>
          </a:prstGeom>
          <a:noFill/>
          <a:ln w="9525">
            <a:solidFill>
              <a:srgbClr val="000000"/>
            </a:solidFill>
            <a:round/>
            <a:headEnd/>
            <a:tailEnd type="triangle" w="med" len="med"/>
          </a:ln>
        </p:spPr>
      </p:cxnSp>
      <p:cxnSp>
        <p:nvCxnSpPr>
          <p:cNvPr id="5170" name="AutoShape 50"/>
          <p:cNvCxnSpPr>
            <a:cxnSpLocks noChangeShapeType="1"/>
          </p:cNvCxnSpPr>
          <p:nvPr/>
        </p:nvCxnSpPr>
        <p:spPr bwMode="auto">
          <a:xfrm>
            <a:off x="4076700" y="4813300"/>
            <a:ext cx="457200" cy="1587"/>
          </a:xfrm>
          <a:prstGeom prst="straightConnector1">
            <a:avLst/>
          </a:prstGeom>
          <a:noFill/>
          <a:ln w="9525">
            <a:solidFill>
              <a:srgbClr val="000000"/>
            </a:solidFill>
            <a:round/>
            <a:headEnd/>
            <a:tailEnd type="triangle" w="med" len="med"/>
          </a:ln>
        </p:spPr>
      </p:cxnSp>
      <p:cxnSp>
        <p:nvCxnSpPr>
          <p:cNvPr id="5171" name="AutoShape 51"/>
          <p:cNvCxnSpPr>
            <a:cxnSpLocks noChangeShapeType="1"/>
          </p:cNvCxnSpPr>
          <p:nvPr/>
        </p:nvCxnSpPr>
        <p:spPr bwMode="auto">
          <a:xfrm>
            <a:off x="5562600" y="4813300"/>
            <a:ext cx="457200" cy="1587"/>
          </a:xfrm>
          <a:prstGeom prst="straightConnector1">
            <a:avLst/>
          </a:prstGeom>
          <a:noFill/>
          <a:ln w="9525">
            <a:solidFill>
              <a:srgbClr val="000000"/>
            </a:solidFill>
            <a:round/>
            <a:headEnd/>
            <a:tailEnd type="triangle" w="med" len="med"/>
          </a:ln>
        </p:spPr>
      </p:cxnSp>
      <p:sp>
        <p:nvSpPr>
          <p:cNvPr id="5172" name="AutoShape 52"/>
          <p:cNvSpPr>
            <a:spLocks noChangeArrowheads="1"/>
          </p:cNvSpPr>
          <p:nvPr/>
        </p:nvSpPr>
        <p:spPr bwMode="auto">
          <a:xfrm>
            <a:off x="3048000" y="2849562"/>
            <a:ext cx="1028700" cy="685800"/>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Model Performance Chart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AutoShape 53"/>
          <p:cNvSpPr>
            <a:spLocks noChangeArrowheads="1"/>
          </p:cNvSpPr>
          <p:nvPr/>
        </p:nvSpPr>
        <p:spPr bwMode="auto">
          <a:xfrm>
            <a:off x="4533900" y="2849562"/>
            <a:ext cx="1028700" cy="685800"/>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Classifier Performance Evaluator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4" name="AutoShape 54"/>
          <p:cNvSpPr>
            <a:spLocks noChangeArrowheads="1"/>
          </p:cNvSpPr>
          <p:nvPr/>
        </p:nvSpPr>
        <p:spPr bwMode="auto">
          <a:xfrm>
            <a:off x="6019800" y="2849562"/>
            <a:ext cx="1028700" cy="685800"/>
          </a:xfrm>
          <a:prstGeom prst="flowChartProcess">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Text Viewer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75" name="AutoShape 55"/>
          <p:cNvCxnSpPr>
            <a:cxnSpLocks noChangeShapeType="1"/>
          </p:cNvCxnSpPr>
          <p:nvPr/>
        </p:nvCxnSpPr>
        <p:spPr bwMode="auto">
          <a:xfrm>
            <a:off x="4991100" y="3535362"/>
            <a:ext cx="1588" cy="1008063"/>
          </a:xfrm>
          <a:prstGeom prst="straightConnector1">
            <a:avLst/>
          </a:prstGeom>
          <a:noFill/>
          <a:ln w="9525">
            <a:solidFill>
              <a:srgbClr val="000000"/>
            </a:solidFill>
            <a:round/>
            <a:headEnd type="triangle" w="med" len="med"/>
            <a:tailEnd/>
          </a:ln>
        </p:spPr>
      </p:cxnSp>
      <p:cxnSp>
        <p:nvCxnSpPr>
          <p:cNvPr id="5176" name="AutoShape 56"/>
          <p:cNvCxnSpPr>
            <a:cxnSpLocks noChangeShapeType="1"/>
          </p:cNvCxnSpPr>
          <p:nvPr/>
        </p:nvCxnSpPr>
        <p:spPr bwMode="auto">
          <a:xfrm>
            <a:off x="5564188" y="3078162"/>
            <a:ext cx="457200" cy="0"/>
          </a:xfrm>
          <a:prstGeom prst="straightConnector1">
            <a:avLst/>
          </a:prstGeom>
          <a:noFill/>
          <a:ln w="9525">
            <a:solidFill>
              <a:srgbClr val="000000"/>
            </a:solidFill>
            <a:round/>
            <a:headEnd/>
            <a:tailEnd type="triangle" w="med" len="med"/>
          </a:ln>
        </p:spPr>
      </p:cxnSp>
      <p:cxnSp>
        <p:nvCxnSpPr>
          <p:cNvPr id="5177" name="AutoShape 57"/>
          <p:cNvCxnSpPr>
            <a:cxnSpLocks noChangeShapeType="1"/>
          </p:cNvCxnSpPr>
          <p:nvPr/>
        </p:nvCxnSpPr>
        <p:spPr bwMode="auto">
          <a:xfrm>
            <a:off x="4076700" y="3078162"/>
            <a:ext cx="457200" cy="0"/>
          </a:xfrm>
          <a:prstGeom prst="straightConnector1">
            <a:avLst/>
          </a:prstGeom>
          <a:noFill/>
          <a:ln w="9525">
            <a:solidFill>
              <a:srgbClr val="000000"/>
            </a:solidFill>
            <a:round/>
            <a:headEnd type="triangle" w="med" len="med"/>
            <a:tailEnd/>
          </a:ln>
        </p:spPr>
      </p:cxnSp>
      <p:sp>
        <p:nvSpPr>
          <p:cNvPr id="5178" name="Text Box 58"/>
          <p:cNvSpPr txBox="1">
            <a:spLocks noChangeArrowheads="1"/>
          </p:cNvSpPr>
          <p:nvPr/>
        </p:nvSpPr>
        <p:spPr bwMode="auto">
          <a:xfrm>
            <a:off x="2081213" y="3876675"/>
            <a:ext cx="695325"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Data Set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9" name="Text Box 59"/>
          <p:cNvSpPr txBox="1">
            <a:spLocks noChangeArrowheads="1"/>
          </p:cNvSpPr>
          <p:nvPr/>
        </p:nvSpPr>
        <p:spPr bwMode="auto">
          <a:xfrm>
            <a:off x="2460625" y="5314950"/>
            <a:ext cx="695325"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Data Set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0" name="Text Box 60"/>
          <p:cNvSpPr txBox="1">
            <a:spLocks noChangeArrowheads="1"/>
          </p:cNvSpPr>
          <p:nvPr/>
        </p:nvSpPr>
        <p:spPr bwMode="auto">
          <a:xfrm>
            <a:off x="3957638" y="5314950"/>
            <a:ext cx="693737"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Test Set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1" name="Text Box 61"/>
          <p:cNvSpPr txBox="1">
            <a:spLocks noChangeArrowheads="1"/>
          </p:cNvSpPr>
          <p:nvPr/>
        </p:nvSpPr>
        <p:spPr bwMode="auto">
          <a:xfrm>
            <a:off x="3883025" y="4294187"/>
            <a:ext cx="860425" cy="249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Training Set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2" name="Text Box 62"/>
          <p:cNvSpPr txBox="1">
            <a:spLocks noChangeArrowheads="1"/>
          </p:cNvSpPr>
          <p:nvPr/>
        </p:nvSpPr>
        <p:spPr bwMode="auto">
          <a:xfrm>
            <a:off x="5484813" y="5310187"/>
            <a:ext cx="693737"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Graph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3" name="Text Box 63"/>
          <p:cNvSpPr txBox="1">
            <a:spLocks noChangeArrowheads="1"/>
          </p:cNvSpPr>
          <p:nvPr/>
        </p:nvSpPr>
        <p:spPr bwMode="auto">
          <a:xfrm>
            <a:off x="5002213" y="3954462"/>
            <a:ext cx="1101725" cy="249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Batch Classifier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4" name="Text Box 64"/>
          <p:cNvSpPr txBox="1">
            <a:spLocks noChangeArrowheads="1"/>
          </p:cNvSpPr>
          <p:nvPr/>
        </p:nvSpPr>
        <p:spPr bwMode="auto">
          <a:xfrm>
            <a:off x="3886200" y="3560762"/>
            <a:ext cx="857250" cy="388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Visualization error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85" name="Text Box 65"/>
          <p:cNvSpPr txBox="1">
            <a:spLocks noChangeArrowheads="1"/>
          </p:cNvSpPr>
          <p:nvPr/>
        </p:nvSpPr>
        <p:spPr bwMode="auto">
          <a:xfrm>
            <a:off x="5527675" y="3540125"/>
            <a:ext cx="574675" cy="249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cs typeface="Arial" pitchFamily="34" charset="0"/>
              </a:rPr>
              <a:t>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6" name="Subtitle 2"/>
          <p:cNvSpPr>
            <a:spLocks noGrp="1"/>
          </p:cNvSpPr>
          <p:nvPr>
            <p:ph type="subTitle" idx="1"/>
          </p:nvPr>
        </p:nvSpPr>
        <p:spPr>
          <a:xfrm>
            <a:off x="914400" y="6324600"/>
            <a:ext cx="8077200" cy="533400"/>
          </a:xfrm>
        </p:spPr>
        <p:txBody>
          <a:bodyPr>
            <a:noAutofit/>
          </a:bodyPr>
          <a:lstStyle/>
          <a:p>
            <a:r>
              <a:rPr lang="en-US" sz="1400" dirty="0" smtClean="0"/>
              <a:t>Note: MS Word was used to create the flow-chart</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851648" cy="1219200"/>
          </a:xfrm>
        </p:spPr>
        <p:txBody>
          <a:bodyPr>
            <a:normAutofit/>
          </a:bodyPr>
          <a:lstStyle/>
          <a:p>
            <a:pPr algn="ctr"/>
            <a:r>
              <a:rPr lang="en-US" dirty="0" smtClean="0"/>
              <a:t>Comparison </a:t>
            </a:r>
            <a:endParaRPr lang="en-US" dirty="0"/>
          </a:p>
        </p:txBody>
      </p:sp>
      <p:sp>
        <p:nvSpPr>
          <p:cNvPr id="3" name="Subtitle 2"/>
          <p:cNvSpPr>
            <a:spLocks noGrp="1"/>
          </p:cNvSpPr>
          <p:nvPr>
            <p:ph type="subTitle" idx="1"/>
          </p:nvPr>
        </p:nvSpPr>
        <p:spPr>
          <a:xfrm>
            <a:off x="304800" y="1752600"/>
            <a:ext cx="8388096" cy="4800600"/>
          </a:xfrm>
        </p:spPr>
        <p:txBody>
          <a:bodyPr>
            <a:noAutofit/>
          </a:bodyPr>
          <a:lstStyle/>
          <a:p>
            <a:pPr marL="461963" indent="-461963" algn="l">
              <a:buFont typeface="Wingdings" pitchFamily="2" charset="2"/>
              <a:buChar char="Ø"/>
            </a:pPr>
            <a:r>
              <a:rPr lang="en-US" sz="2800" dirty="0" smtClean="0"/>
              <a:t>In this experiment, I plan to classify the Road data into three different categories: Red, Yellow, and Green refereeing to “High Traffic”, “Medium Traffic”, and “Low Traffic”, respectively.</a:t>
            </a:r>
          </a:p>
          <a:p>
            <a:pPr marL="461963" indent="-461963" algn="l">
              <a:buFont typeface="Wingdings" pitchFamily="2" charset="2"/>
              <a:buChar char="Ø"/>
            </a:pPr>
            <a:r>
              <a:rPr lang="en-US" sz="2800" dirty="0" smtClean="0"/>
              <a:t>The article has looked at only 11 subjects to predict the model. However, our data-set is much larger and going to be looking at a much larger data-set.</a:t>
            </a:r>
          </a:p>
          <a:p>
            <a:pPr marL="461963" indent="-461963" algn="l">
              <a:buFont typeface="Wingdings" pitchFamily="2" charset="2"/>
              <a:buChar char="Ø"/>
            </a:pPr>
            <a:r>
              <a:rPr lang="en-US" sz="2800" dirty="0" smtClean="0"/>
              <a:t>The plan is to get higher accuracy of prediction </a:t>
            </a:r>
          </a:p>
          <a:p>
            <a:pPr marL="461963" indent="-461963" algn="l">
              <a:buFont typeface="Wingdings" pitchFamily="2" charset="2"/>
              <a:buChar char="Ø"/>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a:bodyPr>
          <a:lstStyle/>
          <a:p>
            <a:pPr algn="ctr"/>
            <a:r>
              <a:rPr lang="en-US" dirty="0" smtClean="0"/>
              <a:t>Comparison</a:t>
            </a:r>
            <a:endParaRPr lang="en-US" dirty="0"/>
          </a:p>
        </p:txBody>
      </p:sp>
      <p:sp>
        <p:nvSpPr>
          <p:cNvPr id="3" name="Subtitle 2"/>
          <p:cNvSpPr>
            <a:spLocks noGrp="1"/>
          </p:cNvSpPr>
          <p:nvPr>
            <p:ph type="subTitle" idx="1"/>
          </p:nvPr>
        </p:nvSpPr>
        <p:spPr>
          <a:xfrm>
            <a:off x="304800" y="2438400"/>
            <a:ext cx="8388096" cy="4114800"/>
          </a:xfrm>
        </p:spPr>
        <p:txBody>
          <a:bodyPr>
            <a:noAutofit/>
          </a:bodyPr>
          <a:lstStyle/>
          <a:p>
            <a:pPr marL="461963" indent="-461963" algn="l">
              <a:buFont typeface="Wingdings" pitchFamily="2" charset="2"/>
              <a:buChar char="Ø"/>
            </a:pPr>
            <a:r>
              <a:rPr lang="en-US" sz="2800" dirty="0" smtClean="0"/>
              <a:t>As shown in Figure 1 </a:t>
            </a:r>
            <a:r>
              <a:rPr lang="en-US" sz="2800" dirty="0" smtClean="0"/>
              <a:t>, </a:t>
            </a:r>
            <a:r>
              <a:rPr lang="en-US" sz="2800" dirty="0" smtClean="0"/>
              <a:t>2, and 3 in </a:t>
            </a:r>
            <a:r>
              <a:rPr lang="en-US" sz="2800" dirty="0" smtClean="0"/>
              <a:t>the next </a:t>
            </a:r>
            <a:r>
              <a:rPr lang="en-US" sz="2800" dirty="0" smtClean="0"/>
              <a:t>slides, </a:t>
            </a:r>
            <a:r>
              <a:rPr lang="en-US" sz="2800" dirty="0" smtClean="0"/>
              <a:t>I will try to find the co-relation between  average speed </a:t>
            </a:r>
            <a:r>
              <a:rPr lang="en-US" sz="2800" dirty="0" smtClean="0"/>
              <a:t>, </a:t>
            </a:r>
            <a:r>
              <a:rPr lang="en-US" sz="2800" dirty="0" smtClean="0"/>
              <a:t>vehicle  count,  or average measured time and vehicle passed to see what is the best cause fo</a:t>
            </a:r>
            <a:r>
              <a:rPr lang="en-US" sz="2800" dirty="0" smtClean="0"/>
              <a:t>r the traffic congestion. </a:t>
            </a:r>
            <a:endParaRPr lang="en-US" sz="2800" dirty="0" smtClean="0"/>
          </a:p>
          <a:p>
            <a:pPr marL="461963" indent="-461963" algn="l">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fontScale="90000"/>
          </a:bodyPr>
          <a:lstStyle/>
          <a:p>
            <a:pPr algn="ctr"/>
            <a:r>
              <a:rPr lang="en-US" dirty="0" smtClean="0"/>
              <a:t>Figure </a:t>
            </a:r>
            <a:r>
              <a:rPr lang="en-US" dirty="0" smtClean="0"/>
              <a:t>1</a:t>
            </a:r>
            <a:br>
              <a:rPr lang="en-US" dirty="0" smtClean="0"/>
            </a:br>
            <a:r>
              <a:rPr lang="en-US" sz="4900" dirty="0" smtClean="0"/>
              <a:t>Comparison between Avg</a:t>
            </a:r>
            <a:r>
              <a:rPr lang="en-US" sz="4900" dirty="0" smtClean="0"/>
              <a:t>Speed and Vehicle Count</a:t>
            </a:r>
            <a:endParaRPr lang="en-US" sz="4900" dirty="0"/>
          </a:p>
        </p:txBody>
      </p:sp>
      <p:sp>
        <p:nvSpPr>
          <p:cNvPr id="4" name="Subtitle 3"/>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2295" y="2755900"/>
            <a:ext cx="8875505" cy="3111500"/>
          </a:xfrm>
          <a:prstGeom prst="rect">
            <a:avLst/>
          </a:prstGeom>
          <a:noFill/>
          <a:ln w="9525">
            <a:noFill/>
            <a:miter lim="800000"/>
            <a:headEnd/>
            <a:tailEnd/>
          </a:ln>
        </p:spPr>
      </p:pic>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Note: </a:t>
            </a:r>
            <a:r>
              <a:rPr lang="en-US" sz="1400" dirty="0" smtClean="0"/>
              <a:t>Chart created in Zeppelin</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fontScale="90000"/>
          </a:bodyPr>
          <a:lstStyle/>
          <a:p>
            <a:pPr algn="ctr"/>
            <a:r>
              <a:rPr lang="en-US" dirty="0" smtClean="0"/>
              <a:t>Figure </a:t>
            </a:r>
            <a:r>
              <a:rPr lang="en-US" dirty="0" smtClean="0"/>
              <a:t>2</a:t>
            </a:r>
            <a:br>
              <a:rPr lang="en-US" dirty="0" smtClean="0"/>
            </a:br>
            <a:r>
              <a:rPr lang="en-US" sz="4000" dirty="0" smtClean="0"/>
              <a:t>Comparison between Avg</a:t>
            </a:r>
            <a:r>
              <a:rPr lang="en-US" sz="4000" dirty="0" smtClean="0"/>
              <a:t>MeasuredTime and Vehicle Count</a:t>
            </a:r>
            <a:endParaRPr lang="en-US" sz="4900" dirty="0"/>
          </a:p>
        </p:txBody>
      </p:sp>
      <p:sp>
        <p:nvSpPr>
          <p:cNvPr id="4" name="Subtitle 3"/>
          <p:cNvSpPr>
            <a:spLocks noGrp="1"/>
          </p:cNvSpPr>
          <p:nvPr>
            <p:ph type="subTitle" idx="1"/>
          </p:nvPr>
        </p:nvSpPr>
        <p:spPr/>
        <p:txBody>
          <a:bodyPr/>
          <a:lstStyle/>
          <a:p>
            <a:endParaRPr lang="en-US" dirty="0"/>
          </a:p>
        </p:txBody>
      </p:sp>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Note: </a:t>
            </a:r>
            <a:r>
              <a:rPr lang="en-US" sz="1400" dirty="0" smtClean="0"/>
              <a:t>Chart created in Zeppelin</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cstate="print"/>
          <a:srcRect/>
          <a:stretch>
            <a:fillRect/>
          </a:stretch>
        </p:blipFill>
        <p:spPr bwMode="auto">
          <a:xfrm>
            <a:off x="0" y="2309897"/>
            <a:ext cx="9144000" cy="3046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fontScale="90000"/>
          </a:bodyPr>
          <a:lstStyle/>
          <a:p>
            <a:pPr algn="ctr"/>
            <a:r>
              <a:rPr lang="en-US" dirty="0" smtClean="0"/>
              <a:t>Figure </a:t>
            </a:r>
            <a:r>
              <a:rPr lang="en-US" dirty="0" smtClean="0"/>
              <a:t>3</a:t>
            </a:r>
            <a:br>
              <a:rPr lang="en-US" dirty="0" smtClean="0"/>
            </a:br>
            <a:r>
              <a:rPr lang="en-US" sz="4900" dirty="0" smtClean="0"/>
              <a:t>Comparison between Avg</a:t>
            </a:r>
            <a:r>
              <a:rPr lang="en-US" sz="4900" dirty="0" smtClean="0"/>
              <a:t>Speed and Number of Vehicles Passed</a:t>
            </a:r>
            <a:endParaRPr lang="en-US" sz="4900" dirty="0"/>
          </a:p>
        </p:txBody>
      </p:sp>
      <p:sp>
        <p:nvSpPr>
          <p:cNvPr id="4" name="Subtitle 3"/>
          <p:cNvSpPr>
            <a:spLocks noGrp="1"/>
          </p:cNvSpPr>
          <p:nvPr>
            <p:ph type="subTitle" idx="1"/>
          </p:nvPr>
        </p:nvSpPr>
        <p:spPr/>
        <p:txBody>
          <a:bodyPr/>
          <a:lstStyle/>
          <a:p>
            <a:endParaRPr lang="en-US" dirty="0"/>
          </a:p>
        </p:txBody>
      </p:sp>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Note: </a:t>
            </a:r>
            <a:r>
              <a:rPr lang="en-US" sz="1400" dirty="0" smtClean="0"/>
              <a:t>Chart created in Zeppelin</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p:cNvPicPr>
            <a:picLocks noChangeAspect="1" noChangeArrowheads="1"/>
          </p:cNvPicPr>
          <p:nvPr/>
        </p:nvPicPr>
        <p:blipFill>
          <a:blip r:embed="rId2" cstate="print"/>
          <a:srcRect/>
          <a:stretch>
            <a:fillRect/>
          </a:stretch>
        </p:blipFill>
        <p:spPr bwMode="auto">
          <a:xfrm>
            <a:off x="76200" y="2330228"/>
            <a:ext cx="8991600" cy="31117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a:bodyPr>
          <a:lstStyle/>
          <a:p>
            <a:pPr algn="ctr"/>
            <a:r>
              <a:rPr lang="en-US" dirty="0" smtClean="0"/>
              <a:t>Prediction</a:t>
            </a:r>
            <a:endParaRPr lang="en-US" sz="4900" dirty="0"/>
          </a:p>
        </p:txBody>
      </p:sp>
      <p:sp>
        <p:nvSpPr>
          <p:cNvPr id="4" name="Subtitle 3"/>
          <p:cNvSpPr>
            <a:spLocks noGrp="1"/>
          </p:cNvSpPr>
          <p:nvPr>
            <p:ph type="subTitle" idx="1"/>
          </p:nvPr>
        </p:nvSpPr>
        <p:spPr>
          <a:xfrm>
            <a:off x="152400" y="2514600"/>
            <a:ext cx="8686800" cy="2743200"/>
          </a:xfrm>
        </p:spPr>
        <p:txBody>
          <a:bodyPr>
            <a:normAutofit/>
          </a:bodyPr>
          <a:lstStyle/>
          <a:p>
            <a:pPr algn="l"/>
            <a:r>
              <a:rPr lang="en-US" dirty="0" smtClean="0"/>
              <a:t>The road data provided for this project seems to be much larger than the one used by the authors of the comparative article. </a:t>
            </a:r>
            <a:r>
              <a:rPr lang="en-US" dirty="0" smtClean="0"/>
              <a:t>We would be able to better predict the model and accuracy of the traffic congestion through our data.</a:t>
            </a:r>
            <a:endParaRPr lang="en-US" dirty="0"/>
          </a:p>
        </p:txBody>
      </p:sp>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a:bodyPr>
          <a:lstStyle/>
          <a:p>
            <a:pPr algn="ctr"/>
            <a:r>
              <a:rPr lang="en-US" dirty="0" smtClean="0"/>
              <a:t>Conclusion</a:t>
            </a:r>
            <a:endParaRPr lang="en-US" sz="4900" dirty="0"/>
          </a:p>
        </p:txBody>
      </p:sp>
      <p:sp>
        <p:nvSpPr>
          <p:cNvPr id="4" name="Subtitle 3"/>
          <p:cNvSpPr>
            <a:spLocks noGrp="1"/>
          </p:cNvSpPr>
          <p:nvPr>
            <p:ph type="subTitle" idx="1"/>
          </p:nvPr>
        </p:nvSpPr>
        <p:spPr/>
        <p:txBody>
          <a:bodyPr/>
          <a:lstStyle/>
          <a:p>
            <a:pPr algn="l"/>
            <a:r>
              <a:rPr lang="en-US" dirty="0" smtClean="0"/>
              <a:t>I need to compare the dat</a:t>
            </a:r>
            <a:r>
              <a:rPr lang="en-US" dirty="0" smtClean="0"/>
              <a:t>a for the Road closely and use the larger number of variables to come up with a better prediction than the one used by the article’s authors.</a:t>
            </a:r>
            <a:endParaRPr lang="en-US" dirty="0"/>
          </a:p>
        </p:txBody>
      </p:sp>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Outline</a:t>
            </a:r>
            <a:endParaRPr lang="en-US" dirty="0"/>
          </a:p>
        </p:txBody>
      </p:sp>
      <p:sp>
        <p:nvSpPr>
          <p:cNvPr id="3" name="Subtitle 2"/>
          <p:cNvSpPr>
            <a:spLocks noGrp="1"/>
          </p:cNvSpPr>
          <p:nvPr>
            <p:ph type="subTitle" idx="1"/>
          </p:nvPr>
        </p:nvSpPr>
        <p:spPr>
          <a:xfrm>
            <a:off x="304800" y="1066800"/>
            <a:ext cx="8388096" cy="2895600"/>
          </a:xfrm>
        </p:spPr>
        <p:txBody>
          <a:bodyPr>
            <a:noAutofit/>
          </a:bodyPr>
          <a:lstStyle/>
          <a:p>
            <a:pPr algn="just">
              <a:buFont typeface="Arial" pitchFamily="34" charset="0"/>
              <a:buChar char="•"/>
            </a:pPr>
            <a:r>
              <a:rPr lang="en-US" sz="2800" dirty="0" smtClean="0"/>
              <a:t> </a:t>
            </a:r>
            <a:r>
              <a:rPr lang="en-US" sz="2800" dirty="0" smtClean="0"/>
              <a:t>Summary</a:t>
            </a:r>
          </a:p>
          <a:p>
            <a:pPr algn="just">
              <a:buFont typeface="Arial" pitchFamily="34" charset="0"/>
              <a:buChar char="•"/>
            </a:pPr>
            <a:r>
              <a:rPr lang="en-US" sz="2800" dirty="0" smtClean="0"/>
              <a:t> </a:t>
            </a:r>
            <a:r>
              <a:rPr lang="en-US" sz="2800" dirty="0" smtClean="0"/>
              <a:t>Action plan</a:t>
            </a:r>
          </a:p>
          <a:p>
            <a:pPr algn="just">
              <a:buFont typeface="Arial" pitchFamily="34" charset="0"/>
              <a:buChar char="•"/>
            </a:pPr>
            <a:r>
              <a:rPr lang="en-US" sz="2800" dirty="0" smtClean="0"/>
              <a:t> </a:t>
            </a:r>
            <a:r>
              <a:rPr lang="en-US" sz="2800" dirty="0" smtClean="0"/>
              <a:t>Introduction</a:t>
            </a:r>
          </a:p>
          <a:p>
            <a:pPr algn="just">
              <a:buFont typeface="Arial" pitchFamily="34" charset="0"/>
              <a:buChar char="•"/>
            </a:pPr>
            <a:r>
              <a:rPr lang="en-US" sz="2800" dirty="0" smtClean="0"/>
              <a:t> Data description/structure</a:t>
            </a:r>
          </a:p>
          <a:p>
            <a:pPr algn="just">
              <a:buFont typeface="Arial" pitchFamily="34" charset="0"/>
              <a:buChar char="•"/>
            </a:pPr>
            <a:r>
              <a:rPr lang="en-US" sz="2800" dirty="0" smtClean="0"/>
              <a:t> Data processing</a:t>
            </a:r>
          </a:p>
          <a:p>
            <a:pPr algn="just">
              <a:buFont typeface="Arial" pitchFamily="34" charset="0"/>
              <a:buChar char="•"/>
            </a:pPr>
            <a:r>
              <a:rPr lang="en-US" sz="2800" dirty="0" smtClean="0"/>
              <a:t> Article compared</a:t>
            </a:r>
            <a:endParaRPr lang="en-US" sz="2800" dirty="0" smtClean="0"/>
          </a:p>
          <a:p>
            <a:pPr algn="just">
              <a:buFont typeface="Arial" pitchFamily="34" charset="0"/>
              <a:buChar char="•"/>
            </a:pPr>
            <a:r>
              <a:rPr lang="en-US" sz="2800" dirty="0" smtClean="0"/>
              <a:t> </a:t>
            </a:r>
            <a:r>
              <a:rPr lang="en-US" sz="2800" dirty="0" smtClean="0"/>
              <a:t>Article abstract</a:t>
            </a:r>
            <a:endParaRPr lang="en-US" sz="2800" dirty="0" smtClean="0"/>
          </a:p>
          <a:p>
            <a:pPr algn="just">
              <a:buFont typeface="Arial" pitchFamily="34" charset="0"/>
              <a:buChar char="•"/>
            </a:pPr>
            <a:r>
              <a:rPr lang="en-US" sz="2800" dirty="0" smtClean="0"/>
              <a:t> </a:t>
            </a:r>
            <a:r>
              <a:rPr lang="en-US" sz="2800" dirty="0" smtClean="0"/>
              <a:t>Methodology of the article</a:t>
            </a:r>
            <a:endParaRPr lang="en-US" sz="2800" dirty="0" smtClean="0"/>
          </a:p>
          <a:p>
            <a:pPr algn="just">
              <a:buFont typeface="Arial" pitchFamily="34" charset="0"/>
              <a:buChar char="•"/>
            </a:pPr>
            <a:r>
              <a:rPr lang="en-US" sz="2800" dirty="0" smtClean="0"/>
              <a:t> </a:t>
            </a:r>
            <a:r>
              <a:rPr lang="en-US" sz="2800" dirty="0" smtClean="0"/>
              <a:t>Knowledge workflow</a:t>
            </a:r>
          </a:p>
          <a:p>
            <a:pPr algn="just">
              <a:buFont typeface="Arial" pitchFamily="34" charset="0"/>
              <a:buChar char="•"/>
            </a:pPr>
            <a:r>
              <a:rPr lang="en-US" sz="2800" dirty="0" smtClean="0"/>
              <a:t> </a:t>
            </a:r>
            <a:r>
              <a:rPr lang="en-US" sz="2800" dirty="0" smtClean="0"/>
              <a:t>Comparative work/improvement</a:t>
            </a:r>
          </a:p>
          <a:p>
            <a:pPr algn="just">
              <a:buFont typeface="Arial" pitchFamily="34" charset="0"/>
              <a:buChar char="•"/>
            </a:pPr>
            <a:r>
              <a:rPr lang="en-US" sz="2800" dirty="0" smtClean="0"/>
              <a:t> Conclusion</a:t>
            </a:r>
          </a:p>
          <a:p>
            <a:pPr algn="just">
              <a:buFont typeface="Arial" pitchFamily="34" charset="0"/>
              <a:buChar char="•"/>
            </a:pPr>
            <a:endParaRPr lang="en-US" dirty="0" smtClean="0"/>
          </a:p>
          <a:p>
            <a:pPr algn="just"/>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219200"/>
          </a:xfrm>
        </p:spPr>
        <p:txBody>
          <a:bodyPr>
            <a:normAutofit/>
          </a:bodyPr>
          <a:lstStyle/>
          <a:p>
            <a:pPr algn="ctr"/>
            <a:r>
              <a:rPr lang="en-US" dirty="0" smtClean="0"/>
              <a:t>Thank you</a:t>
            </a:r>
            <a:endParaRPr lang="en-US" sz="4900" dirty="0"/>
          </a:p>
        </p:txBody>
      </p:sp>
      <p:sp>
        <p:nvSpPr>
          <p:cNvPr id="4" name="Subtitle 3"/>
          <p:cNvSpPr>
            <a:spLocks noGrp="1"/>
          </p:cNvSpPr>
          <p:nvPr>
            <p:ph type="subTitle" idx="1"/>
          </p:nvPr>
        </p:nvSpPr>
        <p:spPr/>
        <p:txBody>
          <a:bodyPr/>
          <a:lstStyle/>
          <a:p>
            <a:pPr algn="l"/>
            <a:endParaRPr lang="en-US" dirty="0"/>
          </a:p>
        </p:txBody>
      </p:sp>
      <p:sp>
        <p:nvSpPr>
          <p:cNvPr id="7" name="Subtitle 2"/>
          <p:cNvSpPr txBox="1">
            <a:spLocks/>
          </p:cNvSpPr>
          <p:nvPr/>
        </p:nvSpPr>
        <p:spPr>
          <a:xfrm>
            <a:off x="914400" y="6324600"/>
            <a:ext cx="8077200" cy="533400"/>
          </a:xfrm>
          <a:prstGeom prst="rect">
            <a:avLst/>
          </a:prstGeom>
        </p:spPr>
        <p:txBody>
          <a:bodyPr vert="horz" lIns="0" rIns="18288">
            <a:no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Summary:</a:t>
            </a:r>
            <a:endParaRPr lang="en-US" dirty="0"/>
          </a:p>
        </p:txBody>
      </p:sp>
      <p:sp>
        <p:nvSpPr>
          <p:cNvPr id="3" name="Subtitle 2"/>
          <p:cNvSpPr>
            <a:spLocks noGrp="1"/>
          </p:cNvSpPr>
          <p:nvPr>
            <p:ph type="subTitle" idx="1"/>
          </p:nvPr>
        </p:nvSpPr>
        <p:spPr>
          <a:xfrm>
            <a:off x="374904" y="2057400"/>
            <a:ext cx="8388096" cy="2895600"/>
          </a:xfrm>
        </p:spPr>
        <p:txBody>
          <a:bodyPr>
            <a:noAutofit/>
          </a:bodyPr>
          <a:lstStyle/>
          <a:p>
            <a:pPr algn="just"/>
            <a:r>
              <a:rPr lang="en-US" sz="2800" dirty="0" smtClean="0"/>
              <a:t>The urban traffic congestion is transforming into an epidemic all over the world. The brisk increase in vehicle traffic has become one of the critical problems faced by cities all over the world. As a result of the constant traffic congestion, transportation cost has increased significantly due to all the time wasted on the road and the corresponding fuel cost. </a:t>
            </a:r>
          </a:p>
          <a:p>
            <a:pPr algn="just"/>
            <a:endParaRPr lang="en-US" sz="2800" dirty="0" smtClean="0"/>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Action plan:</a:t>
            </a:r>
            <a:endParaRPr lang="en-US" dirty="0"/>
          </a:p>
        </p:txBody>
      </p:sp>
      <p:sp>
        <p:nvSpPr>
          <p:cNvPr id="3" name="Subtitle 2"/>
          <p:cNvSpPr>
            <a:spLocks noGrp="1"/>
          </p:cNvSpPr>
          <p:nvPr>
            <p:ph type="subTitle" idx="1"/>
          </p:nvPr>
        </p:nvSpPr>
        <p:spPr>
          <a:xfrm>
            <a:off x="304800" y="1905000"/>
            <a:ext cx="8388096" cy="2895600"/>
          </a:xfrm>
        </p:spPr>
        <p:txBody>
          <a:bodyPr>
            <a:noAutofit/>
          </a:bodyPr>
          <a:lstStyle/>
          <a:p>
            <a:pPr algn="just"/>
            <a:r>
              <a:rPr lang="en-US" sz="2800" dirty="0" smtClean="0"/>
              <a:t>I plan to analyze how the Vehicle Traffic data collected can be used in making Aarhus a smart city in terms of traffic guidance and management</a:t>
            </a:r>
            <a:r>
              <a:rPr lang="en-US" sz="2800" dirty="0" smtClean="0"/>
              <a:t>. Also, I plan to compare the work done by other and try to improve those models.</a:t>
            </a:r>
            <a:endParaRPr lang="en-US" sz="2800" dirty="0" smtClean="0"/>
          </a:p>
          <a:p>
            <a:pPr algn="just"/>
            <a:endParaRPr lang="en-US" sz="2800" dirty="0" smtClean="0"/>
          </a:p>
          <a:p>
            <a:pPr algn="just"/>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Introduction</a:t>
            </a:r>
            <a:endParaRPr lang="en-US" dirty="0"/>
          </a:p>
        </p:txBody>
      </p:sp>
      <p:sp>
        <p:nvSpPr>
          <p:cNvPr id="3" name="Subtitle 2"/>
          <p:cNvSpPr>
            <a:spLocks noGrp="1"/>
          </p:cNvSpPr>
          <p:nvPr>
            <p:ph type="subTitle" idx="1"/>
          </p:nvPr>
        </p:nvSpPr>
        <p:spPr>
          <a:xfrm>
            <a:off x="304800" y="1447800"/>
            <a:ext cx="8388096" cy="2895600"/>
          </a:xfrm>
        </p:spPr>
        <p:txBody>
          <a:bodyPr>
            <a:noAutofit/>
          </a:bodyPr>
          <a:lstStyle/>
          <a:p>
            <a:pPr algn="just"/>
            <a:r>
              <a:rPr lang="en-US" sz="2800" dirty="0" smtClean="0"/>
              <a:t>The dataset assigned for the capstone project is the “Vehicle Traffic, Provided by City of Aarhus in Denmark” from CityPulse dataset collection. A collection of datasets of vehicle traffic, observed between two points for a set duration of time over a period of 6 months (449 observation points in total). The data is available in raw (CSV) and semantically annotated format using the citypulse information model. This proposal looks at how the Vehicle Traffic data collected can be used in making Aarhus a smart city in terms of traffic guidance and management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normAutofit fontScale="90000"/>
          </a:bodyPr>
          <a:lstStyle/>
          <a:p>
            <a:r>
              <a:rPr lang="en-US" dirty="0" smtClean="0"/>
              <a:t>Data description/structure: </a:t>
            </a:r>
            <a:endParaRPr lang="en-US" dirty="0"/>
          </a:p>
        </p:txBody>
      </p:sp>
      <p:sp>
        <p:nvSpPr>
          <p:cNvPr id="3" name="Subtitle 2"/>
          <p:cNvSpPr>
            <a:spLocks noGrp="1"/>
          </p:cNvSpPr>
          <p:nvPr>
            <p:ph type="subTitle" idx="1"/>
          </p:nvPr>
        </p:nvSpPr>
        <p:spPr>
          <a:xfrm>
            <a:off x="152400" y="2209800"/>
            <a:ext cx="8388096" cy="2895600"/>
          </a:xfrm>
        </p:spPr>
        <p:txBody>
          <a:bodyPr>
            <a:noAutofit/>
          </a:bodyPr>
          <a:lstStyle/>
          <a:p>
            <a:pPr algn="just"/>
            <a:r>
              <a:rPr lang="en-US" sz="2800" dirty="0" smtClean="0"/>
              <a:t>A collection of datasets of vehicle traffic in the city called Aarhus in Denmark, observed between two points for a set duration of time over a period certain months (449 observation points in total). The data is available in raw (CSV) and semantically annotated format using the Citypulse information model.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normAutofit/>
          </a:bodyPr>
          <a:lstStyle/>
          <a:p>
            <a:pPr algn="ctr"/>
            <a:r>
              <a:rPr lang="en-US" dirty="0" smtClean="0"/>
              <a:t>Data Processing</a:t>
            </a:r>
            <a:endParaRPr lang="en-US" dirty="0"/>
          </a:p>
        </p:txBody>
      </p:sp>
      <p:sp>
        <p:nvSpPr>
          <p:cNvPr id="3" name="Subtitle 2"/>
          <p:cNvSpPr>
            <a:spLocks noGrp="1"/>
          </p:cNvSpPr>
          <p:nvPr>
            <p:ph type="subTitle" idx="1"/>
          </p:nvPr>
        </p:nvSpPr>
        <p:spPr>
          <a:xfrm>
            <a:off x="298704" y="1600200"/>
            <a:ext cx="8388096" cy="3886200"/>
          </a:xfrm>
        </p:spPr>
        <p:txBody>
          <a:bodyPr>
            <a:noAutofit/>
          </a:bodyPr>
          <a:lstStyle/>
          <a:p>
            <a:pPr algn="just"/>
            <a:r>
              <a:rPr lang="en-US" sz="2800" dirty="0" smtClean="0"/>
              <a:t>The data is available in raw (CSV) and semantically annotated </a:t>
            </a:r>
            <a:r>
              <a:rPr lang="en-US" sz="2800" dirty="0" smtClean="0"/>
              <a:t>format. </a:t>
            </a:r>
            <a:r>
              <a:rPr lang="en-US" sz="2800" dirty="0" smtClean="0"/>
              <a:t>For this project, I’m going to use the “.</a:t>
            </a:r>
            <a:r>
              <a:rPr lang="en-US" sz="2800" dirty="0" err="1" smtClean="0"/>
              <a:t>csv</a:t>
            </a:r>
            <a:r>
              <a:rPr lang="en-US" sz="2800" dirty="0" smtClean="0"/>
              <a:t>” format only as it’s easy to manipulate and analyze the data. The data analysis will be done in Apache Zeppelin environment that is being taught in the class.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76400"/>
            <a:ext cx="8229600" cy="2133600"/>
          </a:xfrm>
        </p:spPr>
        <p:txBody>
          <a:bodyPr>
            <a:noAutofit/>
          </a:bodyPr>
          <a:lstStyle/>
          <a:p>
            <a:pPr algn="ctr"/>
            <a:r>
              <a:rPr lang="en-US" sz="3600" dirty="0" smtClean="0"/>
              <a:t/>
            </a:r>
            <a:br>
              <a:rPr lang="en-US" sz="3600" dirty="0" smtClean="0"/>
            </a:br>
            <a:r>
              <a:rPr lang="en-US" sz="3600" dirty="0" smtClean="0"/>
              <a:t>Classification of Road Traffic Congestion</a:t>
            </a:r>
            <a:br>
              <a:rPr lang="en-US" sz="3600" dirty="0" smtClean="0"/>
            </a:br>
            <a:r>
              <a:rPr lang="en-US" sz="3600" dirty="0" smtClean="0"/>
              <a:t>Levels from GPS Data using a Decision Tree</a:t>
            </a:r>
            <a:br>
              <a:rPr lang="en-US" sz="3600" dirty="0" smtClean="0"/>
            </a:br>
            <a:r>
              <a:rPr lang="en-US" sz="3600" dirty="0" smtClean="0"/>
              <a:t>Algorithm and Sliding Windows</a:t>
            </a:r>
            <a:endParaRPr lang="en-US" sz="3600" dirty="0"/>
          </a:p>
        </p:txBody>
      </p:sp>
      <p:sp>
        <p:nvSpPr>
          <p:cNvPr id="3" name="Subtitle 2"/>
          <p:cNvSpPr>
            <a:spLocks noGrp="1"/>
          </p:cNvSpPr>
          <p:nvPr>
            <p:ph type="subTitle" idx="1"/>
          </p:nvPr>
        </p:nvSpPr>
        <p:spPr>
          <a:xfrm>
            <a:off x="457200" y="4648200"/>
            <a:ext cx="8229600" cy="1953064"/>
          </a:xfrm>
        </p:spPr>
        <p:txBody>
          <a:bodyPr>
            <a:normAutofit fontScale="92500" lnSpcReduction="20000"/>
          </a:bodyPr>
          <a:lstStyle/>
          <a:p>
            <a:pPr lvl="0" algn="l"/>
            <a:r>
              <a:rPr lang="en-US" b="1" dirty="0" smtClean="0"/>
              <a:t>T. Thianniwet, S. Phosaard and Wasan Pattara‐ Atikom,  ʺClassification of Road Traffic Congestion Levels from GPS Data using a Decision Tree Algorithm and Sliding Windows,ʺ </a:t>
            </a:r>
            <a:r>
              <a:rPr lang="en-US" b="1" i="1" dirty="0" smtClean="0"/>
              <a:t>Proc. of the World Congress on Engineering WCE 2009</a:t>
            </a:r>
            <a:r>
              <a:rPr lang="en-US" b="1" dirty="0" smtClean="0"/>
              <a:t>, Vol I, ISBN: 978‐ 988‐17012‐5‐1, July, 2009, London, U.K.</a:t>
            </a:r>
            <a:endParaRPr lang="en-US" dirty="0" smtClean="0"/>
          </a:p>
          <a:p>
            <a:endParaRPr lang="en-US" dirty="0"/>
          </a:p>
        </p:txBody>
      </p:sp>
      <p:sp>
        <p:nvSpPr>
          <p:cNvPr id="4" name="Rectangle 3"/>
          <p:cNvSpPr/>
          <p:nvPr/>
        </p:nvSpPr>
        <p:spPr>
          <a:xfrm>
            <a:off x="2057400" y="838200"/>
            <a:ext cx="4656659" cy="769441"/>
          </a:xfrm>
          <a:prstGeom prst="rect">
            <a:avLst/>
          </a:prstGeom>
        </p:spPr>
        <p:txBody>
          <a:bodyPr wrap="none">
            <a:spAutoFit/>
          </a:bodyPr>
          <a:lstStyle/>
          <a:p>
            <a:r>
              <a:rPr lang="en-US" sz="4400" dirty="0" smtClean="0"/>
              <a:t>Article compared: </a:t>
            </a:r>
            <a:endParaRPr lang="en-US"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1219200"/>
          </a:xfrm>
        </p:spPr>
        <p:txBody>
          <a:bodyPr/>
          <a:lstStyle/>
          <a:p>
            <a:pPr algn="ctr"/>
            <a:r>
              <a:rPr lang="en-US" dirty="0" smtClean="0"/>
              <a:t>Abstract:</a:t>
            </a:r>
            <a:endParaRPr lang="en-US" dirty="0"/>
          </a:p>
        </p:txBody>
      </p:sp>
      <p:sp>
        <p:nvSpPr>
          <p:cNvPr id="3" name="Subtitle 2"/>
          <p:cNvSpPr>
            <a:spLocks noGrp="1"/>
          </p:cNvSpPr>
          <p:nvPr>
            <p:ph type="subTitle" idx="1"/>
          </p:nvPr>
        </p:nvSpPr>
        <p:spPr>
          <a:xfrm>
            <a:off x="304800" y="2057400"/>
            <a:ext cx="8388096" cy="2286000"/>
          </a:xfrm>
        </p:spPr>
        <p:txBody>
          <a:bodyPr>
            <a:noAutofit/>
          </a:bodyPr>
          <a:lstStyle/>
          <a:p>
            <a:pPr algn="just"/>
            <a:r>
              <a:rPr lang="en-US" sz="2800" dirty="0" smtClean="0"/>
              <a:t>In this article, the authors explored an option to recognize the traffic activity from the mobile sensor data that was in-line with the motorist judgment. The data for the study was collected from three sources: GPS (through mobile data), webcams and a survey. The article looks at a way to identify traffic congestion from the velocity of mobile sensors.</a:t>
            </a:r>
          </a:p>
          <a:p>
            <a:pPr algn="just"/>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294</TotalTime>
  <Words>868</Words>
  <Application>Microsoft Office PowerPoint</Application>
  <PresentationFormat>On-screen Show (4:3)</PresentationFormat>
  <Paragraphs>73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Vehicle Traffic, Provided by City of Aarhus in Denmark </vt:lpstr>
      <vt:lpstr>Outline</vt:lpstr>
      <vt:lpstr>Summary:</vt:lpstr>
      <vt:lpstr>Action plan:</vt:lpstr>
      <vt:lpstr>Introduction</vt:lpstr>
      <vt:lpstr>Data description/structure: </vt:lpstr>
      <vt:lpstr>Data Processing</vt:lpstr>
      <vt:lpstr> Classification of Road Traffic Congestion Levels from GPS Data using a Decision Tree Algorithm and Sliding Windows</vt:lpstr>
      <vt:lpstr>Abstract:</vt:lpstr>
      <vt:lpstr>Methodology of the Experiment</vt:lpstr>
      <vt:lpstr>Data Preparation</vt:lpstr>
      <vt:lpstr>Knowledge flow of experiment</vt:lpstr>
      <vt:lpstr>Comparison </vt:lpstr>
      <vt:lpstr>Comparison</vt:lpstr>
      <vt:lpstr>Figure 1 Comparison between AvgSpeed and Vehicle Count</vt:lpstr>
      <vt:lpstr>Figure 2 Comparison between AvgMeasuredTime and Vehicle Count</vt:lpstr>
      <vt:lpstr>Figure 3 Comparison between AvgSpeed and Number of Vehicles Passed</vt:lpstr>
      <vt:lpstr>Prediction</vt:lpstr>
      <vt:lpstr>Conclusion</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Traffic, Provided by City of Aarhus in Denmark</dc:title>
  <dc:creator>apandey</dc:creator>
  <cp:lastModifiedBy>apandey</cp:lastModifiedBy>
  <cp:revision>34</cp:revision>
  <dcterms:created xsi:type="dcterms:W3CDTF">2017-02-13T03:02:31Z</dcterms:created>
  <dcterms:modified xsi:type="dcterms:W3CDTF">2017-02-16T01:17:15Z</dcterms:modified>
</cp:coreProperties>
</file>