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75" r:id="rId4"/>
    <p:sldId id="258" r:id="rId5"/>
    <p:sldId id="267" r:id="rId6"/>
    <p:sldId id="259" r:id="rId7"/>
    <p:sldId id="260" r:id="rId8"/>
    <p:sldId id="261" r:id="rId9"/>
    <p:sldId id="263" r:id="rId10"/>
    <p:sldId id="262" r:id="rId11"/>
    <p:sldId id="264" r:id="rId12"/>
    <p:sldId id="265" r:id="rId13"/>
    <p:sldId id="266" r:id="rId14"/>
    <p:sldId id="268" r:id="rId15"/>
    <p:sldId id="273" r:id="rId16"/>
    <p:sldId id="269" r:id="rId17"/>
    <p:sldId id="270" r:id="rId18"/>
    <p:sldId id="272" r:id="rId19"/>
    <p:sldId id="271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0EFBC5-35A8-4AE9-A34E-C744AF70C89B}" v="2" dt="2021-08-02T18:52:52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2C3D-FD46-49B1-AEF0-C1E646F15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E6DE1-AEFE-42E8-B324-670A33469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4EA9-8A52-4139-8C9B-749EF648F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DE1A-D11F-40D5-8987-C93388366226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F4DF3-9252-41FE-B2E8-D1C74706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12FA0-6009-4AA3-820E-068AE538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88A5-17B9-48DA-9DF9-C5804127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2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4463-862A-49C6-8C95-79DC4C7F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01EEF-183D-4307-A5DE-0FE4C552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0F8A2-F00C-491F-B799-C09571D2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DE1A-D11F-40D5-8987-C93388366226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7BAFE-0FDF-450C-9ABB-8EC7FF1F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12DD2-0EEE-498F-B071-DBB4FC53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88A5-17B9-48DA-9DF9-C5804127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7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C7FABF-09F3-4F12-975F-AFEF8DC6D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7240C-C001-4C90-ADA8-2F8F3C1A3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70157-C72E-4E50-B65B-AF24D91E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DE1A-D11F-40D5-8987-C93388366226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1E11B-08F8-40DE-B535-222D0154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D54B4-46B3-414B-AD38-8878F2A6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88A5-17B9-48DA-9DF9-C5804127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9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3A96-6166-4902-BE72-B05C0CB3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009EF-9713-4168-9333-D17AF9540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167CC-3880-44D8-A24D-3D9DE5668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DE1A-D11F-40D5-8987-C93388366226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B76F8-6042-4D8E-B9E1-83E805F0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31E03-7D12-4A5D-883E-6C3AA312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88A5-17B9-48DA-9DF9-C5804127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192F-C264-4A10-8628-8E3947CD5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F2A9F-C798-4AA2-90C3-651359769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85A9E-B0D8-44B8-BE67-6A3B0653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DE1A-D11F-40D5-8987-C93388366226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B6110-D6E1-4F1B-BD65-82F8A9EC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D6544-A9F3-4346-A689-62C1DE4D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88A5-17B9-48DA-9DF9-C5804127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2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6755-DB60-4672-8C22-7560DD0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F1359-D1D3-415A-83E1-3E0018AF1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3FEFB-4C5E-4B4B-B177-F25DA2D16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CA9EF-8F9F-4494-8B0E-973BDF61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DE1A-D11F-40D5-8987-C93388366226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FC71E-60A6-4EA8-B6C9-F50B5317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99E16-DE35-428B-904C-5C121DE5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88A5-17B9-48DA-9DF9-C5804127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9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1A6C-6DA7-4B76-AC86-A8FC5000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7BB06-5DC8-4639-81A8-D88C3EFD1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8AE0D-A05F-48DC-9BFE-013797D33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067361-29E1-4CDC-B4FC-3778B4C4E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2FB21-A570-4C91-8736-44C2B409D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AB01F-1EB9-4AC4-9BCA-8C2BB6C3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DE1A-D11F-40D5-8987-C93388366226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E83C3F-477A-4ED9-9291-66B16930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7AEF2-2587-4600-8069-706E7CD9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88A5-17B9-48DA-9DF9-C5804127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4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A098-15EB-431C-9A2D-79D469B7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255AFC-9988-404E-8336-46E2114D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DE1A-D11F-40D5-8987-C93388366226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68F09-3054-4802-A07E-E6033D0F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54B38-DCD4-4937-BDDF-B631AD9F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88A5-17B9-48DA-9DF9-C5804127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3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70C5E-ED13-49E8-8877-CB09551E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DE1A-D11F-40D5-8987-C93388366226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5FEC55-C585-4579-B1FC-722F8A07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CE68C-1FC3-4766-80B8-C6DF2DB7F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88A5-17B9-48DA-9DF9-C5804127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8FF3-0CC1-4946-9DB1-2B24A668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22A7D-5DDC-4ADA-B84D-3E3F2C445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1B708-46A0-4A98-B263-397DC0D62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AD083-4568-4E69-90ED-8C9A6F82C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DE1A-D11F-40D5-8987-C93388366226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88F12-0CA3-4475-83AB-97758C22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0B865-8923-474F-9B41-A196467D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88A5-17B9-48DA-9DF9-C5804127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3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1B51-FE24-48D9-B8D0-F236CD66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B2065-81B7-4E80-B647-429DE47B1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06646-BD88-43A3-BB56-48E498244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2B714-A80F-4CA8-AC03-89CDB5DF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DE1A-D11F-40D5-8987-C93388366226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B2E8B-0AA5-4852-827D-68945F1F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655AD-35C5-4D4C-AB00-B21832C5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88A5-17B9-48DA-9DF9-C5804127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8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7D91A2-0DB1-4642-994D-33E52B8B4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B5033-8D95-4A8C-86BD-C815D290C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12947-DF92-4B55-8FF9-18CABBA50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6DE1A-D11F-40D5-8987-C93388366226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692A5-C70E-4777-BFBD-46BC673EC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53169-DF06-4886-AAF3-C56D91B17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A88A5-17B9-48DA-9DF9-C5804127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6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32D8-4EC7-4F8C-8DE2-EA074ECC3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 it a Business Tweet?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45434-D0D6-43A8-A29C-178E4199A5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Magnimind</a:t>
            </a:r>
            <a:r>
              <a:rPr lang="en-US" dirty="0"/>
              <a:t> Academy ML Project Bootcamp</a:t>
            </a:r>
          </a:p>
          <a:p>
            <a:endParaRPr lang="en-US" dirty="0"/>
          </a:p>
          <a:p>
            <a:r>
              <a:rPr lang="en-US" dirty="0"/>
              <a:t>Ashutosh A. Patwardhan</a:t>
            </a:r>
          </a:p>
        </p:txBody>
      </p:sp>
    </p:spTree>
    <p:extLst>
      <p:ext uri="{BB962C8B-B14F-4D97-AF65-F5344CB8AC3E}">
        <p14:creationId xmlns:p14="http://schemas.microsoft.com/office/powerpoint/2010/main" val="1955179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2CD5-4C33-49CD-B15E-83711525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Success Rate - </a:t>
            </a:r>
            <a:r>
              <a:rPr lang="en-US" dirty="0">
                <a:solidFill>
                  <a:srgbClr val="FF0000"/>
                </a:solidFill>
              </a:rPr>
              <a:t>Stationarity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0412824-D549-4F00-8A46-0C17C9EB3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2428875"/>
            <a:ext cx="8420100" cy="200025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842737B3-B277-4D25-AF57-380C44EC0886}"/>
              </a:ext>
            </a:extLst>
          </p:cNvPr>
          <p:cNvSpPr/>
          <p:nvPr/>
        </p:nvSpPr>
        <p:spPr>
          <a:xfrm>
            <a:off x="4917233" y="4618653"/>
            <a:ext cx="4795934" cy="14742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 significant trend over time.</a:t>
            </a:r>
          </a:p>
          <a:p>
            <a:pPr algn="ctr"/>
            <a:r>
              <a:rPr lang="en-US" sz="1400" dirty="0"/>
              <a:t>World did not change.</a:t>
            </a:r>
          </a:p>
          <a:p>
            <a:pPr algn="ctr"/>
            <a:r>
              <a:rPr lang="en-US" sz="1400" dirty="0"/>
              <a:t>Stationary, assuming RBA was not tweaked.</a:t>
            </a:r>
          </a:p>
        </p:txBody>
      </p:sp>
    </p:spTree>
    <p:extLst>
      <p:ext uri="{BB962C8B-B14F-4D97-AF65-F5344CB8AC3E}">
        <p14:creationId xmlns:p14="http://schemas.microsoft.com/office/powerpoint/2010/main" val="201949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8DE91C-BA9A-4B33-A6C4-33B22E35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Prolific Tweeters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04BDEF-DFDF-493E-955A-92EEC6693FF5}"/>
              </a:ext>
            </a:extLst>
          </p:cNvPr>
          <p:cNvGrpSpPr/>
          <p:nvPr/>
        </p:nvGrpSpPr>
        <p:grpSpPr>
          <a:xfrm>
            <a:off x="1790700" y="1828415"/>
            <a:ext cx="8610600" cy="4879125"/>
            <a:chOff x="1790700" y="1408533"/>
            <a:chExt cx="8610600" cy="4879125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B7FEF1F3-2C80-4951-8B8E-553BB0619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0700" y="1408533"/>
              <a:ext cx="8610600" cy="3238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FCF89585-2979-4448-9B04-E3DCF8AF9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0700" y="3201558"/>
              <a:ext cx="8610600" cy="3086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4958667-8B5D-4443-AE45-E22F6E45E3F7}"/>
              </a:ext>
            </a:extLst>
          </p:cNvPr>
          <p:cNvSpPr/>
          <p:nvPr/>
        </p:nvSpPr>
        <p:spPr>
          <a:xfrm>
            <a:off x="1950098" y="1313255"/>
            <a:ext cx="1996751" cy="535668"/>
          </a:xfrm>
          <a:prstGeom prst="wedgeRoundRectCallout">
            <a:avLst>
              <a:gd name="adj1" fmla="val -18029"/>
              <a:gd name="adj2" fmla="val 83402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Bloomberg: &gt; 33%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3CE3799-75D3-4355-AA56-F5F0B51947FC}"/>
              </a:ext>
            </a:extLst>
          </p:cNvPr>
          <p:cNvSpPr/>
          <p:nvPr/>
        </p:nvSpPr>
        <p:spPr>
          <a:xfrm>
            <a:off x="3278155" y="2120396"/>
            <a:ext cx="1996751" cy="535668"/>
          </a:xfrm>
          <a:prstGeom prst="wedgeRoundRectCallout">
            <a:avLst>
              <a:gd name="adj1" fmla="val -58216"/>
              <a:gd name="adj2" fmla="val 29404"/>
              <a:gd name="adj3" fmla="val 1666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Insider: ~25%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AB1F5-AF76-4A77-998F-CA7EF2EB16AC}"/>
              </a:ext>
            </a:extLst>
          </p:cNvPr>
          <p:cNvSpPr txBox="1"/>
          <p:nvPr/>
        </p:nvSpPr>
        <p:spPr>
          <a:xfrm>
            <a:off x="5910835" y="990089"/>
            <a:ext cx="5761514" cy="646331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25,000 out of 30,000 tweets were by 5 out of 443 tweeters.</a:t>
            </a:r>
          </a:p>
          <a:p>
            <a:r>
              <a:rPr lang="en-US" dirty="0"/>
              <a:t>These five tweeters will heavily influence the ML model.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A29E58-80A7-4952-9ADB-0765163722BC}"/>
              </a:ext>
            </a:extLst>
          </p:cNvPr>
          <p:cNvCxnSpPr>
            <a:cxnSpLocks/>
          </p:cNvCxnSpPr>
          <p:nvPr/>
        </p:nvCxnSpPr>
        <p:spPr>
          <a:xfrm flipH="1">
            <a:off x="4198776" y="1774147"/>
            <a:ext cx="2099387" cy="209805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293EAA-B424-4729-B4D6-003FA018D442}"/>
              </a:ext>
            </a:extLst>
          </p:cNvPr>
          <p:cNvCxnSpPr/>
          <p:nvPr/>
        </p:nvCxnSpPr>
        <p:spPr>
          <a:xfrm>
            <a:off x="5747657" y="6391469"/>
            <a:ext cx="4329404" cy="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1B09C7-3FE0-49E5-9416-E7953FFDD81A}"/>
              </a:ext>
            </a:extLst>
          </p:cNvPr>
          <p:cNvSpPr txBox="1"/>
          <p:nvPr/>
        </p:nvSpPr>
        <p:spPr>
          <a:xfrm>
            <a:off x="6679501" y="6460769"/>
            <a:ext cx="536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Lots of </a:t>
            </a:r>
            <a:r>
              <a:rPr lang="en-US" dirty="0" err="1">
                <a:solidFill>
                  <a:srgbClr val="FF0000"/>
                </a:solidFill>
              </a:rPr>
              <a:t>Bloombergs</a:t>
            </a:r>
            <a:r>
              <a:rPr lang="en-US" dirty="0">
                <a:solidFill>
                  <a:srgbClr val="FF0000"/>
                </a:solidFill>
              </a:rPr>
              <a:t>! Could be consolidated (not done).</a:t>
            </a:r>
          </a:p>
        </p:txBody>
      </p:sp>
    </p:spTree>
    <p:extLst>
      <p:ext uri="{BB962C8B-B14F-4D97-AF65-F5344CB8AC3E}">
        <p14:creationId xmlns:p14="http://schemas.microsoft.com/office/powerpoint/2010/main" val="3656438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EC3E-0297-45E6-A0AD-F69360F5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some Tweeters Easier to Characterize?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7011872-E0DE-42B5-A970-922542C7A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863" y="2475528"/>
            <a:ext cx="896302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EC2A9527-4C07-4634-B3A3-C6D91D96EE0F}"/>
              </a:ext>
            </a:extLst>
          </p:cNvPr>
          <p:cNvSpPr/>
          <p:nvPr/>
        </p:nvSpPr>
        <p:spPr>
          <a:xfrm>
            <a:off x="3200400" y="1496396"/>
            <a:ext cx="6578082" cy="979131"/>
          </a:xfrm>
          <a:prstGeom prst="leftRightArrow">
            <a:avLst>
              <a:gd name="adj1" fmla="val 6524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Success rate was 0% or 100% for those with just one tweet.</a:t>
            </a:r>
          </a:p>
          <a:p>
            <a:pPr algn="ctr"/>
            <a:r>
              <a:rPr lang="en-US" sz="1400" dirty="0"/>
              <a:t>Not surprising.</a:t>
            </a:r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C4889E0F-90FA-4258-AF51-7EFA1C3F855D}"/>
              </a:ext>
            </a:extLst>
          </p:cNvPr>
          <p:cNvSpPr/>
          <p:nvPr/>
        </p:nvSpPr>
        <p:spPr>
          <a:xfrm>
            <a:off x="1800809" y="5513744"/>
            <a:ext cx="1399592" cy="979131"/>
          </a:xfrm>
          <a:prstGeom prst="leftRightArrow">
            <a:avLst>
              <a:gd name="adj1" fmla="val 7477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What about these?</a:t>
            </a:r>
          </a:p>
        </p:txBody>
      </p:sp>
    </p:spTree>
    <p:extLst>
      <p:ext uri="{BB962C8B-B14F-4D97-AF65-F5344CB8AC3E}">
        <p14:creationId xmlns:p14="http://schemas.microsoft.com/office/powerpoint/2010/main" val="954039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EC3E-0297-45E6-A0AD-F69360F5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some Tweeters Easier to Characterize?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A61A44-1CF7-47CE-B25E-F0B8B7429EAC}"/>
              </a:ext>
            </a:extLst>
          </p:cNvPr>
          <p:cNvSpPr txBox="1"/>
          <p:nvPr/>
        </p:nvSpPr>
        <p:spPr>
          <a:xfrm>
            <a:off x="4532902" y="1879978"/>
            <a:ext cx="54508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Success rate appears to be higher for business-oriented tweeters – some business-related word in </a:t>
            </a:r>
            <a:r>
              <a:rPr lang="en-US" sz="2200" i="1" dirty="0" err="1"/>
              <a:t>usName</a:t>
            </a:r>
            <a:r>
              <a:rPr lang="en-US" sz="22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Also exceptions like Joe Wiesenthal;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Could create a feature related to business-related word in </a:t>
            </a:r>
            <a:r>
              <a:rPr lang="en-US" sz="2200" i="1" dirty="0" err="1"/>
              <a:t>usName</a:t>
            </a:r>
            <a:r>
              <a:rPr lang="en-US" sz="2200" dirty="0"/>
              <a:t>. Not done.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C8604B-356E-4FCF-BC96-39F411725FE4}"/>
              </a:ext>
            </a:extLst>
          </p:cNvPr>
          <p:cNvGrpSpPr/>
          <p:nvPr/>
        </p:nvGrpSpPr>
        <p:grpSpPr>
          <a:xfrm>
            <a:off x="838200" y="1557076"/>
            <a:ext cx="2419688" cy="4864467"/>
            <a:chOff x="838200" y="1557076"/>
            <a:chExt cx="2419688" cy="486446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E8EC66-C739-4988-8F04-F00ED9747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557076"/>
              <a:ext cx="2419688" cy="374384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D9C897-9F48-4B4A-AA8F-29CDA0236815}"/>
                </a:ext>
              </a:extLst>
            </p:cNvPr>
            <p:cNvSpPr txBox="1"/>
            <p:nvPr/>
          </p:nvSpPr>
          <p:spPr>
            <a:xfrm>
              <a:off x="838200" y="5498213"/>
              <a:ext cx="24196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25 most-prolific tweeters sorted by success rate.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309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07DD-CAE2-4B0A-B943-F6EA582B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4BFAD-5389-43CE-B583-E5355DEDE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5583"/>
            <a:ext cx="6249272" cy="3762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DC3AD7-FD10-4D90-93C9-6EF44B2581CF}"/>
              </a:ext>
            </a:extLst>
          </p:cNvPr>
          <p:cNvSpPr txBox="1"/>
          <p:nvPr/>
        </p:nvSpPr>
        <p:spPr>
          <a:xfrm>
            <a:off x="838200" y="5422417"/>
            <a:ext cx="40784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train_test_split</a:t>
            </a:r>
            <a:r>
              <a:rPr lang="en-US" dirty="0"/>
              <a:t>()</a:t>
            </a:r>
          </a:p>
          <a:p>
            <a:r>
              <a:rPr lang="en-US" dirty="0" err="1"/>
              <a:t>CountVectorizer</a:t>
            </a:r>
            <a:r>
              <a:rPr lang="en-US" dirty="0"/>
              <a:t>(tokenizer=</a:t>
            </a:r>
            <a:r>
              <a:rPr lang="en-US" dirty="0" err="1"/>
              <a:t>tokenize_text</a:t>
            </a:r>
            <a:r>
              <a:rPr lang="en-US" dirty="0"/>
              <a:t>)</a:t>
            </a:r>
          </a:p>
          <a:p>
            <a:r>
              <a:rPr lang="en-US" dirty="0" err="1"/>
              <a:t>TfidfTransformer</a:t>
            </a:r>
            <a:r>
              <a:rPr lang="en-US" dirty="0"/>
              <a:t>()</a:t>
            </a:r>
          </a:p>
          <a:p>
            <a:r>
              <a:rPr lang="en-US" dirty="0" err="1"/>
              <a:t>BernoulliNB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151AA-CA6B-4656-9410-46816881CE2E}"/>
              </a:ext>
            </a:extLst>
          </p:cNvPr>
          <p:cNvSpPr txBox="1"/>
          <p:nvPr/>
        </p:nvSpPr>
        <p:spPr>
          <a:xfrm>
            <a:off x="5418169" y="1369290"/>
            <a:ext cx="166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Tweet </a:t>
            </a:r>
            <a:r>
              <a:rPr lang="en-US" i="1" dirty="0">
                <a:solidFill>
                  <a:srgbClr val="FF0000"/>
                </a:solidFill>
              </a:rPr>
              <a:t>text</a:t>
            </a:r>
            <a:r>
              <a:rPr lang="en-US" dirty="0">
                <a:solidFill>
                  <a:srgbClr val="FF0000"/>
                </a:solidFill>
              </a:rPr>
              <a:t> only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28E947-2F93-4A3C-932A-7D9224F6B835}"/>
              </a:ext>
            </a:extLst>
          </p:cNvPr>
          <p:cNvGrpSpPr/>
          <p:nvPr/>
        </p:nvGrpSpPr>
        <p:grpSpPr>
          <a:xfrm>
            <a:off x="8229646" y="1016201"/>
            <a:ext cx="2948147" cy="3104610"/>
            <a:chOff x="8229646" y="1016201"/>
            <a:chExt cx="2948147" cy="31046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2C0BF72-2BA1-4D42-9E0B-8BE06540F8FE}"/>
                </a:ext>
              </a:extLst>
            </p:cNvPr>
            <p:cNvGrpSpPr/>
            <p:nvPr/>
          </p:nvGrpSpPr>
          <p:grpSpPr>
            <a:xfrm>
              <a:off x="8229646" y="1016201"/>
              <a:ext cx="2948147" cy="3104610"/>
              <a:chOff x="8229646" y="1883948"/>
              <a:chExt cx="2948147" cy="310461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7BFADBA-C4F6-4506-B657-DA4B14AA1C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29646" y="1883948"/>
                <a:ext cx="2948147" cy="1407674"/>
              </a:xfrm>
              <a:prstGeom prst="rect">
                <a:avLst/>
              </a:prstGeom>
              <a:ln w="22225">
                <a:solidFill>
                  <a:schemeClr val="accent1"/>
                </a:solidFill>
              </a:ln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6E7F3C-2057-4E57-9633-690CF4B49A1D}"/>
                  </a:ext>
                </a:extLst>
              </p:cNvPr>
              <p:cNvSpPr txBox="1"/>
              <p:nvPr/>
            </p:nvSpPr>
            <p:spPr>
              <a:xfrm>
                <a:off x="8229646" y="3788229"/>
                <a:ext cx="2948147" cy="1200329"/>
              </a:xfrm>
              <a:prstGeom prst="rect">
                <a:avLst/>
              </a:prstGeom>
              <a:noFill/>
              <a:ln w="2222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876 false positives;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want to minimize this number during hyperparameter tuning.</a:t>
                </a:r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8C5466C-4ED9-4EA2-8ECB-D5D5966BB762}"/>
                </a:ext>
              </a:extLst>
            </p:cNvPr>
            <p:cNvSpPr/>
            <p:nvPr/>
          </p:nvSpPr>
          <p:spPr>
            <a:xfrm>
              <a:off x="9097346" y="1280649"/>
              <a:ext cx="401217" cy="19594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1883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E9FD69-A002-4790-8D9D-A050C10D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on Baseline Classifier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76802-EA3E-430F-88DF-4B5781F47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dimensionality;</a:t>
            </a:r>
          </a:p>
          <a:p>
            <a:r>
              <a:rPr lang="en-US" dirty="0"/>
              <a:t>Try other than naïve Bayes (</a:t>
            </a:r>
            <a:r>
              <a:rPr lang="en-US" dirty="0" err="1"/>
              <a:t>BernoulliNB</a:t>
            </a:r>
            <a:r>
              <a:rPr lang="en-US" dirty="0"/>
              <a:t>) classifier;</a:t>
            </a:r>
          </a:p>
          <a:p>
            <a:r>
              <a:rPr lang="en-US" dirty="0"/>
              <a:t>Include features in addition to tokenized tweets;</a:t>
            </a:r>
          </a:p>
          <a:p>
            <a:r>
              <a:rPr lang="en-US" dirty="0"/>
              <a:t>Tune hyperparameters.</a:t>
            </a:r>
          </a:p>
        </p:txBody>
      </p:sp>
    </p:spTree>
    <p:extLst>
      <p:ext uri="{BB962C8B-B14F-4D97-AF65-F5344CB8AC3E}">
        <p14:creationId xmlns:p14="http://schemas.microsoft.com/office/powerpoint/2010/main" val="3358541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99E1-1E62-4504-91F4-E8C43C8B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C63B7-794F-45BE-B6EC-652759272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Tokenization of the tweets produced 16,469 features (words);</a:t>
            </a:r>
          </a:p>
          <a:p>
            <a:r>
              <a:rPr lang="en-US" dirty="0"/>
              <a:t>Two methods of dimensionality reduction were tried:</a:t>
            </a:r>
          </a:p>
          <a:p>
            <a:pPr lvl="1"/>
            <a:r>
              <a:rPr lang="en-US" dirty="0" err="1"/>
              <a:t>TurncatedSVD</a:t>
            </a:r>
            <a:r>
              <a:rPr lang="en-US" dirty="0"/>
              <a:t> (like PCA, but using sparse input);</a:t>
            </a:r>
          </a:p>
          <a:p>
            <a:pPr lvl="1"/>
            <a:r>
              <a:rPr lang="en-US" dirty="0" err="1"/>
              <a:t>CountVectorizer</a:t>
            </a:r>
            <a:r>
              <a:rPr lang="en-US" dirty="0"/>
              <a:t> with minimum document frequency specified.</a:t>
            </a:r>
          </a:p>
        </p:txBody>
      </p:sp>
    </p:spTree>
    <p:extLst>
      <p:ext uri="{BB962C8B-B14F-4D97-AF65-F5344CB8AC3E}">
        <p14:creationId xmlns:p14="http://schemas.microsoft.com/office/powerpoint/2010/main" val="2697282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04297D-30AA-4F1B-BE0F-1197495F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TruncatedSVD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A24DEB-E941-4A35-A03F-F93FC7C6A0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Original number of features: 16,469;</a:t>
            </a:r>
          </a:p>
          <a:p>
            <a:r>
              <a:rPr lang="en-US" dirty="0"/>
              <a:t>Used 5,000 components;</a:t>
            </a:r>
          </a:p>
          <a:p>
            <a:r>
              <a:rPr lang="en-US" dirty="0"/>
              <a:t>Only 67% of feature variance was captured;</a:t>
            </a:r>
          </a:p>
          <a:p>
            <a:r>
              <a:rPr lang="en-US" dirty="0"/>
              <a:t>Approximately 10,000 features will be needed to capture 90% of feature variance.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066477-D583-48F9-A7E8-F95720717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380" y="399149"/>
            <a:ext cx="3820058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17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04297D-30AA-4F1B-BE0F-1197495F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TruncatedSVD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A24DEB-E941-4A35-A03F-F93FC7C6A0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 5,000 components capturing 67% of feature variance:</a:t>
            </a:r>
          </a:p>
          <a:p>
            <a:r>
              <a:rPr lang="en-US" dirty="0"/>
              <a:t>Accuracy: 0.81 → 0.74</a:t>
            </a:r>
          </a:p>
          <a:p>
            <a:r>
              <a:rPr lang="en-US" dirty="0"/>
              <a:t>Recall: 0.88 → 0.75</a:t>
            </a:r>
          </a:p>
          <a:p>
            <a:r>
              <a:rPr lang="en-US" dirty="0"/>
              <a:t>Precision: 0.82 → 0.81</a:t>
            </a:r>
          </a:p>
          <a:p>
            <a:r>
              <a:rPr lang="en-US" dirty="0"/>
              <a:t>FP: 528 → 1128</a:t>
            </a:r>
          </a:p>
          <a:p>
            <a:r>
              <a:rPr lang="en-US" dirty="0"/>
              <a:t>Need to use many more components;</a:t>
            </a:r>
          </a:p>
          <a:p>
            <a:r>
              <a:rPr lang="en-US" dirty="0">
                <a:solidFill>
                  <a:srgbClr val="FF0000"/>
                </a:solidFill>
              </a:rPr>
              <a:t>Not promising.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10A9A7-ADC0-4DCE-82FA-6A24300C7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207" y="1387951"/>
            <a:ext cx="4505954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21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6134C-9279-4C9C-9D73-CC95FAAE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document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58424-CECE-4CFC-8AEA-987C15EAD9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Specify minimum document frequency of 5 (arbitrary choice);</a:t>
            </a:r>
          </a:p>
          <a:p>
            <a:r>
              <a:rPr lang="en-US" dirty="0"/>
              <a:t>Accuracy: 0.81 → 0.81</a:t>
            </a:r>
          </a:p>
          <a:p>
            <a:r>
              <a:rPr lang="en-US" dirty="0"/>
              <a:t>Recall: 0.88 → 0.87</a:t>
            </a:r>
          </a:p>
          <a:p>
            <a:r>
              <a:rPr lang="en-US" dirty="0"/>
              <a:t>Precision: 0.82 → 0.82</a:t>
            </a:r>
          </a:p>
          <a:p>
            <a:r>
              <a:rPr lang="en-US" dirty="0"/>
              <a:t>FP: 528 → 601</a:t>
            </a:r>
          </a:p>
          <a:p>
            <a:r>
              <a:rPr lang="en-US" dirty="0"/>
              <a:t>Same as baseline classifier;</a:t>
            </a:r>
          </a:p>
          <a:p>
            <a:r>
              <a:rPr lang="en-US" dirty="0">
                <a:solidFill>
                  <a:srgbClr val="FF0000"/>
                </a:solidFill>
              </a:rPr>
              <a:t>Use this method to reduce dimensionality.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0E23B-9EAF-4ADD-9864-A9FF67145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479" y="1971472"/>
            <a:ext cx="3915321" cy="1457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D2D449-DE48-4EBE-85B0-C46A9E812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978" y="4128340"/>
            <a:ext cx="2048161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2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E39E8-5E0A-43B0-BB94-06297104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C6BEA-B92C-4850-8857-CB987A11D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rule-based algorithm (RBA) categories tweets as “Business,” “Science,” “Art,” “News,” </a:t>
            </a:r>
            <a:r>
              <a:rPr lang="en-US" dirty="0" err="1"/>
              <a:t>etc</a:t>
            </a:r>
            <a:r>
              <a:rPr lang="en-US" dirty="0"/>
              <a:t>;</a:t>
            </a:r>
          </a:p>
          <a:p>
            <a:r>
              <a:rPr lang="en-US" dirty="0"/>
              <a:t>A human editor then classifies each tweet as having been correctly or incorrectly categorized by the RBA;</a:t>
            </a:r>
          </a:p>
          <a:p>
            <a:r>
              <a:rPr lang="en-US" dirty="0"/>
              <a:t>The project’s goal is to develop a machine-learning model that mimics the human editor for tweets categorized as “Business;”</a:t>
            </a:r>
          </a:p>
          <a:p>
            <a:r>
              <a:rPr lang="en-US" b="1" dirty="0"/>
              <a:t>Given that the RBA has categorized a tweet as “Business,” build a machine learning model that produces the same Correct/Incorrect classification as a human editor</a:t>
            </a:r>
          </a:p>
          <a:p>
            <a:pPr lvl="1"/>
            <a:r>
              <a:rPr lang="en-US" b="1" dirty="0"/>
              <a:t>While minimizing False Positives (Positive = Correct categorization) – in other words, we don’t want to tell a user that it is a “Business” tweet and it turn out to not be a “Business” tweet.</a:t>
            </a:r>
          </a:p>
        </p:txBody>
      </p:sp>
    </p:spTree>
    <p:extLst>
      <p:ext uri="{BB962C8B-B14F-4D97-AF65-F5344CB8AC3E}">
        <p14:creationId xmlns:p14="http://schemas.microsoft.com/office/powerpoint/2010/main" val="2854927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325C32-BF5F-485F-AAB1-7B4B948FB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other classifiers (default parameters)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AF08920-C4F5-4F67-A067-FAFF55B0F1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Several classifiers produce better selectivity than </a:t>
            </a:r>
            <a:r>
              <a:rPr lang="en-US" dirty="0" err="1"/>
              <a:t>BernoulliNB</a:t>
            </a:r>
            <a:r>
              <a:rPr lang="en-US" dirty="0"/>
              <a:t>, the baseline classifier;</a:t>
            </a:r>
          </a:p>
          <a:p>
            <a:r>
              <a:rPr lang="en-US" dirty="0"/>
              <a:t>SVC take considerably longer to fit and transform than others;</a:t>
            </a:r>
          </a:p>
          <a:p>
            <a:r>
              <a:rPr lang="en-US" dirty="0" err="1"/>
              <a:t>LinearSVC</a:t>
            </a:r>
            <a:r>
              <a:rPr lang="en-US" dirty="0"/>
              <a:t> has the best sensitivity, while accuracy and runtime are also good;</a:t>
            </a:r>
          </a:p>
          <a:p>
            <a:r>
              <a:rPr lang="en-US" dirty="0">
                <a:solidFill>
                  <a:srgbClr val="FF0000"/>
                </a:solidFill>
              </a:rPr>
              <a:t>I will use </a:t>
            </a:r>
            <a:r>
              <a:rPr lang="en-US" dirty="0" err="1">
                <a:solidFill>
                  <a:srgbClr val="FF0000"/>
                </a:solidFill>
              </a:rPr>
              <a:t>LinearSVC</a:t>
            </a:r>
            <a:r>
              <a:rPr lang="en-US" dirty="0">
                <a:solidFill>
                  <a:srgbClr val="FF0000"/>
                </a:solidFill>
              </a:rPr>
              <a:t> for further development.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799408-9E74-44B7-A97C-A0E883C83E01}"/>
              </a:ext>
            </a:extLst>
          </p:cNvPr>
          <p:cNvGrpSpPr/>
          <p:nvPr/>
        </p:nvGrpSpPr>
        <p:grpSpPr>
          <a:xfrm>
            <a:off x="323491" y="2210962"/>
            <a:ext cx="5144218" cy="2657846"/>
            <a:chOff x="323491" y="2210962"/>
            <a:chExt cx="5144218" cy="265784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EA8A471-C55C-45B7-ACC9-EA630AE8A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491" y="2210962"/>
              <a:ext cx="5144218" cy="2657846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6AC741-A09A-49DA-9D74-A8BBB77927EF}"/>
                </a:ext>
              </a:extLst>
            </p:cNvPr>
            <p:cNvSpPr/>
            <p:nvPr/>
          </p:nvSpPr>
          <p:spPr>
            <a:xfrm>
              <a:off x="1719743" y="2210962"/>
              <a:ext cx="620785" cy="2657846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9FC6E971-AC90-479D-AA2C-2586FD38E138}"/>
                </a:ext>
              </a:extLst>
            </p:cNvPr>
            <p:cNvSpPr/>
            <p:nvPr/>
          </p:nvSpPr>
          <p:spPr>
            <a:xfrm>
              <a:off x="410547" y="2500604"/>
              <a:ext cx="186612" cy="14929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8314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AB0EEC-9182-4297-8826-13CD7D68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LinearSVC</a:t>
            </a:r>
            <a:r>
              <a:rPr lang="en-US" dirty="0"/>
              <a:t> Hyperparameters Tuning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B79386-30B5-486D-ACBE-1139832682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Optimal parameters:</a:t>
            </a:r>
          </a:p>
          <a:p>
            <a:pPr lvl="1"/>
            <a:r>
              <a:rPr lang="en-US" dirty="0"/>
              <a:t>C = 0.5, </a:t>
            </a:r>
            <a:r>
              <a:rPr lang="en-US" dirty="0" err="1"/>
              <a:t>class_weight</a:t>
            </a:r>
            <a:r>
              <a:rPr lang="en-US" dirty="0"/>
              <a:t>=None</a:t>
            </a:r>
          </a:p>
          <a:p>
            <a:pPr lvl="1"/>
            <a:r>
              <a:rPr lang="en-US" dirty="0"/>
              <a:t>No </a:t>
            </a:r>
            <a:r>
              <a:rPr lang="en-US"/>
              <a:t>improvement in </a:t>
            </a:r>
            <a:r>
              <a:rPr lang="en-US" dirty="0"/>
              <a:t>specificity – not surprising…</a:t>
            </a:r>
          </a:p>
          <a:p>
            <a:r>
              <a:rPr lang="en-US" dirty="0">
                <a:solidFill>
                  <a:srgbClr val="FF0000"/>
                </a:solidFill>
              </a:rPr>
              <a:t>Issues: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Takes a long time because </a:t>
            </a:r>
            <a:r>
              <a:rPr lang="en-US" dirty="0" err="1">
                <a:solidFill>
                  <a:srgbClr val="FF0000"/>
                </a:solidFill>
              </a:rPr>
              <a:t>CountVectorizer</a:t>
            </a:r>
            <a:r>
              <a:rPr lang="en-US" dirty="0">
                <a:solidFill>
                  <a:srgbClr val="FF0000"/>
                </a:solidFill>
              </a:rPr>
              <a:t>() is run each time;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Use scoring function for </a:t>
            </a:r>
            <a:r>
              <a:rPr lang="en-US" b="1" dirty="0">
                <a:solidFill>
                  <a:srgbClr val="FF0000"/>
                </a:solidFill>
              </a:rPr>
              <a:t>Class 1</a:t>
            </a:r>
            <a:r>
              <a:rPr lang="en-US" dirty="0">
                <a:solidFill>
                  <a:srgbClr val="FF0000"/>
                </a:solidFill>
              </a:rPr>
              <a:t> during </a:t>
            </a:r>
            <a:r>
              <a:rPr lang="en-US" dirty="0" err="1">
                <a:solidFill>
                  <a:srgbClr val="FF0000"/>
                </a:solidFill>
              </a:rPr>
              <a:t>GridSearchCV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GridSearchCV</a:t>
            </a:r>
            <a:r>
              <a:rPr lang="en-US" dirty="0">
                <a:solidFill>
                  <a:srgbClr val="FF0000"/>
                </a:solidFill>
              </a:rPr>
              <a:t> crashes on Windows if </a:t>
            </a:r>
            <a:r>
              <a:rPr lang="en-US" dirty="0" err="1">
                <a:solidFill>
                  <a:srgbClr val="FF0000"/>
                </a:solidFill>
              </a:rPr>
              <a:t>n_jobs</a:t>
            </a:r>
            <a:r>
              <a:rPr lang="en-US" dirty="0">
                <a:solidFill>
                  <a:srgbClr val="FF0000"/>
                </a:solidFill>
              </a:rPr>
              <a:t> is not 1.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9E36A6-BF7F-4947-B520-883C0BBCF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010849" cy="30579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92794B-9134-4EAF-8D1A-5AA2743E9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301" y="4952925"/>
            <a:ext cx="2267266" cy="10669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F74764B-F3C6-40FE-9EAA-A7D76A6D0A34}"/>
              </a:ext>
            </a:extLst>
          </p:cNvPr>
          <p:cNvSpPr/>
          <p:nvPr/>
        </p:nvSpPr>
        <p:spPr>
          <a:xfrm>
            <a:off x="1146301" y="5673012"/>
            <a:ext cx="2184728" cy="149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5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03BA56-D3AB-4BFF-A8D0-85477FB8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21645-7498-400C-B932-D46B43F2A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presence/absence of photos and videos in feature set;</a:t>
            </a:r>
          </a:p>
          <a:p>
            <a:r>
              <a:rPr lang="en-US" dirty="0"/>
              <a:t>Minimum document frequency in </a:t>
            </a:r>
            <a:r>
              <a:rPr lang="en-US" dirty="0" err="1"/>
              <a:t>CountVectorizer</a:t>
            </a:r>
            <a:r>
              <a:rPr lang="en-US" dirty="0"/>
              <a:t>();</a:t>
            </a:r>
          </a:p>
          <a:p>
            <a:r>
              <a:rPr lang="en-US" dirty="0"/>
              <a:t>Tune hyperparameters using specificity as the scoring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0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344E-5B75-48EF-A4E5-D6D5204C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</a:t>
            </a:r>
          </a:p>
        </p:txBody>
      </p:sp>
      <p:graphicFrame>
        <p:nvGraphicFramePr>
          <p:cNvPr id="4" name="Table 13">
            <a:extLst>
              <a:ext uri="{FF2B5EF4-FFF2-40B4-BE49-F238E27FC236}">
                <a16:creationId xmlns:a16="http://schemas.microsoft.com/office/drawing/2014/main" id="{5228B967-67A2-43B1-B054-E974690C8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92241"/>
              </p:ext>
            </p:extLst>
          </p:nvPr>
        </p:nvGraphicFramePr>
        <p:xfrm>
          <a:off x="942392" y="2011502"/>
          <a:ext cx="379199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478">
                  <a:extLst>
                    <a:ext uri="{9D8B030D-6E8A-4147-A177-3AD203B41FA5}">
                      <a16:colId xmlns:a16="http://schemas.microsoft.com/office/drawing/2014/main" val="2938702245"/>
                    </a:ext>
                  </a:extLst>
                </a:gridCol>
                <a:gridCol w="1247788">
                  <a:extLst>
                    <a:ext uri="{9D8B030D-6E8A-4147-A177-3AD203B41FA5}">
                      <a16:colId xmlns:a16="http://schemas.microsoft.com/office/drawing/2014/main" val="3549346745"/>
                    </a:ext>
                  </a:extLst>
                </a:gridCol>
                <a:gridCol w="1185733">
                  <a:extLst>
                    <a:ext uri="{9D8B030D-6E8A-4147-A177-3AD203B41FA5}">
                      <a16:colId xmlns:a16="http://schemas.microsoft.com/office/drawing/2014/main" val="1898111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Categorized incorrectly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Categorized correctly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3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Actual incorrect</a:t>
                      </a:r>
                    </a:p>
                    <a:p>
                      <a:r>
                        <a:rPr lang="en-US" sz="1400" dirty="0"/>
                        <a:t>(Class 0)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FP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04487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Actual correct</a:t>
                      </a:r>
                    </a:p>
                    <a:p>
                      <a:r>
                        <a:rPr lang="en-US" sz="1400" dirty="0"/>
                        <a:t>(Class 1)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TP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9429955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E8F8AB-4552-4263-B292-D90F136CE9E2}"/>
                  </a:ext>
                </a:extLst>
              </p:cNvPr>
              <p:cNvSpPr txBox="1"/>
              <p:nvPr/>
            </p:nvSpPr>
            <p:spPr>
              <a:xfrm>
                <a:off x="942392" y="4952689"/>
                <a:ext cx="1691553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𝑇𝑁𝑅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E8F8AB-4552-4263-B292-D90F136CE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92" y="4952689"/>
                <a:ext cx="1691553" cy="523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5EE3BF-271E-40FB-929C-6D09B7CBE707}"/>
                  </a:ext>
                </a:extLst>
              </p:cNvPr>
              <p:cNvSpPr txBox="1"/>
              <p:nvPr/>
            </p:nvSpPr>
            <p:spPr>
              <a:xfrm>
                <a:off x="942392" y="4172027"/>
                <a:ext cx="16565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𝑇𝑁𝑅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5EE3BF-271E-40FB-929C-6D09B7CBE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92" y="4172027"/>
                <a:ext cx="1656543" cy="276999"/>
              </a:xfrm>
              <a:prstGeom prst="rect">
                <a:avLst/>
              </a:prstGeom>
              <a:blipFill>
                <a:blip r:embed="rId3"/>
                <a:stretch>
                  <a:fillRect l="-2952" r="-295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4977EF9-0D7D-4EE6-B787-50D884F382E5}"/>
              </a:ext>
            </a:extLst>
          </p:cNvPr>
          <p:cNvSpPr txBox="1"/>
          <p:nvPr/>
        </p:nvSpPr>
        <p:spPr>
          <a:xfrm>
            <a:off x="3172745" y="4125860"/>
            <a:ext cx="312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Minimize FPR =&gt; Maximize TNR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779E1-6355-4BBC-B8BB-8B0083A81295}"/>
              </a:ext>
            </a:extLst>
          </p:cNvPr>
          <p:cNvSpPr txBox="1"/>
          <p:nvPr/>
        </p:nvSpPr>
        <p:spPr>
          <a:xfrm>
            <a:off x="3172745" y="5029601"/>
            <a:ext cx="383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TNR also called specificity or selectivity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346339-F688-4CD1-B349-17C6F0F7F0DF}"/>
              </a:ext>
            </a:extLst>
          </p:cNvPr>
          <p:cNvSpPr txBox="1"/>
          <p:nvPr/>
        </p:nvSpPr>
        <p:spPr>
          <a:xfrm>
            <a:off x="838200" y="6010255"/>
            <a:ext cx="6638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Specificity of Class 1 is obtained by calculating the recall of Class 0.</a:t>
            </a:r>
          </a:p>
        </p:txBody>
      </p:sp>
    </p:spTree>
    <p:extLst>
      <p:ext uri="{BB962C8B-B14F-4D97-AF65-F5344CB8AC3E}">
        <p14:creationId xmlns:p14="http://schemas.microsoft.com/office/powerpoint/2010/main" val="230561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4A3D-57C8-462C-81F6-5BC79DA8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37286-EE75-4D6B-AF1B-AFCF060FE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785,916 tweets in total;</a:t>
            </a:r>
          </a:p>
          <a:p>
            <a:r>
              <a:rPr lang="en-US" dirty="0"/>
              <a:t>164,602 tweets categorized as “Business;”</a:t>
            </a:r>
          </a:p>
          <a:p>
            <a:r>
              <a:rPr lang="en-US" dirty="0"/>
              <a:t>30,024 tweets classified as Correct/Incorrect in “Business” category;</a:t>
            </a:r>
          </a:p>
          <a:p>
            <a:pPr lvl="1"/>
            <a:r>
              <a:rPr lang="en-US" dirty="0"/>
              <a:t>Remaining “Business” tweets either not yet classified, or inconclusive or duplicates;</a:t>
            </a:r>
          </a:p>
        </p:txBody>
      </p:sp>
    </p:spTree>
    <p:extLst>
      <p:ext uri="{BB962C8B-B14F-4D97-AF65-F5344CB8AC3E}">
        <p14:creationId xmlns:p14="http://schemas.microsoft.com/office/powerpoint/2010/main" val="144398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9B26-84E5-4BFA-AB6C-0B4597150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Imbalance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3DB113-7E59-4D00-94D2-C192322970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Out of 30,024 tweets categorized as “Business”:</a:t>
            </a:r>
          </a:p>
          <a:p>
            <a:r>
              <a:rPr lang="en-US" dirty="0"/>
              <a:t>12,188 (41%) were classified incorrectly;</a:t>
            </a:r>
          </a:p>
          <a:p>
            <a:r>
              <a:rPr lang="en-US" dirty="0"/>
              <a:t>17,836 (59%) were classified correctly;</a:t>
            </a:r>
          </a:p>
          <a:p>
            <a:r>
              <a:rPr lang="en-US" dirty="0"/>
              <a:t>Not so good for RBA;</a:t>
            </a:r>
          </a:p>
          <a:p>
            <a:r>
              <a:rPr lang="en-US" dirty="0"/>
              <a:t>Reasonably balanced data set for our purpose;</a:t>
            </a:r>
          </a:p>
          <a:p>
            <a:r>
              <a:rPr lang="en-US" dirty="0"/>
              <a:t>Address by:</a:t>
            </a:r>
          </a:p>
          <a:p>
            <a:pPr lvl="1"/>
            <a:r>
              <a:rPr lang="en-US" dirty="0" err="1"/>
              <a:t>class_weight</a:t>
            </a:r>
            <a:r>
              <a:rPr lang="en-US" dirty="0"/>
              <a:t>=‘balanced’</a:t>
            </a:r>
          </a:p>
          <a:p>
            <a:pPr lvl="1"/>
            <a:r>
              <a:rPr lang="en-US" dirty="0"/>
              <a:t>resampling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2A351F0-808F-4717-9856-C818C1787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2195512"/>
            <a:ext cx="3829050" cy="246697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76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298E-FEF8-44D4-AB64-0EBBBF48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Photos and 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2853C-2B1A-4364-9E52-9426159841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Do photos and videos impact categorization?</a:t>
            </a:r>
          </a:p>
          <a:p>
            <a:r>
              <a:rPr lang="en-US" dirty="0"/>
              <a:t>8% of rows have a photo;</a:t>
            </a:r>
          </a:p>
          <a:p>
            <a:r>
              <a:rPr lang="en-US" dirty="0"/>
              <a:t>24% of rows have a video;</a:t>
            </a:r>
          </a:p>
          <a:p>
            <a:r>
              <a:rPr lang="en-US" dirty="0"/>
              <a:t>The photo and video itself will not be analyzed/used as a feature in this project, but just the presence or absence may of a photo/video may be associated with its classification as Correct/Incorrect;</a:t>
            </a:r>
          </a:p>
          <a:p>
            <a:r>
              <a:rPr lang="en-US" dirty="0"/>
              <a:t>Introduced a 0 /1 to indicate the absence of a photo; similarly for video. These are possible features.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A8F3D3-192C-4790-8CFF-BEF731BE1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434" y="945552"/>
            <a:ext cx="3676650" cy="246697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25A6D92-D80D-435B-B5B8-AD9074AE3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434" y="3839070"/>
            <a:ext cx="3676650" cy="24860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009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1EADB3-574B-450E-A849-6C621125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 Tweets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2BD13-B65D-4788-B1D6-C1E6AED45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3932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30,024 rows;</a:t>
            </a:r>
          </a:p>
          <a:p>
            <a:r>
              <a:rPr lang="en-US" dirty="0"/>
              <a:t>30,021 unique entries in the </a:t>
            </a:r>
            <a:r>
              <a:rPr lang="en-US" i="1" dirty="0"/>
              <a:t>text</a:t>
            </a:r>
            <a:r>
              <a:rPr lang="en-US" dirty="0"/>
              <a:t> column;</a:t>
            </a:r>
          </a:p>
          <a:p>
            <a:r>
              <a:rPr lang="en-US" dirty="0"/>
              <a:t>There are three duplicate tweets;</a:t>
            </a:r>
          </a:p>
          <a:p>
            <a:r>
              <a:rPr lang="en-US" dirty="0"/>
              <a:t>These should have been marked as </a:t>
            </a:r>
            <a:r>
              <a:rPr lang="en-US" i="1" dirty="0" err="1"/>
              <a:t>edInput</a:t>
            </a:r>
            <a:r>
              <a:rPr lang="en-US" dirty="0"/>
              <a:t>=4, but appear to have been missed;</a:t>
            </a:r>
          </a:p>
          <a:p>
            <a:r>
              <a:rPr lang="en-US" dirty="0"/>
              <a:t>Options:</a:t>
            </a:r>
          </a:p>
          <a:p>
            <a:pPr lvl="1"/>
            <a:r>
              <a:rPr lang="en-US" dirty="0"/>
              <a:t>Outright delete one from each duplicate pair of tweets;</a:t>
            </a:r>
          </a:p>
          <a:p>
            <a:pPr lvl="1"/>
            <a:r>
              <a:rPr lang="en-US" dirty="0"/>
              <a:t>Combine information like </a:t>
            </a:r>
            <a:r>
              <a:rPr lang="en-US" i="1" dirty="0"/>
              <a:t>retweets</a:t>
            </a:r>
            <a:r>
              <a:rPr lang="en-US" dirty="0"/>
              <a:t>, </a:t>
            </a:r>
            <a:r>
              <a:rPr lang="en-US" i="1" dirty="0"/>
              <a:t>likes</a:t>
            </a:r>
            <a:r>
              <a:rPr lang="en-US" dirty="0"/>
              <a:t>, etc.</a:t>
            </a:r>
          </a:p>
          <a:p>
            <a:r>
              <a:rPr lang="en-US" dirty="0"/>
              <a:t>Since these are 3 out of 30,024 rows, I left it as is.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63F872-0B16-42A3-A150-B02B2FF57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757" y="4996614"/>
            <a:ext cx="9886487" cy="13255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100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5797-9408-4259-AE4D-F5A280D97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between </a:t>
            </a:r>
            <a:r>
              <a:rPr lang="en-US" i="1" dirty="0" err="1"/>
              <a:t>usID</a:t>
            </a:r>
            <a:r>
              <a:rPr lang="en-US" dirty="0"/>
              <a:t> and </a:t>
            </a:r>
            <a:r>
              <a:rPr lang="en-US" i="1" dirty="0" err="1"/>
              <a:t>usName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79C04-F307-4F48-96CA-AFF06A9BA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619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449 unique </a:t>
            </a:r>
            <a:r>
              <a:rPr lang="en-US" i="1" dirty="0" err="1"/>
              <a:t>usName</a:t>
            </a:r>
            <a:r>
              <a:rPr lang="en-US" dirty="0"/>
              <a:t>;</a:t>
            </a:r>
            <a:endParaRPr lang="en-US" i="1" dirty="0"/>
          </a:p>
          <a:p>
            <a:r>
              <a:rPr lang="en-US" dirty="0"/>
              <a:t>443 unique </a:t>
            </a:r>
            <a:r>
              <a:rPr lang="en-US" i="1" dirty="0" err="1"/>
              <a:t>usID</a:t>
            </a:r>
            <a:r>
              <a:rPr lang="en-US" dirty="0"/>
              <a:t>;</a:t>
            </a:r>
          </a:p>
          <a:p>
            <a:r>
              <a:rPr lang="en-US" dirty="0"/>
              <a:t>Perhaps some users write tweets that are easy to categorize as “Business”.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147A05-F90C-47E4-B1D4-930EB8117D9D}"/>
              </a:ext>
            </a:extLst>
          </p:cNvPr>
          <p:cNvGrpSpPr/>
          <p:nvPr/>
        </p:nvGrpSpPr>
        <p:grpSpPr>
          <a:xfrm>
            <a:off x="838200" y="3568310"/>
            <a:ext cx="9994522" cy="971686"/>
            <a:chOff x="838200" y="3568310"/>
            <a:chExt cx="9994522" cy="9716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8C94F9B-B766-4023-A98A-37E339735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568310"/>
              <a:ext cx="6192114" cy="97168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C3AB04-76E2-473C-94D4-3AAAE29F8176}"/>
                </a:ext>
              </a:extLst>
            </p:cNvPr>
            <p:cNvSpPr txBox="1"/>
            <p:nvPr/>
          </p:nvSpPr>
          <p:spPr>
            <a:xfrm>
              <a:off x="7483151" y="3730987"/>
              <a:ext cx="33495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Changed to one uniform </a:t>
              </a:r>
              <a:r>
                <a:rPr lang="en-US" i="1" dirty="0" err="1"/>
                <a:t>usName</a:t>
              </a:r>
              <a:r>
                <a:rPr lang="en-US" dirty="0"/>
                <a:t>.</a:t>
              </a:r>
            </a:p>
            <a:p>
              <a:r>
                <a:rPr lang="en-US" dirty="0"/>
                <a:t>E.g., “Harvard Business Review”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14F5C5-8DB9-4E60-88A4-396B5883B62C}"/>
              </a:ext>
            </a:extLst>
          </p:cNvPr>
          <p:cNvGrpSpPr/>
          <p:nvPr/>
        </p:nvGrpSpPr>
        <p:grpSpPr>
          <a:xfrm>
            <a:off x="838200" y="5130577"/>
            <a:ext cx="9530636" cy="646331"/>
            <a:chOff x="838200" y="5130577"/>
            <a:chExt cx="9530636" cy="64633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06787D3-8238-4815-9928-7D812483B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339427"/>
              <a:ext cx="4925112" cy="2286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408FCC-3466-41B8-98A8-7B0086742BAF}"/>
                </a:ext>
              </a:extLst>
            </p:cNvPr>
            <p:cNvSpPr txBox="1"/>
            <p:nvPr/>
          </p:nvSpPr>
          <p:spPr>
            <a:xfrm>
              <a:off x="6096000" y="5130577"/>
              <a:ext cx="42728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Hesitated to changed to one uniform </a:t>
              </a:r>
              <a:r>
                <a:rPr lang="en-US" i="1" dirty="0" err="1"/>
                <a:t>usID</a:t>
              </a:r>
              <a:r>
                <a:rPr lang="en-US" dirty="0"/>
                <a:t>.</a:t>
              </a:r>
            </a:p>
            <a:p>
              <a:r>
                <a:rPr lang="en-US" dirty="0"/>
                <a:t>Only one tweet. Left unchanged.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158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2CD5-4C33-49CD-B15E-83711525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Tweet Rate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D0E9BF8-1C70-429C-9618-01FC3B7D0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2428875"/>
            <a:ext cx="8448675" cy="200025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16A4A2B-2F6C-48B1-ACDB-D339AB2C228E}"/>
              </a:ext>
            </a:extLst>
          </p:cNvPr>
          <p:cNvSpPr/>
          <p:nvPr/>
        </p:nvSpPr>
        <p:spPr>
          <a:xfrm>
            <a:off x="1660849" y="4888629"/>
            <a:ext cx="1903445" cy="818213"/>
          </a:xfrm>
          <a:prstGeom prst="wedgeRoundRectCallout">
            <a:avLst>
              <a:gd name="adj1" fmla="val 33997"/>
              <a:gd name="adj2" fmla="val -109446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“Business” category introduced on a trial basis in January 2019?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E5795499-09DA-48AB-A78B-AD0C15A55745}"/>
              </a:ext>
            </a:extLst>
          </p:cNvPr>
          <p:cNvSpPr/>
          <p:nvPr/>
        </p:nvSpPr>
        <p:spPr>
          <a:xfrm>
            <a:off x="4506687" y="4892324"/>
            <a:ext cx="1903445" cy="556550"/>
          </a:xfrm>
          <a:prstGeom prst="wedgeRoundRectCallout">
            <a:avLst>
              <a:gd name="adj1" fmla="val -33651"/>
              <a:gd name="adj2" fmla="val -143181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Permanent basis at the end of February?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8F9B4EC2-2A7F-4167-A0C2-CFC50D9A6C2F}"/>
              </a:ext>
            </a:extLst>
          </p:cNvPr>
          <p:cNvSpPr/>
          <p:nvPr/>
        </p:nvSpPr>
        <p:spPr>
          <a:xfrm>
            <a:off x="7078823" y="4889036"/>
            <a:ext cx="1903445" cy="556550"/>
          </a:xfrm>
          <a:prstGeom prst="wedgeRoundRectCallout">
            <a:avLst>
              <a:gd name="adj1" fmla="val -82180"/>
              <a:gd name="adj2" fmla="val -218624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Some data issue at the end of April?</a:t>
            </a:r>
          </a:p>
        </p:txBody>
      </p:sp>
    </p:spTree>
    <p:extLst>
      <p:ext uri="{BB962C8B-B14F-4D97-AF65-F5344CB8AC3E}">
        <p14:creationId xmlns:p14="http://schemas.microsoft.com/office/powerpoint/2010/main" val="2229096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1065</Words>
  <Application>Microsoft Office PowerPoint</Application>
  <PresentationFormat>Widescreen</PresentationFormat>
  <Paragraphs>142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Is it a Business Tweet?</vt:lpstr>
      <vt:lpstr>Project Description</vt:lpstr>
      <vt:lpstr>Metric</vt:lpstr>
      <vt:lpstr>Data Exploration and Pruning</vt:lpstr>
      <vt:lpstr>Check for Imbalance</vt:lpstr>
      <vt:lpstr>Photos and Videos</vt:lpstr>
      <vt:lpstr>Duplicate Tweets</vt:lpstr>
      <vt:lpstr>Consistency between usID and usName</vt:lpstr>
      <vt:lpstr>Daily Tweet Rate</vt:lpstr>
      <vt:lpstr>Daily Success Rate - Stationarity</vt:lpstr>
      <vt:lpstr>Prolific Tweeters</vt:lpstr>
      <vt:lpstr>Are some Tweeters Easier to Characterize?</vt:lpstr>
      <vt:lpstr>Are some Tweeters Easier to Characterize?</vt:lpstr>
      <vt:lpstr>Baseline Classifier</vt:lpstr>
      <vt:lpstr>Improve on Baseline Classifier</vt:lpstr>
      <vt:lpstr>Dimensionality Reduction</vt:lpstr>
      <vt:lpstr>TruncatedSVD</vt:lpstr>
      <vt:lpstr>TruncatedSVD</vt:lpstr>
      <vt:lpstr>Minimum document frequency</vt:lpstr>
      <vt:lpstr>Try other classifiers (default parameters)</vt:lpstr>
      <vt:lpstr>LinearSVC Hyperparameters Tuning</vt:lpstr>
      <vt:lpstr>Remaining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2021-08-02T18:52:52Z</dcterms:created>
  <dcterms:modified xsi:type="dcterms:W3CDTF">2021-08-02T18:52:53Z</dcterms:modified>
</cp:coreProperties>
</file>