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1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7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2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C5AF-6E42-4ECE-A516-7AB936783F27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0E0D-DD7C-4F95-A80E-ED672EC77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626391" y="121359"/>
            <a:ext cx="4176809" cy="5755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570" dirty="0"/>
              <a:t>Mosquitoes inheriting at least one critically short telomere T</a:t>
            </a:r>
            <a:r>
              <a:rPr lang="en-GB" sz="1570" baseline="-25000" dirty="0"/>
              <a:t>0</a:t>
            </a:r>
            <a:r>
              <a:rPr lang="en-GB" sz="1570" dirty="0"/>
              <a:t> are unable to survive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10498" y="757509"/>
          <a:ext cx="412587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</a:tblGrid>
              <a:tr h="374141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1448" marR="914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H T</a:t>
                      </a:r>
                      <a:r>
                        <a:rPr lang="en-GB" sz="900" b="1" baseline="-25000" dirty="0" smtClean="0"/>
                        <a:t>3</a:t>
                      </a:r>
                      <a:endParaRPr lang="en-GB" sz="900" b="1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336982" y="757509"/>
          <a:ext cx="412587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</a:tblGrid>
              <a:tr h="374141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1448" marR="914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H T</a:t>
                      </a:r>
                      <a:r>
                        <a:rPr lang="en-GB" sz="900" b="1" baseline="-25000" dirty="0" smtClean="0"/>
                        <a:t>3</a:t>
                      </a:r>
                      <a:endParaRPr lang="en-GB" sz="900" b="1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610498" y="3942748"/>
          <a:ext cx="412587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</a:tblGrid>
              <a:tr h="374141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1448" marR="914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H T</a:t>
                      </a:r>
                      <a:r>
                        <a:rPr lang="en-GB" sz="900" b="1" baseline="-25000" dirty="0" smtClean="0"/>
                        <a:t>3</a:t>
                      </a:r>
                      <a:endParaRPr lang="en-GB" sz="900" b="1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336982" y="3942748"/>
          <a:ext cx="412587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  <a:gridCol w="458431"/>
              </a:tblGrid>
              <a:tr h="374141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1448" marR="914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H T</a:t>
                      </a:r>
                      <a:r>
                        <a:rPr lang="en-GB" sz="900" b="1" baseline="-25000" dirty="0" smtClean="0"/>
                        <a:t>3</a:t>
                      </a:r>
                      <a:endParaRPr lang="en-GB" sz="900" b="1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82" marR="63482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9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6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6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6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6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6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3482" marR="6348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9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600" dirty="0"/>
                    </a:p>
                  </a:txBody>
                  <a:tcPr marL="91448" marR="9144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6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600" dirty="0"/>
                    </a:p>
                  </a:txBody>
                  <a:tcPr marL="91448" marR="914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7945494" y="1733631"/>
            <a:ext cx="0" cy="92474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945494" y="1733631"/>
            <a:ext cx="184949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345638" y="4841035"/>
            <a:ext cx="410999" cy="3347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270384" y="4405122"/>
            <a:ext cx="410999" cy="3347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04849" y="121359"/>
            <a:ext cx="4370109" cy="6192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712" dirty="0"/>
              <a:t>HEGs increase mutant frequency by inserting themselves on opposite </a:t>
            </a:r>
            <a:r>
              <a:rPr lang="en-GB" sz="1712" dirty="0" smtClean="0"/>
              <a:t>chromosome, at rate </a:t>
            </a:r>
            <a:r>
              <a:rPr lang="en-GB" sz="1712" i="1" dirty="0" smtClean="0"/>
              <a:t>e</a:t>
            </a:r>
            <a:endParaRPr lang="en-GB" sz="1712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26391" y="3306598"/>
            <a:ext cx="4176809" cy="6192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712" dirty="0"/>
              <a:t>Telomeres of mutant mosquitoes shorten as they age</a:t>
            </a:r>
            <a:endParaRPr lang="en-GB" sz="1712" dirty="0"/>
          </a:p>
        </p:txBody>
      </p:sp>
      <p:sp>
        <p:nvSpPr>
          <p:cNvPr id="44" name="TextBox 43"/>
          <p:cNvSpPr txBox="1"/>
          <p:nvPr/>
        </p:nvSpPr>
        <p:spPr>
          <a:xfrm>
            <a:off x="6301500" y="3306598"/>
            <a:ext cx="4176809" cy="6192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GB" sz="1712" dirty="0"/>
              <a:t>Mutant gametes are able to propagate to the next generation</a:t>
            </a:r>
            <a:endParaRPr lang="en-GB" sz="1712" dirty="0"/>
          </a:p>
        </p:txBody>
      </p:sp>
      <p:sp>
        <p:nvSpPr>
          <p:cNvPr id="3" name="TextBox 2"/>
          <p:cNvSpPr txBox="1"/>
          <p:nvPr/>
        </p:nvSpPr>
        <p:spPr>
          <a:xfrm>
            <a:off x="8749925" y="1515979"/>
            <a:ext cx="2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>
                <a:solidFill>
                  <a:srgbClr val="00B050"/>
                </a:solidFill>
              </a:rPr>
              <a:t>e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3651" y="1780742"/>
            <a:ext cx="2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>
                <a:solidFill>
                  <a:srgbClr val="00B050"/>
                </a:solidFill>
              </a:rPr>
              <a:t>e</a:t>
            </a:r>
            <a:endParaRPr lang="en-GB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2294" y="588673"/>
          <a:ext cx="11935332" cy="6157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50"/>
                <a:gridCol w="442050"/>
                <a:gridCol w="442050"/>
                <a:gridCol w="1326147"/>
                <a:gridCol w="442050"/>
                <a:gridCol w="1326147"/>
                <a:gridCol w="442050"/>
                <a:gridCol w="1326147"/>
                <a:gridCol w="442050"/>
                <a:gridCol w="442050"/>
                <a:gridCol w="1326147"/>
                <a:gridCol w="442050"/>
                <a:gridCol w="1326147"/>
                <a:gridCol w="442050"/>
                <a:gridCol w="1326147"/>
              </a:tblGrid>
              <a:tr h="414935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1493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3185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i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</a:p>
                    <a:p>
                      <a:endParaRPr lang="en-GB" sz="800" i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((1-r)(1-e)+e)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981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(r(1-e)+e)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((1-r)(1-e)+e)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2955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(r(1-e)+e)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  <a:endParaRPr lang="en-GB" sz="8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950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06860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  <a:p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(r(1-e)+e)/2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4510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(r(1-e)+e)/2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8903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0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/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  <a:endParaRPr lang="en-GB" sz="8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((1-r)(1-e)+e)/2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  <a:endParaRPr lang="en-GB" sz="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8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 </a:t>
                      </a:r>
                      <a:r>
                        <a:rPr lang="en-GB" sz="8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8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8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8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8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8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 marL="65239" marR="65239" marT="32619" marB="32619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611" y="104274"/>
            <a:ext cx="49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Dominant Lethality (T</a:t>
            </a:r>
            <a:r>
              <a:rPr lang="en-GB" baseline="-25000" dirty="0" smtClean="0"/>
              <a:t>0</a:t>
            </a:r>
            <a:r>
              <a:rPr lang="en-GB" dirty="0" smtClean="0"/>
              <a:t>) &amp; Recessive Shortening (H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1641</Words>
  <Application>Microsoft Office PowerPoint</Application>
  <PresentationFormat>Widescreen</PresentationFormat>
  <Paragraphs>589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Brockman</dc:creator>
  <cp:lastModifiedBy>Andrew Brockman</cp:lastModifiedBy>
  <cp:revision>7</cp:revision>
  <cp:lastPrinted>2015-04-28T21:32:45Z</cp:lastPrinted>
  <dcterms:created xsi:type="dcterms:W3CDTF">2015-04-28T21:14:03Z</dcterms:created>
  <dcterms:modified xsi:type="dcterms:W3CDTF">2015-04-28T21:33:02Z</dcterms:modified>
</cp:coreProperties>
</file>