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59463C-1422-4D84-9B02-017C4A440AE6}">
  <a:tblStyle styleId="{9559463C-1422-4D84-9B02-017C4A440A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50B03F9-58D3-45AA-9D0C-9DB1517F0D7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02ea4529_4_0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02ea4529_4_0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e02ea4529_4_19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e02ea4529_4_19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626391" y="121359"/>
            <a:ext cx="4176809" cy="57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Mosquitoes inheriting at least one critically short telomere T</a:t>
            </a:r>
            <a:r>
              <a:rPr b="0" baseline="-25000" i="0" lang="en-US" sz="1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unable to survive</a:t>
            </a:r>
            <a:endParaRPr/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1610498" y="757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{9559463C-1422-4D84-9B02-017C4A440AE6}</a:tableStyleId>
              </a:tblPr>
              <a:tblGrid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</a:tblGrid>
              <a:tr h="37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 T</a:t>
                      </a:r>
                      <a:r>
                        <a:rPr b="1" baseline="-25000" lang="en-US" sz="900"/>
                        <a:t>3</a:t>
                      </a:r>
                      <a:endParaRPr b="1"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3"/>
          <p:cNvGraphicFramePr/>
          <p:nvPr/>
        </p:nvGraphicFramePr>
        <p:xfrm>
          <a:off x="6336982" y="757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{9559463C-1422-4D84-9B02-017C4A440AE6}</a:tableStyleId>
              </a:tblPr>
              <a:tblGrid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</a:tblGrid>
              <a:tr h="37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 T</a:t>
                      </a:r>
                      <a:r>
                        <a:rPr b="1" baseline="-25000" lang="en-US" sz="900"/>
                        <a:t>3</a:t>
                      </a:r>
                      <a:endParaRPr b="1"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1610498" y="3942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{9559463C-1422-4D84-9B02-017C4A440AE6}</a:tableStyleId>
              </a:tblPr>
              <a:tblGrid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</a:tblGrid>
              <a:tr h="37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 T</a:t>
                      </a:r>
                      <a:r>
                        <a:rPr b="1" baseline="-25000" lang="en-US" sz="900"/>
                        <a:t>3</a:t>
                      </a:r>
                      <a:endParaRPr b="1"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3"/>
          <p:cNvGraphicFramePr/>
          <p:nvPr/>
        </p:nvGraphicFramePr>
        <p:xfrm>
          <a:off x="6336982" y="3942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{9559463C-1422-4D84-9B02-017C4A440AE6}</a:tableStyleId>
              </a:tblPr>
              <a:tblGrid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</a:tblGrid>
              <a:tr h="37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 T</a:t>
                      </a:r>
                      <a:r>
                        <a:rPr b="1" baseline="-25000" lang="en-US" sz="900"/>
                        <a:t>3</a:t>
                      </a:r>
                      <a:endParaRPr b="1"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" name="Google Shape;89;p13"/>
          <p:cNvCxnSpPr/>
          <p:nvPr/>
        </p:nvCxnSpPr>
        <p:spPr>
          <a:xfrm rot="10800000">
            <a:off x="7945494" y="1733631"/>
            <a:ext cx="0" cy="924747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0" name="Google Shape;90;p13"/>
          <p:cNvCxnSpPr/>
          <p:nvPr/>
        </p:nvCxnSpPr>
        <p:spPr>
          <a:xfrm rot="10800000">
            <a:off x="7945494" y="1733631"/>
            <a:ext cx="1849494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1" name="Google Shape;91;p13"/>
          <p:cNvCxnSpPr/>
          <p:nvPr/>
        </p:nvCxnSpPr>
        <p:spPr>
          <a:xfrm rot="10800000">
            <a:off x="2345638" y="4841035"/>
            <a:ext cx="410999" cy="334709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2" name="Google Shape;92;p13"/>
          <p:cNvCxnSpPr/>
          <p:nvPr/>
        </p:nvCxnSpPr>
        <p:spPr>
          <a:xfrm rot="10800000">
            <a:off x="3270384" y="4405122"/>
            <a:ext cx="410999" cy="334709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3" name="Google Shape;93;p13"/>
          <p:cNvSpPr txBox="1"/>
          <p:nvPr/>
        </p:nvSpPr>
        <p:spPr>
          <a:xfrm>
            <a:off x="6204850" y="121350"/>
            <a:ext cx="4694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HEGs increase mutant frequency by inserting themselves on opposite chromosome, at rate </a:t>
            </a:r>
            <a:r>
              <a:rPr i="1" lang="en-US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e=1</a:t>
            </a:r>
            <a:endParaRPr i="1"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626391" y="3306598"/>
            <a:ext cx="4176809" cy="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Telomeres of mutant mosquitoes shorten as they age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301500" y="3306598"/>
            <a:ext cx="4176809" cy="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Mutant gametes are able to propagate to the next generation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749925" y="1515979"/>
            <a:ext cx="240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1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883651" y="1780742"/>
            <a:ext cx="240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1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4"/>
          <p:cNvGraphicFramePr/>
          <p:nvPr/>
        </p:nvGraphicFramePr>
        <p:xfrm>
          <a:off x="112294" y="436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{450B03F9-58D3-45AA-9D0C-9DB1517F0D7B}</a:tableStyleId>
              </a:tblPr>
              <a:tblGrid>
                <a:gridCol w="442050"/>
                <a:gridCol w="442050"/>
                <a:gridCol w="442050"/>
                <a:gridCol w="1326150"/>
                <a:gridCol w="442050"/>
                <a:gridCol w="1326150"/>
                <a:gridCol w="442050"/>
                <a:gridCol w="1437700"/>
                <a:gridCol w="330500"/>
                <a:gridCol w="442050"/>
                <a:gridCol w="1326150"/>
                <a:gridCol w="442050"/>
                <a:gridCol w="1326150"/>
                <a:gridCol w="442050"/>
                <a:gridCol w="1326150"/>
              </a:tblGrid>
              <a:tr h="41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j=0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i=0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i=1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i=3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hMerge="1"/>
              </a:tr>
              <a:tr h="41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</a:tr>
              <a:tr h="831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  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-2500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((1-r)(1-e)+r(1-e))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e*2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</a:t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((1-r)(1-e)+e)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</a:t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(1-r)(1-e)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8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((1-r)(1-e)+r(1-e))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e*2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</a:t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((1-r)(1-e)+e)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2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((1-r)(1-e)+r(1-e))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e*2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E1EFD8"/>
                    </a:solidFill>
                  </a:tcPr>
                </a:tc>
              </a:tr>
              <a:tr h="80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r(1-e))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((1-r)(1-e)+r(1-e))/2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(1-r)(1-e)/2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(r(1-e)+e)/2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(1-r)(1-e)/2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6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r(1-e))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((1-r)(1-e)+r(1-e))/2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(1-r)(1-e)/2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(r(1-e)+e)/2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1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(1-r)(1-e)/2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r(1-e))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((1-r)(1-e)+r(1-e))/2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2*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03" name="Google Shape;103;p14"/>
          <p:cNvSpPr txBox="1"/>
          <p:nvPr/>
        </p:nvSpPr>
        <p:spPr>
          <a:xfrm>
            <a:off x="232611" y="104274"/>
            <a:ext cx="4965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Dominant Lethality (T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&amp; Recessive Shortening (H)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1626391" y="121359"/>
            <a:ext cx="4176900" cy="57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Mosquitoes inheriting </a:t>
            </a:r>
            <a:r>
              <a:rPr lang="en-US" sz="157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0" lang="en-US" sz="1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critically short telomere T</a:t>
            </a:r>
            <a:r>
              <a:rPr b="0" baseline="-25000" i="0" lang="en-US" sz="1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unable to survive</a:t>
            </a:r>
            <a:endParaRPr/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1610498" y="757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{9559463C-1422-4D84-9B02-017C4A440AE6}</a:tableStyleId>
              </a:tblPr>
              <a:tblGrid>
                <a:gridCol w="458425"/>
                <a:gridCol w="458425"/>
                <a:gridCol w="458425"/>
                <a:gridCol w="458425"/>
                <a:gridCol w="458425"/>
                <a:gridCol w="433150"/>
                <a:gridCol w="483700"/>
                <a:gridCol w="458425"/>
                <a:gridCol w="458425"/>
              </a:tblGrid>
              <a:tr h="37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 T</a:t>
                      </a:r>
                      <a:r>
                        <a:rPr b="1" baseline="-25000" lang="en-US" sz="900"/>
                        <a:t>3</a:t>
                      </a:r>
                      <a:endParaRPr b="1"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i="0" lang="en-US" sz="600" u="none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i="0" sz="600" u="non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15"/>
          <p:cNvGraphicFramePr/>
          <p:nvPr/>
        </p:nvGraphicFramePr>
        <p:xfrm>
          <a:off x="6336982" y="757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{9559463C-1422-4D84-9B02-017C4A440AE6}</a:tableStyleId>
              </a:tblPr>
              <a:tblGrid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</a:tblGrid>
              <a:tr h="37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 T</a:t>
                      </a:r>
                      <a:r>
                        <a:rPr b="1" baseline="-25000" lang="en-US" sz="900"/>
                        <a:t>3</a:t>
                      </a:r>
                      <a:endParaRPr b="1"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15"/>
          <p:cNvGraphicFramePr/>
          <p:nvPr/>
        </p:nvGraphicFramePr>
        <p:xfrm>
          <a:off x="1610498" y="3942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{9559463C-1422-4D84-9B02-017C4A440AE6}</a:tableStyleId>
              </a:tblPr>
              <a:tblGrid>
                <a:gridCol w="458425"/>
                <a:gridCol w="458425"/>
                <a:gridCol w="458425"/>
                <a:gridCol w="458425"/>
                <a:gridCol w="458425"/>
                <a:gridCol w="433150"/>
                <a:gridCol w="483700"/>
                <a:gridCol w="458425"/>
                <a:gridCol w="458425"/>
              </a:tblGrid>
              <a:tr h="37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 T</a:t>
                      </a:r>
                      <a:r>
                        <a:rPr b="1" baseline="-25000" lang="en-US" sz="900"/>
                        <a:t>3</a:t>
                      </a:r>
                      <a:endParaRPr b="1"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00B05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15"/>
          <p:cNvGraphicFramePr/>
          <p:nvPr/>
        </p:nvGraphicFramePr>
        <p:xfrm>
          <a:off x="6336982" y="3942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{9559463C-1422-4D84-9B02-017C4A440AE6}</a:tableStyleId>
              </a:tblPr>
              <a:tblGrid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  <a:gridCol w="458425"/>
              </a:tblGrid>
              <a:tr h="37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 T</a:t>
                      </a:r>
                      <a:r>
                        <a:rPr b="1" baseline="-25000" lang="en-US" sz="900"/>
                        <a:t>3</a:t>
                      </a:r>
                      <a:endParaRPr b="1"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475" marL="63475" anchor="ctr">
                    <a:lnR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baseline="-25000" sz="9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baseline="-25000" sz="6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i="0" lang="en-US" sz="600" u="none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i="0" lang="en-US" sz="600" u="none">
                          <a:solidFill>
                            <a:schemeClr val="dk1"/>
                          </a:solidFill>
                        </a:rPr>
                        <a:t>1</a:t>
                      </a:r>
                      <a:endParaRPr b="0" baseline="-25000" i="0" sz="600" u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b="0" baseline="-25000" sz="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3475" marL="634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</a:rPr>
                        <a:t>h T</a:t>
                      </a:r>
                      <a:r>
                        <a:rPr b="1" baseline="-25000" lang="en-US" sz="900">
                          <a:solidFill>
                            <a:srgbClr val="000000"/>
                          </a:solidFill>
                        </a:rPr>
                        <a:t>3</a:t>
                      </a:r>
                      <a:endParaRPr b="1" baseline="-25000" sz="9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 T</a:t>
                      </a:r>
                      <a:r>
                        <a:rPr b="0" baseline="-25000" lang="en-US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3" name="Google Shape;113;p15"/>
          <p:cNvCxnSpPr/>
          <p:nvPr/>
        </p:nvCxnSpPr>
        <p:spPr>
          <a:xfrm rot="10800000">
            <a:off x="7945494" y="1657578"/>
            <a:ext cx="0" cy="92460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4" name="Google Shape;114;p15"/>
          <p:cNvCxnSpPr/>
          <p:nvPr/>
        </p:nvCxnSpPr>
        <p:spPr>
          <a:xfrm rot="10800000">
            <a:off x="7945488" y="1657431"/>
            <a:ext cx="1849500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5" name="Google Shape;115;p15"/>
          <p:cNvSpPr txBox="1"/>
          <p:nvPr/>
        </p:nvSpPr>
        <p:spPr>
          <a:xfrm>
            <a:off x="6204850" y="121350"/>
            <a:ext cx="4915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HEGs increase mutant frequency by inserting themselves on opposite chromosome, at rate </a:t>
            </a:r>
            <a:r>
              <a:rPr i="1" lang="en-US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e=1</a:t>
            </a:r>
            <a:endParaRPr i="1"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584966" y="3282748"/>
            <a:ext cx="4176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Telomeres of mutant mosquitoes shorten as they age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301500" y="3306598"/>
            <a:ext cx="4176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Mutant gametes are able to propagate to the next generation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8749925" y="1592179"/>
            <a:ext cx="24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1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959851" y="1780742"/>
            <a:ext cx="24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1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2241800" y="5109600"/>
            <a:ext cx="75300" cy="10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394836" y="4398375"/>
            <a:ext cx="93000" cy="7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2241800" y="4826250"/>
            <a:ext cx="75000" cy="107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2241800" y="4542900"/>
            <a:ext cx="75000" cy="107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2901783" y="4398375"/>
            <a:ext cx="93000" cy="7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2408731" y="4398375"/>
            <a:ext cx="93000" cy="7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2461878">
            <a:off x="3365332" y="5152463"/>
            <a:ext cx="177769" cy="649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2461878">
            <a:off x="2445043" y="4599759"/>
            <a:ext cx="177769" cy="649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2461878">
            <a:off x="3365329" y="4599757"/>
            <a:ext cx="177769" cy="649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rot="2461878">
            <a:off x="2905186" y="4615332"/>
            <a:ext cx="177769" cy="649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rot="2461878">
            <a:off x="2905186" y="4876120"/>
            <a:ext cx="177769" cy="649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2461878">
            <a:off x="2905186" y="5136875"/>
            <a:ext cx="177769" cy="649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2461878">
            <a:off x="2445042" y="5152450"/>
            <a:ext cx="177769" cy="649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2461878">
            <a:off x="3365329" y="4847470"/>
            <a:ext cx="177769" cy="649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2461878">
            <a:off x="2445043" y="4876105"/>
            <a:ext cx="177769" cy="649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6"/>
          <p:cNvGraphicFramePr/>
          <p:nvPr/>
        </p:nvGraphicFramePr>
        <p:xfrm>
          <a:off x="112294" y="436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{450B03F9-58D3-45AA-9D0C-9DB1517F0D7B}</a:tableStyleId>
              </a:tblPr>
              <a:tblGrid>
                <a:gridCol w="370700"/>
                <a:gridCol w="902450"/>
                <a:gridCol w="330500"/>
                <a:gridCol w="1246850"/>
                <a:gridCol w="331075"/>
                <a:gridCol w="1238925"/>
                <a:gridCol w="442050"/>
                <a:gridCol w="1261875"/>
                <a:gridCol w="910675"/>
                <a:gridCol w="428150"/>
                <a:gridCol w="1276625"/>
                <a:gridCol w="331050"/>
                <a:gridCol w="1199275"/>
                <a:gridCol w="339000"/>
                <a:gridCol w="1326150"/>
              </a:tblGrid>
              <a:tr h="41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j=0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i=0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i=1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i=3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 hMerge="1"/>
              </a:tr>
              <a:tr h="41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lang="en-US" sz="800"/>
                        <a:t>(1-r)(1-e)/2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-US" sz="800"/>
                        <a:t>(1-r)(1-e)/2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831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/>
                        <a:t>/2</a:t>
                      </a:r>
                      <a:endParaRPr sz="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((1-r)(1-e)+r(1-e))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e*2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 /2</a:t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 e)+e)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 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 /2</a:t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(1-r)(1-e)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 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 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8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/>
                        <a:t>/2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/>
                        <a:t>/2</a:t>
                      </a:r>
                      <a:endParaRPr baseline="-25000"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 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((1-r)(1-e)+e)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e 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((1-r)(1-e)+r(1-e))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e*2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 /2</a:t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((1-r)(1-e)+e)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 /2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2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j=3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(p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0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 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e /2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e 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 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((1-r)(1-e)+e) /2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r(1-e) /2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e 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((1-r)(1-e)+r(1-e))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chemeClr val="dk1"/>
                          </a:solidFill>
                        </a:rPr>
                        <a:t>3  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e*2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 </a:t>
                      </a:r>
                      <a:r>
                        <a:rPr lang="en-US" sz="800"/>
                        <a:t>(1-r)(1-e)/2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 </a:t>
                      </a:r>
                      <a:r>
                        <a:rPr lang="en-US" sz="800"/>
                        <a:t>(1-r)(1-e)/2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lang="en-US" sz="800"/>
                        <a:t> (1-r)(1-e)/2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/>
                        <a:t>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80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r(1-e))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((1-r)(1-e)+r(1-e))/2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(1-r)(1-e)/2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(r(1-e)+e)/2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(1-r)(1-e)/2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800"/>
                        <a:t>/2</a:t>
                      </a:r>
                      <a:endParaRPr sz="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800"/>
                        <a:t>/2</a:t>
                      </a:r>
                      <a:endParaRPr sz="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/>
                        <a:t>/2</a:t>
                      </a:r>
                      <a:endParaRPr sz="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6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r(1-e))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((1-r)(1-e)+r(1-e))/2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(1-r)(1-e)/2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(r(1-e)+e)/2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800"/>
                        <a:t>/2</a:t>
                      </a:r>
                      <a:endParaRPr baseline="-25000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800"/>
                        <a:t>/2</a:t>
                      </a:r>
                      <a:endParaRPr baseline="-25000"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/>
                        <a:t>/2</a:t>
                      </a:r>
                      <a:endParaRPr sz="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1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="1" baseline="-25000" i="1" lang="en-US" sz="1000">
                          <a:solidFill>
                            <a:schemeClr val="dk1"/>
                          </a:solidFill>
                        </a:rPr>
                        <a:t>i=3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(1-r)(1-e)/2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0  </a:t>
                      </a:r>
                      <a:r>
                        <a:rPr lang="en-US" sz="800"/>
                        <a:t>e/2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(1-r)(1-e)/2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)(1-e)/2</a:t>
                      </a:r>
                      <a:endParaRPr i="0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((1-r)(1-e)+e)/2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r(1-e)/2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e/2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7F7F7F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rgbClr val="7F7F7F"/>
                          </a:solidFill>
                        </a:rPr>
                        <a:t>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(1-r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)(1-e)+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r(1-e))</a:t>
                      </a:r>
                      <a:r>
                        <a:rPr lang="en-US" sz="800">
                          <a:solidFill>
                            <a:srgbClr val="7F7F7F"/>
                          </a:solidFill>
                        </a:rPr>
                        <a:t>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((1-r)(1-e)+r(1-e))/2</a:t>
                      </a:r>
                      <a:endParaRPr i="1" sz="8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p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rgbClr val="7F7F7F"/>
                          </a:solidFill>
                        </a:rPr>
                        <a:t>q</a:t>
                      </a:r>
                      <a:r>
                        <a:rPr baseline="-25000" i="1" lang="en-US" sz="800">
                          <a:solidFill>
                            <a:srgbClr val="7F7F7F"/>
                          </a:solidFill>
                        </a:rPr>
                        <a:t>3  </a:t>
                      </a:r>
                      <a:r>
                        <a:rPr i="0" lang="en-US" sz="800">
                          <a:solidFill>
                            <a:srgbClr val="7F7F7F"/>
                          </a:solidFill>
                        </a:rPr>
                        <a:t>e</a:t>
                      </a:r>
                      <a:endParaRPr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800"/>
                        <a:t>/2</a:t>
                      </a:r>
                      <a:endParaRPr sz="800"/>
                    </a:p>
                  </a:txBody>
                  <a:tcPr marT="32625" marB="32625" marR="65250" marL="652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800"/>
                        <a:t>/2</a:t>
                      </a:r>
                      <a:endParaRPr baseline="-25000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800"/>
                        <a:t>/2</a:t>
                      </a:r>
                      <a:endParaRPr baseline="-25000"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800"/>
                        <a:t>/2</a:t>
                      </a:r>
                      <a:endParaRPr baseline="-25000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800"/>
                        <a:t>/2</a:t>
                      </a:r>
                      <a:endParaRPr baseline="-25000" sz="800"/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b="1" baseline="-2500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i="0" lang="en-US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i="0" lang="en-US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32625" marB="32625" marR="65250" marL="65250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40" name="Google Shape;140;p16"/>
          <p:cNvSpPr txBox="1"/>
          <p:nvPr/>
        </p:nvSpPr>
        <p:spPr>
          <a:xfrm>
            <a:off x="232611" y="104274"/>
            <a:ext cx="496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RECESSIVE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Lethality (T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&amp; Recessive Shortening (H)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