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64" r:id="rId5"/>
    <p:sldId id="265" r:id="rId6"/>
  </p:sldIdLst>
  <p:sldSz cx="12817475" cy="9612313"/>
  <p:notesSz cx="6858000" cy="9144000"/>
  <p:defaultTextStyle>
    <a:defPPr>
      <a:defRPr lang="en-US"/>
    </a:defPPr>
    <a:lvl1pPr marL="0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0806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81613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22420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63226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04032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44838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485646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26452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8">
          <p15:clr>
            <a:srgbClr val="A4A3A4"/>
          </p15:clr>
        </p15:guide>
        <p15:guide id="2" pos="40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 autoAdjust="0"/>
    <p:restoredTop sz="94472" autoAdjust="0"/>
  </p:normalViewPr>
  <p:slideViewPr>
    <p:cSldViewPr>
      <p:cViewPr>
        <p:scale>
          <a:sx n="75" d="100"/>
          <a:sy n="75" d="100"/>
        </p:scale>
        <p:origin x="2202" y="372"/>
      </p:cViewPr>
      <p:guideLst>
        <p:guide orient="horz" pos="3028"/>
        <p:guide pos="40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311" y="2986050"/>
            <a:ext cx="10894854" cy="2060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2622" y="5446979"/>
            <a:ext cx="8972232" cy="2456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1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3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4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4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6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51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08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669" y="384941"/>
            <a:ext cx="2883932" cy="82016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873" y="384941"/>
            <a:ext cx="8438172" cy="82016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55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0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494" y="6176804"/>
            <a:ext cx="10894854" cy="1909112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2494" y="4074111"/>
            <a:ext cx="10894854" cy="2102693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80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8161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24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322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40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48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56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64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97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876" y="2242875"/>
            <a:ext cx="5661052" cy="634368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550" y="2242875"/>
            <a:ext cx="5661052" cy="634368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6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873" y="2151646"/>
            <a:ext cx="5663278" cy="89670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806" indent="0">
              <a:buNone/>
              <a:defRPr sz="2800" b="1"/>
            </a:lvl2pPr>
            <a:lvl3pPr marL="1281613" indent="0">
              <a:buNone/>
              <a:defRPr sz="2600" b="1"/>
            </a:lvl3pPr>
            <a:lvl4pPr marL="1922420" indent="0">
              <a:buNone/>
              <a:defRPr sz="2200" b="1"/>
            </a:lvl4pPr>
            <a:lvl5pPr marL="2563226" indent="0">
              <a:buNone/>
              <a:defRPr sz="2200" b="1"/>
            </a:lvl5pPr>
            <a:lvl6pPr marL="3204032" indent="0">
              <a:buNone/>
              <a:defRPr sz="2200" b="1"/>
            </a:lvl6pPr>
            <a:lvl7pPr marL="3844838" indent="0">
              <a:buNone/>
              <a:defRPr sz="2200" b="1"/>
            </a:lvl7pPr>
            <a:lvl8pPr marL="4485646" indent="0">
              <a:buNone/>
              <a:defRPr sz="2200" b="1"/>
            </a:lvl8pPr>
            <a:lvl9pPr marL="5126452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873" y="3048349"/>
            <a:ext cx="5663278" cy="553820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1102" y="2151646"/>
            <a:ext cx="5665502" cy="89670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806" indent="0">
              <a:buNone/>
              <a:defRPr sz="2800" b="1"/>
            </a:lvl2pPr>
            <a:lvl3pPr marL="1281613" indent="0">
              <a:buNone/>
              <a:defRPr sz="2600" b="1"/>
            </a:lvl3pPr>
            <a:lvl4pPr marL="1922420" indent="0">
              <a:buNone/>
              <a:defRPr sz="2200" b="1"/>
            </a:lvl4pPr>
            <a:lvl5pPr marL="2563226" indent="0">
              <a:buNone/>
              <a:defRPr sz="2200" b="1"/>
            </a:lvl5pPr>
            <a:lvl6pPr marL="3204032" indent="0">
              <a:buNone/>
              <a:defRPr sz="2200" b="1"/>
            </a:lvl6pPr>
            <a:lvl7pPr marL="3844838" indent="0">
              <a:buNone/>
              <a:defRPr sz="2200" b="1"/>
            </a:lvl7pPr>
            <a:lvl8pPr marL="4485646" indent="0">
              <a:buNone/>
              <a:defRPr sz="2200" b="1"/>
            </a:lvl8pPr>
            <a:lvl9pPr marL="5126452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1102" y="3048349"/>
            <a:ext cx="5665502" cy="553820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73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40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59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876" y="382712"/>
            <a:ext cx="4216861" cy="162875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77" y="382715"/>
            <a:ext cx="7165325" cy="8203842"/>
          </a:xfr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876" y="2011469"/>
            <a:ext cx="4216861" cy="6575090"/>
          </a:xfrm>
        </p:spPr>
        <p:txBody>
          <a:bodyPr/>
          <a:lstStyle>
            <a:lvl1pPr marL="0" indent="0">
              <a:buNone/>
              <a:defRPr sz="2000"/>
            </a:lvl1pPr>
            <a:lvl2pPr marL="640806" indent="0">
              <a:buNone/>
              <a:defRPr sz="1600"/>
            </a:lvl2pPr>
            <a:lvl3pPr marL="1281613" indent="0">
              <a:buNone/>
              <a:defRPr sz="1400"/>
            </a:lvl3pPr>
            <a:lvl4pPr marL="1922420" indent="0">
              <a:buNone/>
              <a:defRPr sz="1300"/>
            </a:lvl4pPr>
            <a:lvl5pPr marL="2563226" indent="0">
              <a:buNone/>
              <a:defRPr sz="1300"/>
            </a:lvl5pPr>
            <a:lvl6pPr marL="3204032" indent="0">
              <a:buNone/>
              <a:defRPr sz="1300"/>
            </a:lvl6pPr>
            <a:lvl7pPr marL="3844838" indent="0">
              <a:buNone/>
              <a:defRPr sz="1300"/>
            </a:lvl7pPr>
            <a:lvl8pPr marL="4485646" indent="0">
              <a:buNone/>
              <a:defRPr sz="1300"/>
            </a:lvl8pPr>
            <a:lvl9pPr marL="512645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62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315" y="6728621"/>
            <a:ext cx="7690485" cy="79435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2315" y="858878"/>
            <a:ext cx="7690485" cy="5767388"/>
          </a:xfrm>
        </p:spPr>
        <p:txBody>
          <a:bodyPr/>
          <a:lstStyle>
            <a:lvl1pPr marL="0" indent="0">
              <a:buNone/>
              <a:defRPr sz="4400"/>
            </a:lvl1pPr>
            <a:lvl2pPr marL="640806" indent="0">
              <a:buNone/>
              <a:defRPr sz="4000"/>
            </a:lvl2pPr>
            <a:lvl3pPr marL="1281613" indent="0">
              <a:buNone/>
              <a:defRPr sz="3400"/>
            </a:lvl3pPr>
            <a:lvl4pPr marL="1922420" indent="0">
              <a:buNone/>
              <a:defRPr sz="2800"/>
            </a:lvl4pPr>
            <a:lvl5pPr marL="2563226" indent="0">
              <a:buNone/>
              <a:defRPr sz="2800"/>
            </a:lvl5pPr>
            <a:lvl6pPr marL="3204032" indent="0">
              <a:buNone/>
              <a:defRPr sz="2800"/>
            </a:lvl6pPr>
            <a:lvl7pPr marL="3844838" indent="0">
              <a:buNone/>
              <a:defRPr sz="2800"/>
            </a:lvl7pPr>
            <a:lvl8pPr marL="4485646" indent="0">
              <a:buNone/>
              <a:defRPr sz="2800"/>
            </a:lvl8pPr>
            <a:lvl9pPr marL="5126452" indent="0">
              <a:buNone/>
              <a:defRPr sz="28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2315" y="7522970"/>
            <a:ext cx="7690485" cy="1128112"/>
          </a:xfrm>
        </p:spPr>
        <p:txBody>
          <a:bodyPr/>
          <a:lstStyle>
            <a:lvl1pPr marL="0" indent="0">
              <a:buNone/>
              <a:defRPr sz="2000"/>
            </a:lvl1pPr>
            <a:lvl2pPr marL="640806" indent="0">
              <a:buNone/>
              <a:defRPr sz="1600"/>
            </a:lvl2pPr>
            <a:lvl3pPr marL="1281613" indent="0">
              <a:buNone/>
              <a:defRPr sz="1400"/>
            </a:lvl3pPr>
            <a:lvl4pPr marL="1922420" indent="0">
              <a:buNone/>
              <a:defRPr sz="1300"/>
            </a:lvl4pPr>
            <a:lvl5pPr marL="2563226" indent="0">
              <a:buNone/>
              <a:defRPr sz="1300"/>
            </a:lvl5pPr>
            <a:lvl6pPr marL="3204032" indent="0">
              <a:buNone/>
              <a:defRPr sz="1300"/>
            </a:lvl6pPr>
            <a:lvl7pPr marL="3844838" indent="0">
              <a:buNone/>
              <a:defRPr sz="1300"/>
            </a:lvl7pPr>
            <a:lvl8pPr marL="4485646" indent="0">
              <a:buNone/>
              <a:defRPr sz="1300"/>
            </a:lvl8pPr>
            <a:lvl9pPr marL="512645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86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874" y="384938"/>
            <a:ext cx="11535728" cy="1602052"/>
          </a:xfrm>
          <a:prstGeom prst="rect">
            <a:avLst/>
          </a:prstGeom>
        </p:spPr>
        <p:txBody>
          <a:bodyPr vert="horz" lIns="128162" tIns="64081" rIns="128162" bIns="640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874" y="2242875"/>
            <a:ext cx="11535728" cy="6343682"/>
          </a:xfrm>
          <a:prstGeom prst="rect">
            <a:avLst/>
          </a:prstGeom>
        </p:spPr>
        <p:txBody>
          <a:bodyPr vert="horz" lIns="128162" tIns="64081" rIns="128162" bIns="640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876" y="8909194"/>
            <a:ext cx="2990744" cy="511766"/>
          </a:xfrm>
          <a:prstGeom prst="rect">
            <a:avLst/>
          </a:prstGeom>
        </p:spPr>
        <p:txBody>
          <a:bodyPr vert="horz" lIns="128162" tIns="64081" rIns="128162" bIns="640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9305" y="8909194"/>
            <a:ext cx="4058867" cy="511766"/>
          </a:xfrm>
          <a:prstGeom prst="rect">
            <a:avLst/>
          </a:prstGeom>
        </p:spPr>
        <p:txBody>
          <a:bodyPr vert="horz" lIns="128162" tIns="64081" rIns="128162" bIns="640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857" y="8909194"/>
            <a:ext cx="2990744" cy="511766"/>
          </a:xfrm>
          <a:prstGeom prst="rect">
            <a:avLst/>
          </a:prstGeom>
        </p:spPr>
        <p:txBody>
          <a:bodyPr vert="horz" lIns="128162" tIns="64081" rIns="128162" bIns="640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5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1613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605" indent="-480605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1309" indent="-4005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02017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2822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3628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4436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5242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6049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6854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806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81613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22420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63226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04032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44838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85646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26452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44041" y="170099"/>
            <a:ext cx="5854301" cy="819633"/>
          </a:xfrm>
          <a:prstGeom prst="rect">
            <a:avLst/>
          </a:prstGeom>
          <a:noFill/>
        </p:spPr>
        <p:txBody>
          <a:bodyPr wrap="square" lIns="128162" tIns="64081" rIns="128162" bIns="64081" rtlCol="0">
            <a:spAutoFit/>
          </a:bodyPr>
          <a:lstStyle/>
          <a:p>
            <a:r>
              <a:rPr lang="en-GB" sz="2200" dirty="0"/>
              <a:t>Mosquitoes inheriting at least one critically short telomere T</a:t>
            </a:r>
            <a:r>
              <a:rPr lang="en-GB" sz="2200" baseline="-25000" dirty="0"/>
              <a:t>0</a:t>
            </a:r>
            <a:r>
              <a:rPr lang="en-GB" sz="2200" dirty="0"/>
              <a:t> are unable to survive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26626"/>
              </p:ext>
            </p:extLst>
          </p:nvPr>
        </p:nvGraphicFramePr>
        <p:xfrm>
          <a:off x="121767" y="1061739"/>
          <a:ext cx="5782914" cy="311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</a:tblGrid>
              <a:tr h="503541">
                <a:tc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28175" marR="128175" marT="64082" marB="640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H T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68476"/>
              </p:ext>
            </p:extLst>
          </p:nvPr>
        </p:nvGraphicFramePr>
        <p:xfrm>
          <a:off x="6746503" y="1061740"/>
          <a:ext cx="5782914" cy="311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</a:tblGrid>
              <a:tr h="503541">
                <a:tc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28175" marR="128175" marT="64082" marB="640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H T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70682"/>
              </p:ext>
            </p:extLst>
          </p:nvPr>
        </p:nvGraphicFramePr>
        <p:xfrm>
          <a:off x="121767" y="5526236"/>
          <a:ext cx="5782914" cy="311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</a:tblGrid>
              <a:tr h="503541">
                <a:tc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28175" marR="128175" marT="64082" marB="640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H T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64013"/>
              </p:ext>
            </p:extLst>
          </p:nvPr>
        </p:nvGraphicFramePr>
        <p:xfrm>
          <a:off x="6746503" y="5526236"/>
          <a:ext cx="5782914" cy="311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</a:tblGrid>
              <a:tr h="503541">
                <a:tc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28175" marR="128175" marT="64082" marB="640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H T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9001025" y="2429892"/>
            <a:ext cx="0" cy="129614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001025" y="2429892"/>
            <a:ext cx="259228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152153" y="6785293"/>
            <a:ext cx="576064" cy="4691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448297" y="6174308"/>
            <a:ext cx="576064" cy="4691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47124" y="170099"/>
            <a:ext cx="5854301" cy="868077"/>
          </a:xfrm>
          <a:prstGeom prst="rect">
            <a:avLst/>
          </a:prstGeom>
          <a:noFill/>
        </p:spPr>
        <p:txBody>
          <a:bodyPr wrap="square" lIns="128162" tIns="64081" rIns="128162" bIns="64081" rtlCol="0">
            <a:spAutoFit/>
          </a:bodyPr>
          <a:lstStyle/>
          <a:p>
            <a:r>
              <a:rPr lang="en-GB" sz="2400" dirty="0" smtClean="0"/>
              <a:t>HEGs increase mutant frequency by inserting themselves on opposite chromosome</a:t>
            </a:r>
            <a:endParaRPr lang="en-GB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44041" y="4634595"/>
            <a:ext cx="5854301" cy="868077"/>
          </a:xfrm>
          <a:prstGeom prst="rect">
            <a:avLst/>
          </a:prstGeom>
          <a:noFill/>
        </p:spPr>
        <p:txBody>
          <a:bodyPr wrap="square" lIns="128162" tIns="64081" rIns="128162" bIns="64081" rtlCol="0">
            <a:spAutoFit/>
          </a:bodyPr>
          <a:lstStyle/>
          <a:p>
            <a:r>
              <a:rPr lang="en-GB" sz="2400" dirty="0" smtClean="0"/>
              <a:t>Telomeres of mutant mosquitoes shorten as they age</a:t>
            </a:r>
            <a:endParaRPr lang="en-GB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696769" y="4634595"/>
            <a:ext cx="5854301" cy="868077"/>
          </a:xfrm>
          <a:prstGeom prst="rect">
            <a:avLst/>
          </a:prstGeom>
          <a:noFill/>
        </p:spPr>
        <p:txBody>
          <a:bodyPr wrap="square" lIns="128162" tIns="64081" rIns="128162" bIns="64081" rtlCol="0">
            <a:spAutoFit/>
          </a:bodyPr>
          <a:lstStyle/>
          <a:p>
            <a:r>
              <a:rPr lang="en-GB" sz="2400" dirty="0" smtClean="0"/>
              <a:t>Mutant gametes are able to propagate to the next generation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711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4400"/>
              </p:ext>
            </p:extLst>
          </p:nvPr>
        </p:nvGraphicFramePr>
        <p:xfrm>
          <a:off x="144041" y="30815"/>
          <a:ext cx="12529404" cy="1199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52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</a:tblGrid>
              <a:tr h="382853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0</a:t>
                      </a:r>
                      <a:endParaRPr lang="en-GB" sz="1400" b="1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j=0</a:t>
                      </a:r>
                      <a:endParaRPr lang="en-GB" sz="1400" b="1" i="1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1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j=1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2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j=2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3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j=3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0</a:t>
                      </a:r>
                      <a:endParaRPr lang="en-GB" sz="1400" b="1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/>
                        <a:t>q</a:t>
                      </a:r>
                      <a:r>
                        <a:rPr lang="en-GB" sz="1400" b="1" i="1" baseline="-25000" dirty="0" smtClean="0"/>
                        <a:t>i=0</a:t>
                      </a:r>
                      <a:endParaRPr lang="en-GB" sz="1400" b="1" i="1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1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dirty="0" smtClean="0"/>
                        <a:t>q</a:t>
                      </a:r>
                      <a:r>
                        <a:rPr lang="en-GB" sz="1400" b="1" i="1" baseline="-25000" dirty="0" smtClean="0"/>
                        <a:t>i=1</a:t>
                      </a:r>
                      <a:endParaRPr lang="en-GB" sz="14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2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dirty="0" smtClean="0"/>
                        <a:t>q</a:t>
                      </a:r>
                      <a:r>
                        <a:rPr lang="en-GB" sz="1400" b="1" i="1" baseline="-25000" dirty="0" smtClean="0"/>
                        <a:t>i=2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3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dirty="0" smtClean="0"/>
                        <a:t>q</a:t>
                      </a:r>
                      <a:r>
                        <a:rPr lang="en-GB" sz="1400" b="1" i="0" baseline="-25000" dirty="0" smtClean="0"/>
                        <a:t>i=</a:t>
                      </a:r>
                      <a:r>
                        <a:rPr lang="en-GB" sz="1400" b="1" i="1" baseline="-25000" dirty="0" smtClean="0"/>
                        <a:t>3</a:t>
                      </a:r>
                      <a:endParaRPr lang="en-GB" sz="14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</a:tr>
              <a:tr h="368749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0</a:t>
                      </a:r>
                      <a:endParaRPr lang="en-GB" sz="1400" b="1" dirty="0" smtClean="0"/>
                    </a:p>
                    <a:p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j=0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94558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1</a:t>
                      </a:r>
                      <a:endParaRPr lang="en-GB" sz="1400" b="1" dirty="0" smtClean="0"/>
                    </a:p>
                    <a:p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j=1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endParaRPr lang="en-GB" sz="11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 smtClean="0"/>
                    </a:p>
                    <a:p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 smtClean="0"/>
                    </a:p>
                    <a:p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i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j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j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i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i-1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j-1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(1+e)/</a:t>
                      </a:r>
                      <a:r>
                        <a:rPr lang="en-GB" sz="1100" i="0" baseline="0" dirty="0" smtClean="0"/>
                        <a:t>2</a:t>
                      </a:r>
                    </a:p>
                    <a:p>
                      <a:endParaRPr lang="en-GB" sz="1100" i="0" baseline="0" dirty="0" smtClean="0"/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baseline="0" dirty="0" smtClean="0"/>
                        <a:t>(1-r</a:t>
                      </a:r>
                      <a:r>
                        <a:rPr lang="en-GB" sz="1100" dirty="0" smtClean="0"/>
                        <a:t>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e/2</a:t>
                      </a:r>
                    </a:p>
                    <a:p>
                      <a:endParaRPr lang="en-GB" sz="11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  <a:p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(1-r+er)/2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(e-er+r)/</a:t>
                      </a:r>
                      <a:r>
                        <a:rPr lang="en-GB" sz="1100" i="0" baseline="0" dirty="0" smtClean="0"/>
                        <a:t>2</a:t>
                      </a:r>
                      <a:br>
                        <a:rPr lang="en-GB" sz="1100" i="0" baseline="0" dirty="0" smtClean="0"/>
                      </a:br>
                      <a:endParaRPr lang="en-GB" sz="1100" i="0" baseline="0" dirty="0" smtClean="0"/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baseline="0" dirty="0" smtClean="0"/>
                        <a:t>(1-r</a:t>
                      </a:r>
                      <a:r>
                        <a:rPr lang="en-GB" sz="1100" dirty="0" smtClean="0"/>
                        <a:t>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/>
                    </a:p>
                    <a:p>
                      <a:endParaRPr lang="en-GB" sz="1100" i="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</a:p>
                    <a:p>
                      <a:endParaRPr lang="en-GB" sz="1100" b="1" baseline="-25000" dirty="0" smtClean="0"/>
                    </a:p>
                    <a:p>
                      <a:endParaRPr lang="en-GB" sz="1100" b="1" baseline="-25000" dirty="0" smtClean="0"/>
                    </a:p>
                    <a:p>
                      <a:endParaRPr lang="en-GB" sz="1100" b="1" baseline="-2500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i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j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j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i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i-1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j-1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(1-r+er)/2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(e-er+r)/</a:t>
                      </a:r>
                      <a:r>
                        <a:rPr lang="en-GB" sz="1100" i="0" baseline="0" dirty="0" smtClean="0"/>
                        <a:t>2</a:t>
                      </a:r>
                    </a:p>
                    <a:p>
                      <a:endParaRPr lang="en-GB" sz="1100" i="0" baseline="0" dirty="0" smtClean="0"/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baseline="0" dirty="0" smtClean="0"/>
                        <a:t>(1-r</a:t>
                      </a:r>
                      <a:r>
                        <a:rPr lang="en-GB" sz="1100" dirty="0" smtClean="0"/>
                        <a:t>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e/2</a:t>
                      </a:r>
                    </a:p>
                    <a:p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4558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2</a:t>
                      </a:r>
                      <a:endParaRPr lang="en-GB" sz="1400" b="1" dirty="0" smtClean="0"/>
                    </a:p>
                    <a:p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j=2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endParaRPr lang="en-GB" sz="1100" i="1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(1+e)/2</a:t>
                      </a:r>
                      <a:endParaRPr lang="en-GB" sz="1100" i="1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(1-r+er)/2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(e-er+r)/2</a:t>
                      </a:r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9269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3</a:t>
                      </a:r>
                      <a:endParaRPr lang="en-GB" sz="1400" b="1" dirty="0" smtClean="0"/>
                    </a:p>
                    <a:p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j=3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3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endParaRPr lang="en-GB" sz="1100" i="1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  <a:endParaRPr lang="en-GB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  <a:endParaRPr lang="en-GB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(1+e)/2</a:t>
                      </a:r>
                      <a:endParaRPr lang="en-GB" sz="1100" i="1" dirty="0" smtClean="0"/>
                    </a:p>
                    <a:p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4693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0</a:t>
                      </a:r>
                      <a:endParaRPr lang="en-GB" sz="1400" b="1" dirty="0" smtClean="0"/>
                    </a:p>
                    <a:p>
                      <a:r>
                        <a:rPr lang="en-GB" sz="1400" b="1" i="0" baseline="0" dirty="0" smtClean="0"/>
                        <a:t>q</a:t>
                      </a:r>
                      <a:r>
                        <a:rPr lang="en-GB" sz="1400" b="1" i="1" baseline="-25000" dirty="0" smtClean="0"/>
                        <a:t>i=0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94558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1</a:t>
                      </a:r>
                      <a:endParaRPr lang="en-GB" sz="1400" b="1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/>
                        <a:t>q</a:t>
                      </a:r>
                      <a:r>
                        <a:rPr lang="en-GB" sz="1400" b="1" i="1" baseline="-25000" dirty="0" smtClean="0"/>
                        <a:t>i=1</a:t>
                      </a:r>
                      <a:endParaRPr lang="en-GB" sz="1400" b="1" dirty="0" smtClean="0"/>
                    </a:p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(1+e)/2</a:t>
                      </a:r>
                      <a:endParaRPr lang="en-GB" sz="1100" i="1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(e-er+r)/2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(1-r+er)/2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(e-er+r)/2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(1-r+er)/2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endParaRPr lang="en-GB" sz="1100" i="0" baseline="0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endParaRPr lang="en-GB" sz="1100" i="0" baseline="0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3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4558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2</a:t>
                      </a:r>
                      <a:endParaRPr lang="en-GB" sz="1400" b="1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/>
                        <a:t>q</a:t>
                      </a:r>
                      <a:r>
                        <a:rPr lang="en-GB" sz="1400" b="1" i="1" baseline="-25000" dirty="0" smtClean="0"/>
                        <a:t>i=2</a:t>
                      </a:r>
                      <a:endParaRPr lang="en-GB" sz="1400" b="1" dirty="0" smtClean="0"/>
                    </a:p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(1+e)/2</a:t>
                      </a:r>
                      <a:endParaRPr lang="en-GB" sz="1100" i="1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(e-er+r)/2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(1-r+er)/2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3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4558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3</a:t>
                      </a:r>
                      <a:endParaRPr lang="en-GB" sz="1400" b="1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/>
                        <a:t>q</a:t>
                      </a:r>
                      <a:r>
                        <a:rPr lang="en-GB" sz="1400" b="1" i="1" baseline="-25000" dirty="0" smtClean="0"/>
                        <a:t>i=3</a:t>
                      </a:r>
                      <a:endParaRPr lang="en-GB" sz="1400" b="1" dirty="0" smtClean="0"/>
                    </a:p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(1+e)/2</a:t>
                      </a:r>
                      <a:endParaRPr lang="en-GB" sz="1100" i="1" dirty="0" smtClean="0"/>
                    </a:p>
                    <a:p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3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3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3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9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43700"/>
              </p:ext>
            </p:extLst>
          </p:nvPr>
        </p:nvGraphicFramePr>
        <p:xfrm>
          <a:off x="144041" y="30815"/>
          <a:ext cx="12529404" cy="10745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52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</a:tblGrid>
              <a:tr h="474641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0" baseline="-25000" dirty="0" smtClean="0">
                          <a:solidFill>
                            <a:schemeClr val="tx1"/>
                          </a:solidFill>
                        </a:rPr>
                        <a:t>i=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54845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868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868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0512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6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77981"/>
              </p:ext>
            </p:extLst>
          </p:nvPr>
        </p:nvGraphicFramePr>
        <p:xfrm>
          <a:off x="144041" y="30815"/>
          <a:ext cx="12529404" cy="11751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52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</a:tblGrid>
              <a:tr h="474641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54845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868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(r(1-e)+e)/2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868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0512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36540"/>
              </p:ext>
            </p:extLst>
          </p:nvPr>
        </p:nvGraphicFramePr>
        <p:xfrm>
          <a:off x="144041" y="30815"/>
          <a:ext cx="12529404" cy="10977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52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</a:tblGrid>
              <a:tr h="474641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10829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868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(r(1-e)+e)/2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7657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(r(1-e)+e)/2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0512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6552753" y="6750372"/>
            <a:ext cx="72008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08337" y="1709812"/>
            <a:ext cx="8379113" cy="921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048697" y="3690032"/>
            <a:ext cx="5400600" cy="594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44441" y="4086076"/>
            <a:ext cx="3960440" cy="435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896841" y="4238476"/>
            <a:ext cx="3960440" cy="435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2855</Words>
  <Application>Microsoft Office PowerPoint</Application>
  <PresentationFormat>Custom</PresentationFormat>
  <Paragraphs>1631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明朝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White</dc:creator>
  <cp:lastModifiedBy>Andrew Brockman</cp:lastModifiedBy>
  <cp:revision>57</cp:revision>
  <dcterms:created xsi:type="dcterms:W3CDTF">2014-03-18T08:51:02Z</dcterms:created>
  <dcterms:modified xsi:type="dcterms:W3CDTF">2015-04-28T20:30:01Z</dcterms:modified>
</cp:coreProperties>
</file>