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72" r:id="rId3"/>
    <p:sldId id="273" r:id="rId4"/>
    <p:sldId id="257" r:id="rId5"/>
    <p:sldId id="258" r:id="rId6"/>
    <p:sldId id="259" r:id="rId7"/>
    <p:sldId id="260" r:id="rId8"/>
    <p:sldId id="261" r:id="rId9"/>
    <p:sldId id="262" r:id="rId10"/>
    <p:sldId id="263" r:id="rId11"/>
    <p:sldId id="264" r:id="rId12"/>
    <p:sldId id="266" r:id="rId13"/>
    <p:sldId id="270" r:id="rId14"/>
    <p:sldId id="271" r:id="rId15"/>
    <p:sldId id="267"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89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539E636-9A8E-4BA1-AD1F-9024A7DCD932}" type="datetimeFigureOut">
              <a:rPr lang="zh-CN" altLang="en-US" smtClean="0"/>
              <a:t>2022/11/3</a:t>
            </a:fld>
            <a:endParaRPr lang="zh-CN" altLang="en-US"/>
          </a:p>
        </p:txBody>
      </p:sp>
      <p:sp>
        <p:nvSpPr>
          <p:cNvPr id="5" name="Footer Placeholder 4"/>
          <p:cNvSpPr>
            <a:spLocks noGrp="1"/>
          </p:cNvSpPr>
          <p:nvPr>
            <p:ph type="ftr" sz="quarter" idx="11"/>
          </p:nvPr>
        </p:nvSpPr>
        <p:spPr>
          <a:xfrm>
            <a:off x="2416500" y="329307"/>
            <a:ext cx="4973915" cy="309201"/>
          </a:xfrm>
        </p:spPr>
        <p:txBody>
          <a:bodyPr/>
          <a:lstStyle/>
          <a:p>
            <a:endParaRPr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B6613E0B-6490-4575-8E6B-CDE0EEF34D13}" type="slidenum">
              <a:rPr lang="zh-CN" altLang="en-US" smtClean="0"/>
              <a:t>‹#›</a:t>
            </a:fld>
            <a:endParaRPr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1452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539E636-9A8E-4BA1-AD1F-9024A7DCD932}" type="datetimeFigureOut">
              <a:rPr lang="zh-CN" altLang="en-US" smtClean="0"/>
              <a:t>2022/11/3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613E0B-6490-4575-8E6B-CDE0EEF34D13}" type="slidenum">
              <a:rPr lang="zh-CN" altLang="en-US" smtClean="0"/>
              <a:t>‹#›</a:t>
            </a:fld>
            <a:endParaRPr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5824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539E636-9A8E-4BA1-AD1F-9024A7DCD932}" type="datetimeFigureOut">
              <a:rPr lang="zh-CN" altLang="en-US" smtClean="0"/>
              <a:t>2022/11/3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613E0B-6490-4575-8E6B-CDE0EEF34D13}" type="slidenum">
              <a:rPr lang="zh-CN" altLang="en-US" smtClean="0"/>
              <a:t>‹#›</a:t>
            </a:fld>
            <a:endParaRPr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639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539E636-9A8E-4BA1-AD1F-9024A7DCD932}" type="datetimeFigureOut">
              <a:rPr lang="zh-CN" altLang="en-US" smtClean="0"/>
              <a:t>2022/11/3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613E0B-6490-4575-8E6B-CDE0EEF34D13}" type="slidenum">
              <a:rPr lang="zh-CN" altLang="en-US" smtClean="0"/>
              <a:t>‹#›</a:t>
            </a:fld>
            <a:endParaRPr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2624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539E636-9A8E-4BA1-AD1F-9024A7DCD932}" type="datetimeFigureOut">
              <a:rPr lang="zh-CN" altLang="en-US" smtClean="0"/>
              <a:t>2022/11/3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613E0B-6490-4575-8E6B-CDE0EEF34D13}" type="slidenum">
              <a:rPr lang="zh-CN" altLang="en-US" smtClean="0"/>
              <a:t>‹#›</a:t>
            </a:fld>
            <a:endParaRPr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4260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F539E636-9A8E-4BA1-AD1F-9024A7DCD932}" type="datetimeFigureOut">
              <a:rPr lang="zh-CN" altLang="en-US" smtClean="0"/>
              <a:t>2022/11/3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6613E0B-6490-4575-8E6B-CDE0EEF34D13}" type="slidenum">
              <a:rPr lang="zh-CN" altLang="en-US" smtClean="0"/>
              <a:t>‹#›</a:t>
            </a:fld>
            <a:endParaRPr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946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F539E636-9A8E-4BA1-AD1F-9024A7DCD932}" type="datetimeFigureOut">
              <a:rPr lang="zh-CN" altLang="en-US" smtClean="0"/>
              <a:t>2022/11/3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6613E0B-6490-4575-8E6B-CDE0EEF34D13}" type="slidenum">
              <a:rPr lang="zh-CN" altLang="en-US" smtClean="0"/>
              <a:t>‹#›</a:t>
            </a:fld>
            <a:endParaRPr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9961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539E636-9A8E-4BA1-AD1F-9024A7DCD932}" type="datetimeFigureOut">
              <a:rPr lang="zh-CN" altLang="en-US" smtClean="0"/>
              <a:t>2022/11/3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6613E0B-6490-4575-8E6B-CDE0EEF34D13}" type="slidenum">
              <a:rPr lang="zh-CN" altLang="en-US" smtClean="0"/>
              <a:t>‹#›</a:t>
            </a:fld>
            <a:endParaRPr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4640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39E636-9A8E-4BA1-AD1F-9024A7DCD932}" type="datetimeFigureOut">
              <a:rPr lang="zh-CN" altLang="en-US" smtClean="0"/>
              <a:t>2022/11/3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6613E0B-6490-4575-8E6B-CDE0EEF34D13}" type="slidenum">
              <a:rPr lang="zh-CN" altLang="en-US" smtClean="0"/>
              <a:t>‹#›</a:t>
            </a:fld>
            <a:endParaRPr lang="zh-CN" altLang="en-US"/>
          </a:p>
        </p:txBody>
      </p:sp>
    </p:spTree>
    <p:extLst>
      <p:ext uri="{BB962C8B-B14F-4D97-AF65-F5344CB8AC3E}">
        <p14:creationId xmlns:p14="http://schemas.microsoft.com/office/powerpoint/2010/main" val="3489641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539E636-9A8E-4BA1-AD1F-9024A7DCD932}" type="datetimeFigureOut">
              <a:rPr lang="zh-CN" altLang="en-US" smtClean="0"/>
              <a:t>2022/11/3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6613E0B-6490-4575-8E6B-CDE0EEF34D13}" type="slidenum">
              <a:rPr lang="zh-CN" altLang="en-US" smtClean="0"/>
              <a:t>‹#›</a:t>
            </a:fld>
            <a:endParaRPr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8462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539E636-9A8E-4BA1-AD1F-9024A7DCD932}" type="datetimeFigureOut">
              <a:rPr lang="zh-CN" altLang="en-US" smtClean="0"/>
              <a:t>2022/11/3</a:t>
            </a:fld>
            <a:endParaRPr lang="zh-CN" altLang="en-US"/>
          </a:p>
        </p:txBody>
      </p:sp>
      <p:sp>
        <p:nvSpPr>
          <p:cNvPr id="6" name="Footer Placeholder 5"/>
          <p:cNvSpPr>
            <a:spLocks noGrp="1"/>
          </p:cNvSpPr>
          <p:nvPr>
            <p:ph type="ftr" sz="quarter" idx="11"/>
          </p:nvPr>
        </p:nvSpPr>
        <p:spPr>
          <a:xfrm>
            <a:off x="1447382" y="318640"/>
            <a:ext cx="5541004" cy="320931"/>
          </a:xfrm>
        </p:spPr>
        <p:txBody>
          <a:bodyPr/>
          <a:lstStyle/>
          <a:p>
            <a:endParaRPr lang="zh-CN" altLang="en-US"/>
          </a:p>
        </p:txBody>
      </p:sp>
      <p:sp>
        <p:nvSpPr>
          <p:cNvPr id="7" name="Slide Number Placeholder 6"/>
          <p:cNvSpPr>
            <a:spLocks noGrp="1"/>
          </p:cNvSpPr>
          <p:nvPr>
            <p:ph type="sldNum" sz="quarter" idx="12"/>
          </p:nvPr>
        </p:nvSpPr>
        <p:spPr/>
        <p:txBody>
          <a:bodyPr/>
          <a:lstStyle/>
          <a:p>
            <a:fld id="{B6613E0B-6490-4575-8E6B-CDE0EEF34D13}" type="slidenum">
              <a:rPr lang="zh-CN" altLang="en-US" smtClean="0"/>
              <a:t>‹#›</a:t>
            </a:fld>
            <a:endParaRPr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8375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539E636-9A8E-4BA1-AD1F-9024A7DCD932}" type="datetimeFigureOut">
              <a:rPr lang="zh-CN" altLang="en-US" smtClean="0"/>
              <a:t>2022/11/3</a:t>
            </a:fld>
            <a:endParaRPr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6613E0B-6490-4575-8E6B-CDE0EEF34D13}" type="slidenum">
              <a:rPr lang="zh-CN" altLang="en-US" smtClean="0"/>
              <a:t>‹#›</a:t>
            </a:fld>
            <a:endParaRPr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27385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554B70-3C1B-B4D6-D850-E98AD1F573B8}"/>
              </a:ext>
            </a:extLst>
          </p:cNvPr>
          <p:cNvSpPr>
            <a:spLocks noGrp="1"/>
          </p:cNvSpPr>
          <p:nvPr>
            <p:ph type="ctrTitle"/>
          </p:nvPr>
        </p:nvSpPr>
        <p:spPr/>
        <p:txBody>
          <a:bodyPr>
            <a:normAutofit/>
          </a:bodyPr>
          <a:lstStyle/>
          <a:p>
            <a:r>
              <a:rPr lang="en-US" altLang="zh-CN" sz="4400" dirty="0"/>
              <a:t>FPGA</a:t>
            </a:r>
            <a:r>
              <a:rPr lang="zh-CN" altLang="en-US" sz="4400" dirty="0"/>
              <a:t>在深度学习领域的应用及进展</a:t>
            </a:r>
          </a:p>
        </p:txBody>
      </p:sp>
      <p:sp>
        <p:nvSpPr>
          <p:cNvPr id="3" name="副标题 2">
            <a:extLst>
              <a:ext uri="{FF2B5EF4-FFF2-40B4-BE49-F238E27FC236}">
                <a16:creationId xmlns:a16="http://schemas.microsoft.com/office/drawing/2014/main" id="{B9B955C1-EF32-E603-7169-4C9C8783EB2C}"/>
              </a:ext>
            </a:extLst>
          </p:cNvPr>
          <p:cNvSpPr>
            <a:spLocks noGrp="1"/>
          </p:cNvSpPr>
          <p:nvPr>
            <p:ph type="subTitle" idx="1"/>
          </p:nvPr>
        </p:nvSpPr>
        <p:spPr/>
        <p:txBody>
          <a:bodyPr>
            <a:normAutofit fontScale="25000" lnSpcReduction="20000"/>
          </a:bodyPr>
          <a:lstStyle/>
          <a:p>
            <a:endParaRPr lang="en-US" altLang="zh-CN" dirty="0"/>
          </a:p>
          <a:p>
            <a:endParaRPr lang="en-US" altLang="zh-CN" dirty="0"/>
          </a:p>
          <a:p>
            <a:endParaRPr lang="en-US" altLang="zh-CN" dirty="0"/>
          </a:p>
          <a:p>
            <a:pPr algn="r"/>
            <a:r>
              <a:rPr lang="en-US" altLang="zh-CN" sz="6200" dirty="0"/>
              <a:t>——</a:t>
            </a:r>
            <a:r>
              <a:rPr lang="zh-CN" altLang="en-US" sz="6200" dirty="0"/>
              <a:t>魏嘉浩 方健 杨钧博 张子凡 黄炜家</a:t>
            </a:r>
          </a:p>
        </p:txBody>
      </p:sp>
    </p:spTree>
    <p:extLst>
      <p:ext uri="{BB962C8B-B14F-4D97-AF65-F5344CB8AC3E}">
        <p14:creationId xmlns:p14="http://schemas.microsoft.com/office/powerpoint/2010/main" val="2843509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A5D83A-5C2C-E837-4045-5B167B8D00F3}"/>
              </a:ext>
            </a:extLst>
          </p:cNvPr>
          <p:cNvSpPr>
            <a:spLocks noGrp="1"/>
          </p:cNvSpPr>
          <p:nvPr>
            <p:ph type="title"/>
          </p:nvPr>
        </p:nvSpPr>
        <p:spPr>
          <a:xfrm>
            <a:off x="838200" y="2766218"/>
            <a:ext cx="10515600" cy="1325563"/>
          </a:xfrm>
        </p:spPr>
        <p:txBody>
          <a:bodyPr/>
          <a:lstStyle/>
          <a:p>
            <a:pPr algn="ctr"/>
            <a:r>
              <a:rPr lang="en-US" altLang="zh-CN" dirty="0"/>
              <a:t>FPGA</a:t>
            </a:r>
            <a:r>
              <a:rPr lang="zh-CN" altLang="en-US" dirty="0"/>
              <a:t>在深度学习领域的进展</a:t>
            </a:r>
          </a:p>
        </p:txBody>
      </p:sp>
    </p:spTree>
    <p:extLst>
      <p:ext uri="{BB962C8B-B14F-4D97-AF65-F5344CB8AC3E}">
        <p14:creationId xmlns:p14="http://schemas.microsoft.com/office/powerpoint/2010/main" val="2046497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6D82BE-D124-8DA7-FCDB-E49EA300B13E}"/>
              </a:ext>
            </a:extLst>
          </p:cNvPr>
          <p:cNvSpPr>
            <a:spLocks noGrp="1"/>
          </p:cNvSpPr>
          <p:nvPr>
            <p:ph type="title"/>
          </p:nvPr>
        </p:nvSpPr>
        <p:spPr/>
        <p:txBody>
          <a:bodyPr/>
          <a:lstStyle/>
          <a:p>
            <a:pPr algn="ctr"/>
            <a:r>
              <a:rPr lang="zh-CN" altLang="en-US" dirty="0"/>
              <a:t>针对神经网络模型的加速器</a:t>
            </a:r>
          </a:p>
        </p:txBody>
      </p:sp>
      <p:sp>
        <p:nvSpPr>
          <p:cNvPr id="3" name="内容占位符 2">
            <a:extLst>
              <a:ext uri="{FF2B5EF4-FFF2-40B4-BE49-F238E27FC236}">
                <a16:creationId xmlns:a16="http://schemas.microsoft.com/office/drawing/2014/main" id="{726BCCF1-3F73-FE45-E737-FF77E1C528DE}"/>
              </a:ext>
            </a:extLst>
          </p:cNvPr>
          <p:cNvSpPr>
            <a:spLocks noGrp="1"/>
          </p:cNvSpPr>
          <p:nvPr>
            <p:ph idx="1"/>
          </p:nvPr>
        </p:nvSpPr>
        <p:spPr/>
        <p:txBody>
          <a:bodyPr/>
          <a:lstStyle/>
          <a:p>
            <a:r>
              <a:rPr lang="en-US" altLang="zh-CN" sz="2800" dirty="0"/>
              <a:t>1. </a:t>
            </a:r>
            <a:r>
              <a:rPr lang="zh-CN" altLang="en-US" sz="2800" dirty="0"/>
              <a:t>卷积神经网络的</a:t>
            </a:r>
            <a:r>
              <a:rPr lang="en-US" altLang="zh-CN" sz="2800" dirty="0"/>
              <a:t>FPGA</a:t>
            </a:r>
            <a:r>
              <a:rPr lang="zh-CN" altLang="en-US" sz="2800" dirty="0"/>
              <a:t>加速器                       </a:t>
            </a:r>
            <a:endParaRPr lang="en-US" altLang="zh-CN" sz="2800" dirty="0"/>
          </a:p>
          <a:p>
            <a:r>
              <a:rPr lang="en-US" altLang="zh-CN" sz="2800" dirty="0"/>
              <a:t>2.</a:t>
            </a:r>
            <a:r>
              <a:rPr lang="zh-CN" altLang="en-US" sz="2800" dirty="0"/>
              <a:t>递归神经网络的</a:t>
            </a:r>
            <a:r>
              <a:rPr lang="en-US" altLang="zh-CN" sz="2800" dirty="0"/>
              <a:t>FPGA</a:t>
            </a:r>
            <a:r>
              <a:rPr lang="zh-CN" altLang="en-US" sz="2800" dirty="0"/>
              <a:t>加速器</a:t>
            </a:r>
          </a:p>
          <a:p>
            <a:r>
              <a:rPr lang="en-US" altLang="zh-CN" dirty="0"/>
              <a:t>  </a:t>
            </a:r>
          </a:p>
        </p:txBody>
      </p:sp>
      <p:pic>
        <p:nvPicPr>
          <p:cNvPr id="5" name="图片 4">
            <a:extLst>
              <a:ext uri="{FF2B5EF4-FFF2-40B4-BE49-F238E27FC236}">
                <a16:creationId xmlns:a16="http://schemas.microsoft.com/office/drawing/2014/main" id="{86CB79BD-A8F3-DA92-313B-F657BE298D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161" y="3189321"/>
            <a:ext cx="3431834" cy="2947921"/>
          </a:xfrm>
          <a:prstGeom prst="rect">
            <a:avLst/>
          </a:prstGeom>
        </p:spPr>
      </p:pic>
      <p:pic>
        <p:nvPicPr>
          <p:cNvPr id="7" name="图片 6">
            <a:extLst>
              <a:ext uri="{FF2B5EF4-FFF2-40B4-BE49-F238E27FC236}">
                <a16:creationId xmlns:a16="http://schemas.microsoft.com/office/drawing/2014/main" id="{1280F2BF-026B-3726-2AA9-DCE795864D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2342" y="3189321"/>
            <a:ext cx="3809709" cy="2947922"/>
          </a:xfrm>
          <a:prstGeom prst="rect">
            <a:avLst/>
          </a:prstGeom>
        </p:spPr>
      </p:pic>
    </p:spTree>
    <p:extLst>
      <p:ext uri="{BB962C8B-B14F-4D97-AF65-F5344CB8AC3E}">
        <p14:creationId xmlns:p14="http://schemas.microsoft.com/office/powerpoint/2010/main" val="375305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3E241F-707A-8C25-E754-98ABCAA30B2B}"/>
              </a:ext>
            </a:extLst>
          </p:cNvPr>
          <p:cNvSpPr>
            <a:spLocks noGrp="1"/>
          </p:cNvSpPr>
          <p:nvPr>
            <p:ph type="title"/>
          </p:nvPr>
        </p:nvSpPr>
        <p:spPr/>
        <p:txBody>
          <a:bodyPr/>
          <a:lstStyle/>
          <a:p>
            <a:pPr algn="ctr"/>
            <a:r>
              <a:rPr lang="zh-CN" altLang="en-US" dirty="0"/>
              <a:t>针对具体问题的加速器</a:t>
            </a:r>
          </a:p>
        </p:txBody>
      </p:sp>
      <p:sp>
        <p:nvSpPr>
          <p:cNvPr id="3" name="内容占位符 2">
            <a:extLst>
              <a:ext uri="{FF2B5EF4-FFF2-40B4-BE49-F238E27FC236}">
                <a16:creationId xmlns:a16="http://schemas.microsoft.com/office/drawing/2014/main" id="{5A6764C7-9452-8711-1EBE-FBEB0A61089C}"/>
              </a:ext>
            </a:extLst>
          </p:cNvPr>
          <p:cNvSpPr>
            <a:spLocks noGrp="1"/>
          </p:cNvSpPr>
          <p:nvPr>
            <p:ph idx="1"/>
          </p:nvPr>
        </p:nvSpPr>
        <p:spPr/>
        <p:txBody>
          <a:bodyPr>
            <a:normAutofit/>
          </a:bodyPr>
          <a:lstStyle/>
          <a:p>
            <a:r>
              <a:rPr lang="zh-CN" altLang="en-US" dirty="0"/>
              <a:t>设计难度相对较小并且能很好地解决相应的问题，是目前</a:t>
            </a:r>
            <a:r>
              <a:rPr lang="en-US" altLang="zh-CN" dirty="0"/>
              <a:t>FPGA</a:t>
            </a:r>
            <a:r>
              <a:rPr lang="zh-CN" altLang="en-US" dirty="0"/>
              <a:t>加速器最广泛的应用形式。</a:t>
            </a:r>
            <a:endParaRPr lang="en-US" altLang="zh-CN" dirty="0"/>
          </a:p>
          <a:p>
            <a:pPr marL="0" indent="0">
              <a:buNone/>
            </a:pPr>
            <a:endParaRPr lang="en-US" altLang="zh-CN" dirty="0"/>
          </a:p>
          <a:p>
            <a:pPr marL="0" indent="0">
              <a:buNone/>
            </a:pPr>
            <a:r>
              <a:rPr lang="en-US" altLang="zh-CN" dirty="0"/>
              <a:t> </a:t>
            </a:r>
            <a:r>
              <a:rPr lang="en-US" altLang="zh-CN" sz="2800" dirty="0"/>
              <a:t>1. </a:t>
            </a:r>
            <a:r>
              <a:rPr lang="zh-CN" altLang="en-US" sz="2800" dirty="0"/>
              <a:t>针对语音识别的</a:t>
            </a:r>
            <a:r>
              <a:rPr lang="en-US" altLang="zh-CN" sz="2800" dirty="0"/>
              <a:t>FPGA</a:t>
            </a:r>
            <a:r>
              <a:rPr lang="zh-CN" altLang="en-US" sz="2800" dirty="0"/>
              <a:t>加速器</a:t>
            </a:r>
            <a:endParaRPr lang="en-US" altLang="zh-CN" sz="2800" dirty="0"/>
          </a:p>
          <a:p>
            <a:pPr marL="0" indent="0">
              <a:buNone/>
            </a:pPr>
            <a:endParaRPr lang="en-US" altLang="zh-CN" dirty="0"/>
          </a:p>
          <a:p>
            <a:endParaRPr lang="zh-CN" altLang="en-US" dirty="0"/>
          </a:p>
          <a:p>
            <a:endParaRPr lang="zh-CN" altLang="en-US" dirty="0"/>
          </a:p>
        </p:txBody>
      </p:sp>
      <p:pic>
        <p:nvPicPr>
          <p:cNvPr id="4" name="图片 3">
            <a:extLst>
              <a:ext uri="{FF2B5EF4-FFF2-40B4-BE49-F238E27FC236}">
                <a16:creationId xmlns:a16="http://schemas.microsoft.com/office/drawing/2014/main" id="{8B48B762-1DCA-FE56-029C-BFF4D4A3DFEC}"/>
              </a:ext>
            </a:extLst>
          </p:cNvPr>
          <p:cNvPicPr>
            <a:picLocks noChangeAspect="1"/>
          </p:cNvPicPr>
          <p:nvPr/>
        </p:nvPicPr>
        <p:blipFill>
          <a:blip r:embed="rId2"/>
          <a:stretch>
            <a:fillRect/>
          </a:stretch>
        </p:blipFill>
        <p:spPr>
          <a:xfrm>
            <a:off x="6816275" y="2512457"/>
            <a:ext cx="3821477" cy="3319226"/>
          </a:xfrm>
          <a:prstGeom prst="rect">
            <a:avLst/>
          </a:prstGeom>
        </p:spPr>
      </p:pic>
    </p:spTree>
    <p:extLst>
      <p:ext uri="{BB962C8B-B14F-4D97-AF65-F5344CB8AC3E}">
        <p14:creationId xmlns:p14="http://schemas.microsoft.com/office/powerpoint/2010/main" val="1546898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1DDBBB-28F2-15A1-8B3C-D261C842E875}"/>
              </a:ext>
            </a:extLst>
          </p:cNvPr>
          <p:cNvSpPr>
            <a:spLocks noGrp="1"/>
          </p:cNvSpPr>
          <p:nvPr>
            <p:ph type="title"/>
          </p:nvPr>
        </p:nvSpPr>
        <p:spPr/>
        <p:txBody>
          <a:bodyPr/>
          <a:lstStyle/>
          <a:p>
            <a:pPr algn="ctr"/>
            <a:r>
              <a:rPr lang="zh-CN" altLang="en-US" dirty="0"/>
              <a:t>针对具体问题的加速器</a:t>
            </a:r>
          </a:p>
        </p:txBody>
      </p:sp>
      <p:sp>
        <p:nvSpPr>
          <p:cNvPr id="3" name="内容占位符 2">
            <a:extLst>
              <a:ext uri="{FF2B5EF4-FFF2-40B4-BE49-F238E27FC236}">
                <a16:creationId xmlns:a16="http://schemas.microsoft.com/office/drawing/2014/main" id="{EF03EE3F-53EC-9BEA-30AC-E8224A96311B}"/>
              </a:ext>
            </a:extLst>
          </p:cNvPr>
          <p:cNvSpPr>
            <a:spLocks noGrp="1"/>
          </p:cNvSpPr>
          <p:nvPr>
            <p:ph idx="1"/>
          </p:nvPr>
        </p:nvSpPr>
        <p:spPr/>
        <p:txBody>
          <a:bodyPr>
            <a:normAutofit/>
          </a:bodyPr>
          <a:lstStyle/>
          <a:p>
            <a:r>
              <a:rPr lang="en-US" altLang="zh-CN" sz="2800" dirty="0"/>
              <a:t>                      2. </a:t>
            </a:r>
            <a:r>
              <a:rPr lang="zh-CN" altLang="en-US" sz="2800" dirty="0"/>
              <a:t>针对图像识别的</a:t>
            </a:r>
            <a:r>
              <a:rPr lang="en-US" altLang="zh-CN" sz="2800" dirty="0"/>
              <a:t>FPGA</a:t>
            </a:r>
            <a:r>
              <a:rPr lang="zh-CN" altLang="en-US" sz="2800" dirty="0"/>
              <a:t>加速器</a:t>
            </a:r>
          </a:p>
        </p:txBody>
      </p:sp>
      <p:pic>
        <p:nvPicPr>
          <p:cNvPr id="5" name="图片 4">
            <a:extLst>
              <a:ext uri="{FF2B5EF4-FFF2-40B4-BE49-F238E27FC236}">
                <a16:creationId xmlns:a16="http://schemas.microsoft.com/office/drawing/2014/main" id="{66C4F122-8E0F-862C-30B1-F0524A104E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2571" y="2526552"/>
            <a:ext cx="6366857" cy="3526929"/>
          </a:xfrm>
          <a:prstGeom prst="rect">
            <a:avLst/>
          </a:prstGeom>
        </p:spPr>
      </p:pic>
    </p:spTree>
    <p:extLst>
      <p:ext uri="{BB962C8B-B14F-4D97-AF65-F5344CB8AC3E}">
        <p14:creationId xmlns:p14="http://schemas.microsoft.com/office/powerpoint/2010/main" val="1739406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2D1521-1349-120E-2C45-F0799059DFB3}"/>
              </a:ext>
            </a:extLst>
          </p:cNvPr>
          <p:cNvSpPr>
            <a:spLocks noGrp="1"/>
          </p:cNvSpPr>
          <p:nvPr>
            <p:ph type="title"/>
          </p:nvPr>
        </p:nvSpPr>
        <p:spPr/>
        <p:txBody>
          <a:bodyPr/>
          <a:lstStyle/>
          <a:p>
            <a:pPr algn="ctr"/>
            <a:r>
              <a:rPr lang="zh-CN" altLang="en-US" dirty="0"/>
              <a:t>针对具体问题的加速器</a:t>
            </a:r>
          </a:p>
        </p:txBody>
      </p:sp>
      <p:sp>
        <p:nvSpPr>
          <p:cNvPr id="3" name="内容占位符 2">
            <a:extLst>
              <a:ext uri="{FF2B5EF4-FFF2-40B4-BE49-F238E27FC236}">
                <a16:creationId xmlns:a16="http://schemas.microsoft.com/office/drawing/2014/main" id="{85E2977B-91BF-2097-B549-FFEC0CE11762}"/>
              </a:ext>
            </a:extLst>
          </p:cNvPr>
          <p:cNvSpPr>
            <a:spLocks noGrp="1"/>
          </p:cNvSpPr>
          <p:nvPr>
            <p:ph idx="1"/>
          </p:nvPr>
        </p:nvSpPr>
        <p:spPr/>
        <p:txBody>
          <a:bodyPr/>
          <a:lstStyle/>
          <a:p>
            <a:r>
              <a:rPr lang="en-US" altLang="zh-CN" sz="2800" dirty="0"/>
              <a:t>                  3. </a:t>
            </a:r>
            <a:r>
              <a:rPr lang="zh-CN" altLang="en-US" sz="2800" dirty="0"/>
              <a:t>针对自然语言处理的</a:t>
            </a:r>
            <a:r>
              <a:rPr lang="en-US" altLang="zh-CN" sz="2800" dirty="0"/>
              <a:t>FPGA</a:t>
            </a:r>
            <a:r>
              <a:rPr lang="zh-CN" altLang="en-US" sz="2800" dirty="0"/>
              <a:t>加速器</a:t>
            </a:r>
          </a:p>
          <a:p>
            <a:endParaRPr lang="zh-CN" altLang="en-US" dirty="0"/>
          </a:p>
        </p:txBody>
      </p:sp>
      <p:pic>
        <p:nvPicPr>
          <p:cNvPr id="4" name="图片 3">
            <a:extLst>
              <a:ext uri="{FF2B5EF4-FFF2-40B4-BE49-F238E27FC236}">
                <a16:creationId xmlns:a16="http://schemas.microsoft.com/office/drawing/2014/main" id="{CE61A92A-7597-94DE-BC59-28CE8397B7CF}"/>
              </a:ext>
            </a:extLst>
          </p:cNvPr>
          <p:cNvPicPr>
            <a:picLocks noChangeAspect="1"/>
          </p:cNvPicPr>
          <p:nvPr/>
        </p:nvPicPr>
        <p:blipFill>
          <a:blip r:embed="rId2"/>
          <a:stretch>
            <a:fillRect/>
          </a:stretch>
        </p:blipFill>
        <p:spPr>
          <a:xfrm>
            <a:off x="1014255" y="2582658"/>
            <a:ext cx="10163489" cy="2973546"/>
          </a:xfrm>
          <a:prstGeom prst="rect">
            <a:avLst/>
          </a:prstGeom>
        </p:spPr>
      </p:pic>
    </p:spTree>
    <p:extLst>
      <p:ext uri="{BB962C8B-B14F-4D97-AF65-F5344CB8AC3E}">
        <p14:creationId xmlns:p14="http://schemas.microsoft.com/office/powerpoint/2010/main" val="3459369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E4D348-3ECB-E737-41F2-1000F5A5ABB4}"/>
              </a:ext>
            </a:extLst>
          </p:cNvPr>
          <p:cNvSpPr>
            <a:spLocks noGrp="1"/>
          </p:cNvSpPr>
          <p:nvPr>
            <p:ph type="title"/>
          </p:nvPr>
        </p:nvSpPr>
        <p:spPr/>
        <p:txBody>
          <a:bodyPr/>
          <a:lstStyle/>
          <a:p>
            <a:pPr algn="ctr"/>
            <a:r>
              <a:rPr lang="zh-CN" altLang="en-US" dirty="0"/>
              <a:t>针对优化策略和硬件模板的加速器</a:t>
            </a:r>
          </a:p>
        </p:txBody>
      </p:sp>
      <p:sp>
        <p:nvSpPr>
          <p:cNvPr id="3" name="内容占位符 2">
            <a:extLst>
              <a:ext uri="{FF2B5EF4-FFF2-40B4-BE49-F238E27FC236}">
                <a16:creationId xmlns:a16="http://schemas.microsoft.com/office/drawing/2014/main" id="{E47559D9-1C88-02A4-5F74-F4BD033E9AB3}"/>
              </a:ext>
            </a:extLst>
          </p:cNvPr>
          <p:cNvSpPr>
            <a:spLocks noGrp="1"/>
          </p:cNvSpPr>
          <p:nvPr>
            <p:ph idx="1"/>
          </p:nvPr>
        </p:nvSpPr>
        <p:spPr/>
        <p:txBody>
          <a:bodyPr/>
          <a:lstStyle/>
          <a:p>
            <a:endParaRPr lang="en-US" altLang="zh-CN" dirty="0"/>
          </a:p>
          <a:p>
            <a:r>
              <a:rPr lang="en-US" altLang="zh-CN" dirty="0"/>
              <a:t>                                  </a:t>
            </a:r>
            <a:r>
              <a:rPr lang="en-US" altLang="zh-CN" sz="2800" dirty="0"/>
              <a:t>1. </a:t>
            </a:r>
            <a:r>
              <a:rPr lang="zh-CN" altLang="en-US" sz="2800" dirty="0"/>
              <a:t>针对优化策略的加速器</a:t>
            </a:r>
            <a:endParaRPr lang="en-US" altLang="zh-CN" sz="2800" dirty="0"/>
          </a:p>
          <a:p>
            <a:endParaRPr lang="en-US" altLang="zh-CN" sz="2800" dirty="0"/>
          </a:p>
          <a:p>
            <a:endParaRPr lang="en-US" altLang="zh-CN" sz="2800" dirty="0"/>
          </a:p>
          <a:p>
            <a:r>
              <a:rPr lang="en-US" altLang="zh-CN" sz="2800" dirty="0"/>
              <a:t>                        2. </a:t>
            </a:r>
            <a:r>
              <a:rPr lang="zh-CN" altLang="en-US" sz="2800" dirty="0"/>
              <a:t>针对硬件模板的加速器</a:t>
            </a:r>
          </a:p>
        </p:txBody>
      </p:sp>
    </p:spTree>
    <p:extLst>
      <p:ext uri="{BB962C8B-B14F-4D97-AF65-F5344CB8AC3E}">
        <p14:creationId xmlns:p14="http://schemas.microsoft.com/office/powerpoint/2010/main" val="640120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FB34CCB-82E8-D99A-4FFE-89D25077E747}"/>
              </a:ext>
            </a:extLst>
          </p:cNvPr>
          <p:cNvSpPr>
            <a:spLocks noGrp="1"/>
          </p:cNvSpPr>
          <p:nvPr>
            <p:ph idx="1"/>
          </p:nvPr>
        </p:nvSpPr>
        <p:spPr/>
        <p:txBody>
          <a:bodyPr>
            <a:normAutofit/>
          </a:bodyPr>
          <a:lstStyle/>
          <a:p>
            <a:r>
              <a:rPr lang="zh-CN" altLang="en-US" sz="2800" dirty="0"/>
              <a:t>随着深度学习的不断发展，加速深度学习的研究近年来备受关注，虽然</a:t>
            </a:r>
            <a:r>
              <a:rPr lang="en-US" altLang="zh-CN" sz="2800" dirty="0"/>
              <a:t>FPGA</a:t>
            </a:r>
            <a:r>
              <a:rPr lang="zh-CN" altLang="en-US" sz="2800" dirty="0"/>
              <a:t>凭借其可重构、低能耗等优势在加速深度学习方面取得了一定成绩，但是也存在硬件编程困难以及重构过程时间成本较大等不可忽视的劣势，因此</a:t>
            </a:r>
            <a:r>
              <a:rPr lang="en-US" altLang="zh-CN" sz="2800" dirty="0"/>
              <a:t>FPGA</a:t>
            </a:r>
            <a:r>
              <a:rPr lang="zh-CN" altLang="en-US" sz="2800" dirty="0"/>
              <a:t>要达到更加为人们所熟知和更为广泛应用的阶段仍然有很长的路要走。</a:t>
            </a:r>
          </a:p>
        </p:txBody>
      </p:sp>
      <p:sp>
        <p:nvSpPr>
          <p:cNvPr id="4" name="文本框 3">
            <a:extLst>
              <a:ext uri="{FF2B5EF4-FFF2-40B4-BE49-F238E27FC236}">
                <a16:creationId xmlns:a16="http://schemas.microsoft.com/office/drawing/2014/main" id="{C420AECC-1B38-4C1C-DC2C-1C29F5AD7E69}"/>
              </a:ext>
            </a:extLst>
          </p:cNvPr>
          <p:cNvSpPr txBox="1"/>
          <p:nvPr/>
        </p:nvSpPr>
        <p:spPr>
          <a:xfrm>
            <a:off x="4721264" y="802718"/>
            <a:ext cx="2749471" cy="707886"/>
          </a:xfrm>
          <a:prstGeom prst="rect">
            <a:avLst/>
          </a:prstGeom>
          <a:noFill/>
        </p:spPr>
        <p:txBody>
          <a:bodyPr wrap="none" rtlCol="0">
            <a:spAutoFit/>
          </a:bodyPr>
          <a:lstStyle/>
          <a:p>
            <a:r>
              <a:rPr lang="zh-CN" altLang="en-US" sz="4000" dirty="0"/>
              <a:t>总结与展望</a:t>
            </a:r>
          </a:p>
        </p:txBody>
      </p:sp>
    </p:spTree>
    <p:extLst>
      <p:ext uri="{BB962C8B-B14F-4D97-AF65-F5344CB8AC3E}">
        <p14:creationId xmlns:p14="http://schemas.microsoft.com/office/powerpoint/2010/main" val="3339456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E099A4-789A-F31A-7EB7-7488BB40FBC4}"/>
              </a:ext>
            </a:extLst>
          </p:cNvPr>
          <p:cNvSpPr>
            <a:spLocks noGrp="1"/>
          </p:cNvSpPr>
          <p:nvPr>
            <p:ph type="title"/>
          </p:nvPr>
        </p:nvSpPr>
        <p:spPr>
          <a:xfrm>
            <a:off x="838200" y="2766218"/>
            <a:ext cx="10515600" cy="1325563"/>
          </a:xfrm>
        </p:spPr>
        <p:txBody>
          <a:bodyPr>
            <a:normAutofit/>
          </a:bodyPr>
          <a:lstStyle/>
          <a:p>
            <a:pPr algn="ctr"/>
            <a:r>
              <a:rPr lang="zh-CN" altLang="en-US" sz="6000" dirty="0"/>
              <a:t>谢谢大家</a:t>
            </a:r>
          </a:p>
        </p:txBody>
      </p:sp>
    </p:spTree>
    <p:extLst>
      <p:ext uri="{BB962C8B-B14F-4D97-AF65-F5344CB8AC3E}">
        <p14:creationId xmlns:p14="http://schemas.microsoft.com/office/powerpoint/2010/main" val="3105310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BBF8F0-63C8-3AD1-6CEC-C81BB67344EF}"/>
              </a:ext>
            </a:extLst>
          </p:cNvPr>
          <p:cNvSpPr>
            <a:spLocks noGrp="1"/>
          </p:cNvSpPr>
          <p:nvPr>
            <p:ph type="title"/>
          </p:nvPr>
        </p:nvSpPr>
        <p:spPr/>
        <p:txBody>
          <a:bodyPr/>
          <a:lstStyle/>
          <a:p>
            <a:pPr algn="ctr"/>
            <a:r>
              <a:rPr lang="zh-CN" altLang="en-US" dirty="0"/>
              <a:t>小组成员</a:t>
            </a:r>
          </a:p>
        </p:txBody>
      </p:sp>
      <p:sp>
        <p:nvSpPr>
          <p:cNvPr id="3" name="内容占位符 2">
            <a:extLst>
              <a:ext uri="{FF2B5EF4-FFF2-40B4-BE49-F238E27FC236}">
                <a16:creationId xmlns:a16="http://schemas.microsoft.com/office/drawing/2014/main" id="{BB7116D3-7E91-2A0C-43B2-E1F5DE9041D5}"/>
              </a:ext>
            </a:extLst>
          </p:cNvPr>
          <p:cNvSpPr>
            <a:spLocks noGrp="1"/>
          </p:cNvSpPr>
          <p:nvPr>
            <p:ph idx="1"/>
          </p:nvPr>
        </p:nvSpPr>
        <p:spPr/>
        <p:txBody>
          <a:bodyPr/>
          <a:lstStyle/>
          <a:p>
            <a:pPr marL="0" indent="0" algn="ctr">
              <a:buNone/>
            </a:pPr>
            <a:r>
              <a:rPr lang="zh-CN" altLang="en-US" dirty="0"/>
              <a:t>魏嘉浩   </a:t>
            </a:r>
            <a:r>
              <a:rPr lang="en-US" altLang="zh-CN" dirty="0"/>
              <a:t>2021113451</a:t>
            </a:r>
          </a:p>
          <a:p>
            <a:pPr marL="0" indent="0" algn="ctr">
              <a:buNone/>
            </a:pPr>
            <a:r>
              <a:rPr lang="zh-CN" altLang="en-US" dirty="0"/>
              <a:t>方健       </a:t>
            </a:r>
            <a:r>
              <a:rPr lang="en-US" altLang="zh-CN" dirty="0"/>
              <a:t>2021113044</a:t>
            </a:r>
          </a:p>
          <a:p>
            <a:pPr marL="0" indent="0" algn="ctr">
              <a:buNone/>
            </a:pPr>
            <a:r>
              <a:rPr lang="zh-CN" altLang="en-US" dirty="0"/>
              <a:t>杨钧博   </a:t>
            </a:r>
            <a:r>
              <a:rPr lang="en-US" altLang="zh-CN" dirty="0"/>
              <a:t>2021110894</a:t>
            </a:r>
          </a:p>
          <a:p>
            <a:pPr marL="0" indent="0" algn="ctr">
              <a:buNone/>
            </a:pPr>
            <a:r>
              <a:rPr lang="zh-CN" altLang="en-US" dirty="0"/>
              <a:t>张子凡   </a:t>
            </a:r>
            <a:r>
              <a:rPr lang="en-US" altLang="zh-CN" dirty="0"/>
              <a:t>2021110972</a:t>
            </a:r>
          </a:p>
          <a:p>
            <a:pPr marL="0" indent="0" algn="ctr">
              <a:buNone/>
            </a:pPr>
            <a:r>
              <a:rPr lang="zh-CN" altLang="en-US" dirty="0"/>
              <a:t>黄炜家   </a:t>
            </a:r>
            <a:r>
              <a:rPr lang="en-US" altLang="zh-CN" dirty="0"/>
              <a:t>2021211228</a:t>
            </a:r>
            <a:endParaRPr lang="zh-CN" altLang="en-US" dirty="0"/>
          </a:p>
        </p:txBody>
      </p:sp>
    </p:spTree>
    <p:extLst>
      <p:ext uri="{BB962C8B-B14F-4D97-AF65-F5344CB8AC3E}">
        <p14:creationId xmlns:p14="http://schemas.microsoft.com/office/powerpoint/2010/main" val="1758327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0CD170-F5C7-2034-4383-23A26C195900}"/>
              </a:ext>
            </a:extLst>
          </p:cNvPr>
          <p:cNvSpPr>
            <a:spLocks noGrp="1"/>
          </p:cNvSpPr>
          <p:nvPr>
            <p:ph type="title"/>
          </p:nvPr>
        </p:nvSpPr>
        <p:spPr/>
        <p:txBody>
          <a:bodyPr/>
          <a:lstStyle/>
          <a:p>
            <a:pPr algn="ctr"/>
            <a:r>
              <a:rPr lang="zh-CN" altLang="en-US" dirty="0"/>
              <a:t>深度学习</a:t>
            </a:r>
            <a:r>
              <a:rPr lang="en-US" altLang="zh-CN" dirty="0"/>
              <a:t>/</a:t>
            </a:r>
            <a:r>
              <a:rPr lang="zh-CN" altLang="en-US" dirty="0"/>
              <a:t>机器学习</a:t>
            </a:r>
            <a:r>
              <a:rPr lang="en-US" altLang="zh-CN" dirty="0"/>
              <a:t>/</a:t>
            </a:r>
            <a:r>
              <a:rPr lang="zh-CN" altLang="en-US" dirty="0"/>
              <a:t>人工智能</a:t>
            </a:r>
          </a:p>
        </p:txBody>
      </p:sp>
      <p:pic>
        <p:nvPicPr>
          <p:cNvPr id="1026" name="Picture 2">
            <a:extLst>
              <a:ext uri="{FF2B5EF4-FFF2-40B4-BE49-F238E27FC236}">
                <a16:creationId xmlns:a16="http://schemas.microsoft.com/office/drawing/2014/main" id="{DA7A346E-1B52-EA31-196C-D9FA6C5A9A2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 t="2276" r="3299" b="11654"/>
          <a:stretch/>
        </p:blipFill>
        <p:spPr bwMode="auto">
          <a:xfrm>
            <a:off x="3220997" y="2014937"/>
            <a:ext cx="5750005" cy="3501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60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BC4963-888D-FBFE-4AA8-5E957127B179}"/>
              </a:ext>
            </a:extLst>
          </p:cNvPr>
          <p:cNvSpPr>
            <a:spLocks noGrp="1"/>
          </p:cNvSpPr>
          <p:nvPr>
            <p:ph type="title"/>
          </p:nvPr>
        </p:nvSpPr>
        <p:spPr>
          <a:xfrm>
            <a:off x="768107" y="787892"/>
            <a:ext cx="10655785" cy="1325563"/>
          </a:xfrm>
        </p:spPr>
        <p:txBody>
          <a:bodyPr/>
          <a:lstStyle/>
          <a:p>
            <a:pPr algn="ctr"/>
            <a:r>
              <a:rPr lang="zh-CN" altLang="en-US" dirty="0"/>
              <a:t>图像检测与识别上的应用</a:t>
            </a:r>
          </a:p>
        </p:txBody>
      </p:sp>
      <p:sp>
        <p:nvSpPr>
          <p:cNvPr id="3" name="内容占位符 2">
            <a:extLst>
              <a:ext uri="{FF2B5EF4-FFF2-40B4-BE49-F238E27FC236}">
                <a16:creationId xmlns:a16="http://schemas.microsoft.com/office/drawing/2014/main" id="{73B0330E-5C07-04E4-5550-D59776E915F1}"/>
              </a:ext>
            </a:extLst>
          </p:cNvPr>
          <p:cNvSpPr>
            <a:spLocks noGrp="1"/>
          </p:cNvSpPr>
          <p:nvPr>
            <p:ph idx="1"/>
          </p:nvPr>
        </p:nvSpPr>
        <p:spPr/>
        <p:txBody>
          <a:bodyPr/>
          <a:lstStyle/>
          <a:p>
            <a:r>
              <a:rPr lang="zh-CN" altLang="en-US" dirty="0"/>
              <a:t>为了降低产品价格和功耗、提高产品稳定性和速度，大多数企业会选择使用</a:t>
            </a:r>
            <a:r>
              <a:rPr lang="en-US" altLang="zh-CN" dirty="0"/>
              <a:t>FPGA</a:t>
            </a:r>
            <a:r>
              <a:rPr lang="zh-CN" altLang="en-US" dirty="0"/>
              <a:t>作为图像识别算法的硬件载体。近年来，关于</a:t>
            </a:r>
            <a:r>
              <a:rPr lang="en-US" altLang="zh-CN" dirty="0"/>
              <a:t>FPGA</a:t>
            </a:r>
            <a:r>
              <a:rPr lang="zh-CN" altLang="en-US" dirty="0"/>
              <a:t>上面部署图像识别的应用越来越多，如人脸识别、人手姿态识别、字符识别、 车牌识别、交通标志识别、自然场景识别等等。</a:t>
            </a:r>
          </a:p>
          <a:p>
            <a:r>
              <a:rPr lang="zh-CN" altLang="en-US" dirty="0"/>
              <a:t>在以上的场景中，目标检测与识别任务起到了重要的作用。计算机视觉中的图像目标检测是重要研究方向。</a:t>
            </a:r>
          </a:p>
          <a:p>
            <a:endParaRPr lang="zh-CN" altLang="en-US" dirty="0"/>
          </a:p>
        </p:txBody>
      </p:sp>
    </p:spTree>
    <p:extLst>
      <p:ext uri="{BB962C8B-B14F-4D97-AF65-F5344CB8AC3E}">
        <p14:creationId xmlns:p14="http://schemas.microsoft.com/office/powerpoint/2010/main" val="441503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03C360-F805-0E3E-96BE-28A39DEF020C}"/>
              </a:ext>
            </a:extLst>
          </p:cNvPr>
          <p:cNvSpPr>
            <a:spLocks noGrp="1"/>
          </p:cNvSpPr>
          <p:nvPr>
            <p:ph type="title"/>
          </p:nvPr>
        </p:nvSpPr>
        <p:spPr/>
        <p:txBody>
          <a:bodyPr/>
          <a:lstStyle/>
          <a:p>
            <a:pPr algn="ctr"/>
            <a:r>
              <a:rPr lang="zh-CN" altLang="en-US" dirty="0"/>
              <a:t>目标跟踪上的应用</a:t>
            </a:r>
          </a:p>
        </p:txBody>
      </p:sp>
      <p:sp>
        <p:nvSpPr>
          <p:cNvPr id="3" name="内容占位符 2">
            <a:extLst>
              <a:ext uri="{FF2B5EF4-FFF2-40B4-BE49-F238E27FC236}">
                <a16:creationId xmlns:a16="http://schemas.microsoft.com/office/drawing/2014/main" id="{1651BCCB-A6AC-F14D-196C-BEE3BB1E4733}"/>
              </a:ext>
            </a:extLst>
          </p:cNvPr>
          <p:cNvSpPr>
            <a:spLocks noGrp="1"/>
          </p:cNvSpPr>
          <p:nvPr>
            <p:ph idx="1"/>
          </p:nvPr>
        </p:nvSpPr>
        <p:spPr/>
        <p:txBody>
          <a:bodyPr/>
          <a:lstStyle/>
          <a:p>
            <a:r>
              <a:rPr lang="zh-CN" altLang="en-US" dirty="0"/>
              <a:t>目标跟踪最近几年发展迅速，不少研究者在研究如何在</a:t>
            </a:r>
            <a:r>
              <a:rPr lang="en-US" altLang="zh-CN" dirty="0"/>
              <a:t>FPGA</a:t>
            </a:r>
            <a:r>
              <a:rPr lang="zh-CN" altLang="en-US" dirty="0"/>
              <a:t>上实现目标跟踪系统，从而推动产业应用。目标跟踪系统在军事侦察、安防监控等诸多方面均有广泛的应用前景。</a:t>
            </a:r>
          </a:p>
        </p:txBody>
      </p:sp>
    </p:spTree>
    <p:extLst>
      <p:ext uri="{BB962C8B-B14F-4D97-AF65-F5344CB8AC3E}">
        <p14:creationId xmlns:p14="http://schemas.microsoft.com/office/powerpoint/2010/main" val="3378410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30FB31-B198-0F25-199E-CFB9357B4C3D}"/>
              </a:ext>
            </a:extLst>
          </p:cNvPr>
          <p:cNvSpPr>
            <a:spLocks noGrp="1"/>
          </p:cNvSpPr>
          <p:nvPr>
            <p:ph type="title"/>
          </p:nvPr>
        </p:nvSpPr>
        <p:spPr/>
        <p:txBody>
          <a:bodyPr/>
          <a:lstStyle/>
          <a:p>
            <a:pPr algn="ctr"/>
            <a:r>
              <a:rPr lang="zh-CN" altLang="en-US" dirty="0"/>
              <a:t>语音识别上的应用</a:t>
            </a:r>
          </a:p>
        </p:txBody>
      </p:sp>
      <p:sp>
        <p:nvSpPr>
          <p:cNvPr id="3" name="内容占位符 2">
            <a:extLst>
              <a:ext uri="{FF2B5EF4-FFF2-40B4-BE49-F238E27FC236}">
                <a16:creationId xmlns:a16="http://schemas.microsoft.com/office/drawing/2014/main" id="{4780062D-843A-1B9C-F951-CD013F7C2C38}"/>
              </a:ext>
            </a:extLst>
          </p:cNvPr>
          <p:cNvSpPr>
            <a:spLocks noGrp="1"/>
          </p:cNvSpPr>
          <p:nvPr>
            <p:ph idx="1"/>
          </p:nvPr>
        </p:nvSpPr>
        <p:spPr/>
        <p:txBody>
          <a:bodyPr/>
          <a:lstStyle/>
          <a:p>
            <a:r>
              <a:rPr lang="zh-CN" altLang="en-US" dirty="0"/>
              <a:t>目前，深度神经网络除了在图像和视频领域应用越来越广泛以外，基于</a:t>
            </a:r>
            <a:r>
              <a:rPr lang="en-US" altLang="zh-CN" dirty="0"/>
              <a:t>FPGA</a:t>
            </a:r>
            <a:r>
              <a:rPr lang="zh-CN" altLang="en-US" dirty="0"/>
              <a:t>的语音识别系统也成为研究热点。由于其庞大的市场需求，语音识别发展速度异常迅猛。在智能语音识别产品中，为保证一定的灵活性和移动性，往往在</a:t>
            </a:r>
            <a:r>
              <a:rPr lang="en-US" altLang="zh-CN" dirty="0"/>
              <a:t>FPGA</a:t>
            </a:r>
            <a:r>
              <a:rPr lang="zh-CN" altLang="en-US" dirty="0"/>
              <a:t>上部署语音识别模型，以满足智能与生产落地的需求。</a:t>
            </a:r>
          </a:p>
        </p:txBody>
      </p:sp>
    </p:spTree>
    <p:extLst>
      <p:ext uri="{BB962C8B-B14F-4D97-AF65-F5344CB8AC3E}">
        <p14:creationId xmlns:p14="http://schemas.microsoft.com/office/powerpoint/2010/main" val="3601875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65E8C3-4AA8-3220-EF2C-C2132CEFED4C}"/>
              </a:ext>
            </a:extLst>
          </p:cNvPr>
          <p:cNvSpPr>
            <a:spLocks noGrp="1"/>
          </p:cNvSpPr>
          <p:nvPr>
            <p:ph type="title"/>
          </p:nvPr>
        </p:nvSpPr>
        <p:spPr/>
        <p:txBody>
          <a:bodyPr/>
          <a:lstStyle/>
          <a:p>
            <a:pPr algn="ctr"/>
            <a:r>
              <a:rPr lang="zh-CN" altLang="en-US" dirty="0"/>
              <a:t>文本处理上的应用</a:t>
            </a:r>
          </a:p>
        </p:txBody>
      </p:sp>
      <p:sp>
        <p:nvSpPr>
          <p:cNvPr id="3" name="内容占位符 2">
            <a:extLst>
              <a:ext uri="{FF2B5EF4-FFF2-40B4-BE49-F238E27FC236}">
                <a16:creationId xmlns:a16="http://schemas.microsoft.com/office/drawing/2014/main" id="{5AC98F1F-8938-1C61-7223-4B8AF115C67D}"/>
              </a:ext>
            </a:extLst>
          </p:cNvPr>
          <p:cNvSpPr>
            <a:spLocks noGrp="1"/>
          </p:cNvSpPr>
          <p:nvPr>
            <p:ph idx="1"/>
          </p:nvPr>
        </p:nvSpPr>
        <p:spPr/>
        <p:txBody>
          <a:bodyPr/>
          <a:lstStyle/>
          <a:p>
            <a:r>
              <a:rPr lang="zh-CN" altLang="en-US" dirty="0"/>
              <a:t>在文本语言处理方面，</a:t>
            </a:r>
            <a:r>
              <a:rPr lang="en-US" altLang="zh-CN" dirty="0"/>
              <a:t>FPGA</a:t>
            </a:r>
            <a:r>
              <a:rPr lang="zh-CN" altLang="en-US" dirty="0"/>
              <a:t>与深度学习结合的应用成为一大热点，其将被广泛地应用于各种机器翻译，用户情感分析等产品中去。同时，研究表明人们对于文本处理速度有着一定的要求，因此大量的研究将以简化语义模型以及提升</a:t>
            </a:r>
            <a:r>
              <a:rPr lang="en-US" altLang="zh-CN" dirty="0"/>
              <a:t>FPGA</a:t>
            </a:r>
            <a:r>
              <a:rPr lang="zh-CN" altLang="en-US" dirty="0"/>
              <a:t>计算速度为目的进行展开。</a:t>
            </a:r>
          </a:p>
        </p:txBody>
      </p:sp>
    </p:spTree>
    <p:extLst>
      <p:ext uri="{BB962C8B-B14F-4D97-AF65-F5344CB8AC3E}">
        <p14:creationId xmlns:p14="http://schemas.microsoft.com/office/powerpoint/2010/main" val="4237139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EC52C0-5C0F-AD7B-C102-5B9D22AF8EB4}"/>
              </a:ext>
            </a:extLst>
          </p:cNvPr>
          <p:cNvSpPr>
            <a:spLocks noGrp="1"/>
          </p:cNvSpPr>
          <p:nvPr>
            <p:ph type="title"/>
          </p:nvPr>
        </p:nvSpPr>
        <p:spPr/>
        <p:txBody>
          <a:bodyPr/>
          <a:lstStyle/>
          <a:p>
            <a:pPr algn="ctr"/>
            <a:r>
              <a:rPr lang="zh-CN" altLang="en-US" dirty="0"/>
              <a:t>网络安全上的应用</a:t>
            </a:r>
          </a:p>
        </p:txBody>
      </p:sp>
      <p:sp>
        <p:nvSpPr>
          <p:cNvPr id="3" name="内容占位符 2">
            <a:extLst>
              <a:ext uri="{FF2B5EF4-FFF2-40B4-BE49-F238E27FC236}">
                <a16:creationId xmlns:a16="http://schemas.microsoft.com/office/drawing/2014/main" id="{ED74B164-04D3-B6D2-B508-CFE35BD43D51}"/>
              </a:ext>
            </a:extLst>
          </p:cNvPr>
          <p:cNvSpPr>
            <a:spLocks noGrp="1"/>
          </p:cNvSpPr>
          <p:nvPr>
            <p:ph idx="1"/>
          </p:nvPr>
        </p:nvSpPr>
        <p:spPr/>
        <p:txBody>
          <a:bodyPr/>
          <a:lstStyle/>
          <a:p>
            <a:r>
              <a:rPr lang="zh-CN" altLang="en-US" dirty="0"/>
              <a:t>网络安全与入侵检测也是</a:t>
            </a:r>
            <a:r>
              <a:rPr lang="en-US" altLang="zh-CN" dirty="0"/>
              <a:t>FPGA</a:t>
            </a:r>
            <a:r>
              <a:rPr lang="zh-CN" altLang="en-US" dirty="0"/>
              <a:t>与深度神经网络结合的一个重要应用，主要是对于网络系统中收集的信息进行分析，然后通过某种模型判断是否存在异常的行为。基于</a:t>
            </a:r>
            <a:r>
              <a:rPr lang="en-US" altLang="zh-CN" dirty="0"/>
              <a:t>FPGA</a:t>
            </a:r>
            <a:r>
              <a:rPr lang="zh-CN" altLang="en-US" dirty="0"/>
              <a:t>的网络安全与入侵检测系统就是为了对于网络进行实时监控，并在网络系统异常时或者对外来攻击进行及时的反应，以保证网络系统的安全性。</a:t>
            </a:r>
          </a:p>
        </p:txBody>
      </p:sp>
    </p:spTree>
    <p:extLst>
      <p:ext uri="{BB962C8B-B14F-4D97-AF65-F5344CB8AC3E}">
        <p14:creationId xmlns:p14="http://schemas.microsoft.com/office/powerpoint/2010/main" val="2329508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50FDCC-13D8-56C2-8B5E-D960EE0129C5}"/>
              </a:ext>
            </a:extLst>
          </p:cNvPr>
          <p:cNvSpPr>
            <a:spLocks noGrp="1"/>
          </p:cNvSpPr>
          <p:nvPr>
            <p:ph type="title"/>
          </p:nvPr>
        </p:nvSpPr>
        <p:spPr/>
        <p:txBody>
          <a:bodyPr/>
          <a:lstStyle/>
          <a:p>
            <a:pPr algn="ctr"/>
            <a:r>
              <a:rPr lang="zh-CN" altLang="en-US" dirty="0"/>
              <a:t>智能控制上的应用</a:t>
            </a:r>
          </a:p>
        </p:txBody>
      </p:sp>
      <p:sp>
        <p:nvSpPr>
          <p:cNvPr id="3" name="内容占位符 2">
            <a:extLst>
              <a:ext uri="{FF2B5EF4-FFF2-40B4-BE49-F238E27FC236}">
                <a16:creationId xmlns:a16="http://schemas.microsoft.com/office/drawing/2014/main" id="{903DF64E-0D10-FE01-6D01-BC6AE972325A}"/>
              </a:ext>
            </a:extLst>
          </p:cNvPr>
          <p:cNvSpPr>
            <a:spLocks noGrp="1"/>
          </p:cNvSpPr>
          <p:nvPr>
            <p:ph idx="1"/>
          </p:nvPr>
        </p:nvSpPr>
        <p:spPr/>
        <p:txBody>
          <a:bodyPr/>
          <a:lstStyle/>
          <a:p>
            <a:r>
              <a:rPr lang="zh-CN" altLang="en-US" dirty="0"/>
              <a:t>除了以上几种典型的应用，基于 </a:t>
            </a:r>
            <a:r>
              <a:rPr lang="en-US" altLang="zh-CN" dirty="0"/>
              <a:t>FPGA </a:t>
            </a:r>
            <a:r>
              <a:rPr lang="zh-CN" altLang="en-US" dirty="0"/>
              <a:t>的深度神经网络系统还在智能控制领域得到了广泛的应用。如基于人工神经网络的步进电机低速阻尼控制器等。将基于</a:t>
            </a:r>
            <a:r>
              <a:rPr lang="en-US" altLang="zh-CN" dirty="0"/>
              <a:t>FPGA</a:t>
            </a:r>
            <a:r>
              <a:rPr lang="zh-CN" altLang="en-US" dirty="0"/>
              <a:t>的深度神经网络用于实际控制，打破了传统逻辑控制模式，实现了控制系统的自动化和智能化。</a:t>
            </a:r>
          </a:p>
        </p:txBody>
      </p:sp>
    </p:spTree>
    <p:extLst>
      <p:ext uri="{BB962C8B-B14F-4D97-AF65-F5344CB8AC3E}">
        <p14:creationId xmlns:p14="http://schemas.microsoft.com/office/powerpoint/2010/main" val="2959850450"/>
      </p:ext>
    </p:extLst>
  </p:cSld>
  <p:clrMapOvr>
    <a:masterClrMapping/>
  </p:clrMapOvr>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101</TotalTime>
  <Words>680</Words>
  <Application>Microsoft Office PowerPoint</Application>
  <PresentationFormat>宽屏</PresentationFormat>
  <Paragraphs>48</Paragraphs>
  <Slides>17</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17</vt:i4>
      </vt:variant>
    </vt:vector>
  </HeadingPairs>
  <TitlesOfParts>
    <vt:vector size="20" baseType="lpstr">
      <vt:lpstr>Arial</vt:lpstr>
      <vt:lpstr>Gill Sans MT</vt:lpstr>
      <vt:lpstr>画廊</vt:lpstr>
      <vt:lpstr>FPGA在深度学习领域的应用及进展</vt:lpstr>
      <vt:lpstr>小组成员</vt:lpstr>
      <vt:lpstr>深度学习/机器学习/人工智能</vt:lpstr>
      <vt:lpstr>图像检测与识别上的应用</vt:lpstr>
      <vt:lpstr>目标跟踪上的应用</vt:lpstr>
      <vt:lpstr>语音识别上的应用</vt:lpstr>
      <vt:lpstr>文本处理上的应用</vt:lpstr>
      <vt:lpstr>网络安全上的应用</vt:lpstr>
      <vt:lpstr>智能控制上的应用</vt:lpstr>
      <vt:lpstr>FPGA在深度学习领域的进展</vt:lpstr>
      <vt:lpstr>针对神经网络模型的加速器</vt:lpstr>
      <vt:lpstr>针对具体问题的加速器</vt:lpstr>
      <vt:lpstr>针对具体问题的加速器</vt:lpstr>
      <vt:lpstr>针对具体问题的加速器</vt:lpstr>
      <vt:lpstr>针对优化策略和硬件模板的加速器</vt:lpstr>
      <vt:lpstr>PowerPoint 演示文稿</vt:lpstr>
      <vt:lpstr>谢谢大家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FPGA在深度学习领域的应用及进展</dc:title>
  <dc:creator>魏 嘉浩</dc:creator>
  <cp:lastModifiedBy>Huang Weijia</cp:lastModifiedBy>
  <cp:revision>10</cp:revision>
  <dcterms:created xsi:type="dcterms:W3CDTF">2022-10-29T14:50:51Z</dcterms:created>
  <dcterms:modified xsi:type="dcterms:W3CDTF">2022-11-02T18:01:37Z</dcterms:modified>
</cp:coreProperties>
</file>