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65" r:id="rId5"/>
    <p:sldId id="272" r:id="rId6"/>
    <p:sldId id="266" r:id="rId7"/>
    <p:sldId id="268" r:id="rId8"/>
    <p:sldId id="267" r:id="rId9"/>
    <p:sldId id="269" r:id="rId10"/>
    <p:sldId id="273" r:id="rId11"/>
    <p:sldId id="274" r:id="rId12"/>
    <p:sldId id="275" r:id="rId13"/>
    <p:sldId id="276" r:id="rId14"/>
    <p:sldId id="27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50" d="100"/>
          <a:sy n="50" d="100"/>
        </p:scale>
        <p:origin x="-1856"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9DCE08-9A7A-4787-847A-1CBABEDE329B}" type="datetimeFigureOut">
              <a:rPr lang="en-GB" smtClean="0"/>
              <a:t>11/27/18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2339244388"/>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9930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253819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325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3188030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9DCE08-9A7A-4787-847A-1CBABEDE329B}" type="datetimeFigureOut">
              <a:rPr lang="en-GB" smtClean="0"/>
              <a:t>11/27/18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33579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49DCE08-9A7A-4787-847A-1CBABEDE329B}" type="datetimeFigureOut">
              <a:rPr lang="en-GB" smtClean="0"/>
              <a:t>11/27/18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2577380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DCE08-9A7A-4787-847A-1CBABEDE329B}" type="datetimeFigureOut">
              <a:rPr lang="en-GB" smtClean="0"/>
              <a:t>11/27/18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1020295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DCE08-9A7A-4787-847A-1CBABEDE329B}" type="datetimeFigureOut">
              <a:rPr lang="en-GB" smtClean="0"/>
              <a:t>11/27/18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56536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DCE08-9A7A-4787-847A-1CBABEDE329B}" type="datetimeFigureOut">
              <a:rPr lang="en-GB" smtClean="0"/>
              <a:t>11/27/18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394741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9DCE08-9A7A-4787-847A-1CBABEDE329B}" type="datetimeFigureOut">
              <a:rPr lang="en-GB" smtClean="0"/>
              <a:t>11/27/18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96324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75339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9DCE08-9A7A-4787-847A-1CBABEDE329B}" type="datetimeFigureOut">
              <a:rPr lang="en-GB" smtClean="0"/>
              <a:t>11/27/18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22621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9DCE08-9A7A-4787-847A-1CBABEDE329B}" type="datetimeFigureOut">
              <a:rPr lang="en-GB" smtClean="0"/>
              <a:t>11/27/18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309614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DCE08-9A7A-4787-847A-1CBABEDE329B}" type="datetimeFigureOut">
              <a:rPr lang="en-GB" smtClean="0"/>
              <a:t>11/27/18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3199031922"/>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796154599"/>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9DCE08-9A7A-4787-847A-1CBABEDE329B}" type="datetimeFigureOut">
              <a:rPr lang="en-GB" smtClean="0"/>
              <a:t>11/27/18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EB1731D-2B20-45FB-8249-195F28CC3A46}" type="slidenum">
              <a:rPr lang="en-GB" smtClean="0"/>
              <a:t>‹#›</a:t>
            </a:fld>
            <a:endParaRPr lang="en-GB"/>
          </a:p>
        </p:txBody>
      </p:sp>
    </p:spTree>
    <p:extLst>
      <p:ext uri="{BB962C8B-B14F-4D97-AF65-F5344CB8AC3E}">
        <p14:creationId xmlns:p14="http://schemas.microsoft.com/office/powerpoint/2010/main" val="1883176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9DCE08-9A7A-4787-847A-1CBABEDE329B}" type="datetimeFigureOut">
              <a:rPr lang="en-GB" smtClean="0"/>
              <a:t>11/27/18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B1731D-2B20-45FB-8249-195F28CC3A46}" type="slidenum">
              <a:rPr lang="en-GB" smtClean="0"/>
              <a:t>‹#›</a:t>
            </a:fld>
            <a:endParaRPr lang="en-GB"/>
          </a:p>
        </p:txBody>
      </p:sp>
    </p:spTree>
    <p:extLst>
      <p:ext uri="{BB962C8B-B14F-4D97-AF65-F5344CB8AC3E}">
        <p14:creationId xmlns:p14="http://schemas.microsoft.com/office/powerpoint/2010/main" val="355655267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3.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4.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4" Type="http://schemas.openxmlformats.org/officeDocument/2006/relationships/image" Target="../media/image6.tmp"/><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7.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8.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 Id="rId3"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4A39FC-B08F-4F07-A21C-932D6B31D2BC}"/>
              </a:ext>
            </a:extLst>
          </p:cNvPr>
          <p:cNvSpPr>
            <a:spLocks noGrp="1"/>
          </p:cNvSpPr>
          <p:nvPr>
            <p:ph type="ctrTitle"/>
          </p:nvPr>
        </p:nvSpPr>
        <p:spPr>
          <a:xfrm>
            <a:off x="1700212" y="1666059"/>
            <a:ext cx="8791575" cy="2387600"/>
          </a:xfrm>
        </p:spPr>
        <p:txBody>
          <a:bodyPr>
            <a:normAutofit fontScale="90000"/>
          </a:bodyPr>
          <a:lstStyle/>
          <a:p>
            <a:pPr algn="ctr"/>
            <a:r>
              <a:rPr lang="en-US" dirty="0" smtClean="0"/>
              <a:t/>
            </a:r>
            <a:br>
              <a:rPr lang="en-US" dirty="0" smtClean="0"/>
            </a:br>
            <a:r>
              <a:rPr lang="en-US" dirty="0" smtClean="0"/>
              <a:t>Title OF PAPER: </a:t>
            </a:r>
            <a:br>
              <a:rPr lang="en-US" dirty="0" smtClean="0"/>
            </a:br>
            <a:r>
              <a:rPr lang="en-US" dirty="0" smtClean="0"/>
              <a:t>A HARDWARE IMPLEMENTATION OF PARTICLE SWARM OPTIMIZATION WITH A CONTROL OF VELOCITY FOR TRAINING NEURAL NETWORK</a:t>
            </a:r>
            <a:endParaRPr lang="en-GB" dirty="0"/>
          </a:p>
        </p:txBody>
      </p:sp>
      <p:sp>
        <p:nvSpPr>
          <p:cNvPr id="3" name="Title 1">
            <a:extLst>
              <a:ext uri="{FF2B5EF4-FFF2-40B4-BE49-F238E27FC236}">
                <a16:creationId xmlns="" xmlns:a16="http://schemas.microsoft.com/office/drawing/2014/main" id="{2D4A39FC-B08F-4F07-A21C-932D6B31D2BC}"/>
              </a:ext>
            </a:extLst>
          </p:cNvPr>
          <p:cNvSpPr txBox="1">
            <a:spLocks/>
          </p:cNvSpPr>
          <p:nvPr/>
        </p:nvSpPr>
        <p:spPr>
          <a:xfrm>
            <a:off x="1799749" y="5149385"/>
            <a:ext cx="8791575" cy="150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3200" dirty="0"/>
              <a:t>Abdullah </a:t>
            </a:r>
            <a:r>
              <a:rPr lang="en-US" sz="3200" dirty="0" err="1"/>
              <a:t>Alduhailan</a:t>
            </a:r>
            <a:endParaRPr lang="en-GB" sz="3200" dirty="0"/>
          </a:p>
        </p:txBody>
      </p:sp>
    </p:spTree>
    <p:extLst>
      <p:ext uri="{BB962C8B-B14F-4D97-AF65-F5344CB8AC3E}">
        <p14:creationId xmlns:p14="http://schemas.microsoft.com/office/powerpoint/2010/main" val="1300722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8968D-2939-4C1C-B6FA-F2CD97810BE2}"/>
              </a:ext>
            </a:extLst>
          </p:cNvPr>
          <p:cNvSpPr>
            <a:spLocks noGrp="1"/>
          </p:cNvSpPr>
          <p:nvPr>
            <p:ph type="title"/>
          </p:nvPr>
        </p:nvSpPr>
        <p:spPr/>
        <p:txBody>
          <a:bodyPr>
            <a:normAutofit fontScale="90000"/>
          </a:bodyPr>
          <a:lstStyle/>
          <a:p>
            <a:r>
              <a:rPr lang="en-US" b="1" i="1" dirty="0"/>
              <a:t>HARDWARE IMPLEMENTATION OF PSO_CV FOR TRAINING Neural Network:</a:t>
            </a:r>
            <a:r>
              <a:rPr lang="en-GB" b="1" i="1" dirty="0"/>
              <a:t/>
            </a:r>
            <a:br>
              <a:rPr lang="en-GB" b="1" i="1" dirty="0"/>
            </a:br>
            <a:r>
              <a:rPr lang="en-US" b="1" i="1" dirty="0"/>
              <a:t>Device, programming language</a:t>
            </a:r>
            <a:r>
              <a:rPr lang="en-GB" b="1" i="1" dirty="0"/>
              <a:t/>
            </a:r>
            <a:br>
              <a:rPr lang="en-GB" b="1" i="1" dirty="0"/>
            </a:br>
            <a:endParaRPr lang="en-GB" dirty="0"/>
          </a:p>
        </p:txBody>
      </p:sp>
      <p:sp>
        <p:nvSpPr>
          <p:cNvPr id="3" name="Content Placeholder 2">
            <a:extLst>
              <a:ext uri="{FF2B5EF4-FFF2-40B4-BE49-F238E27FC236}">
                <a16:creationId xmlns="" xmlns:a16="http://schemas.microsoft.com/office/drawing/2014/main" id="{5599580C-F356-4F46-81D4-42A4D6393002}"/>
              </a:ext>
            </a:extLst>
          </p:cNvPr>
          <p:cNvSpPr>
            <a:spLocks noGrp="1"/>
          </p:cNvSpPr>
          <p:nvPr>
            <p:ph idx="1"/>
          </p:nvPr>
        </p:nvSpPr>
        <p:spPr>
          <a:xfrm>
            <a:off x="1141412" y="2249486"/>
            <a:ext cx="9905999" cy="4349021"/>
          </a:xfrm>
        </p:spPr>
        <p:txBody>
          <a:bodyPr>
            <a:normAutofit/>
          </a:bodyPr>
          <a:lstStyle/>
          <a:p>
            <a:r>
              <a:rPr lang="en-US" dirty="0"/>
              <a:t>The programming language that the system uses is the System Verilog which is a hardware verification language that is used to design and implement electronic systems.</a:t>
            </a:r>
          </a:p>
          <a:p>
            <a:r>
              <a:rPr lang="en-US" dirty="0"/>
              <a:t> With this the, DEL-SoC as a hardware that is FPGA-targeted. </a:t>
            </a:r>
            <a:r>
              <a:rPr lang="en-GB" dirty="0"/>
              <a:t>An altera board is connected in this which would ultimately benefit the Altera (Kennedy, 2011, pp. 760-766). </a:t>
            </a:r>
          </a:p>
          <a:p>
            <a:r>
              <a:rPr lang="en-GB" dirty="0"/>
              <a:t>For instance, the design uses floating point intellectual property cores that have operations such as addition, division, subtraction, multiplication etc.</a:t>
            </a:r>
          </a:p>
          <a:p>
            <a:endParaRPr lang="en-GB" dirty="0"/>
          </a:p>
        </p:txBody>
      </p:sp>
    </p:spTree>
    <p:extLst>
      <p:ext uri="{BB962C8B-B14F-4D97-AF65-F5344CB8AC3E}">
        <p14:creationId xmlns:p14="http://schemas.microsoft.com/office/powerpoint/2010/main" val="18550709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832BA-DF62-42AA-947D-E0D017192571}"/>
              </a:ext>
            </a:extLst>
          </p:cNvPr>
          <p:cNvSpPr>
            <a:spLocks noGrp="1"/>
          </p:cNvSpPr>
          <p:nvPr>
            <p:ph type="title"/>
          </p:nvPr>
        </p:nvSpPr>
        <p:spPr/>
        <p:txBody>
          <a:bodyPr>
            <a:normAutofit fontScale="90000"/>
          </a:bodyPr>
          <a:lstStyle/>
          <a:p>
            <a:r>
              <a:rPr lang="en-US" b="1" i="1" dirty="0"/>
              <a:t>HARDWARE IMPLEMENTATION OF PSO_CV FOR TRAINING Neural Network:</a:t>
            </a:r>
            <a:br>
              <a:rPr lang="en-US" b="1" i="1" dirty="0"/>
            </a:br>
            <a:r>
              <a:rPr lang="en-US" b="1" i="1" dirty="0"/>
              <a:t>Linear feedback shifts register</a:t>
            </a:r>
            <a:r>
              <a:rPr lang="en-GB" b="1" i="1" dirty="0"/>
              <a:t/>
            </a:r>
            <a:br>
              <a:rPr lang="en-GB" b="1" i="1" dirty="0"/>
            </a:br>
            <a:endParaRPr lang="en-GB" dirty="0"/>
          </a:p>
        </p:txBody>
      </p:sp>
      <p:sp>
        <p:nvSpPr>
          <p:cNvPr id="3" name="Content Placeholder 2">
            <a:extLst>
              <a:ext uri="{FF2B5EF4-FFF2-40B4-BE49-F238E27FC236}">
                <a16:creationId xmlns="" xmlns:a16="http://schemas.microsoft.com/office/drawing/2014/main" id="{9F9B4934-D634-45E0-BDFC-5DB557D57B0E}"/>
              </a:ext>
            </a:extLst>
          </p:cNvPr>
          <p:cNvSpPr>
            <a:spLocks noGrp="1"/>
          </p:cNvSpPr>
          <p:nvPr>
            <p:ph idx="1"/>
          </p:nvPr>
        </p:nvSpPr>
        <p:spPr>
          <a:xfrm>
            <a:off x="1141412" y="2249487"/>
            <a:ext cx="9905999" cy="4460232"/>
          </a:xfrm>
        </p:spPr>
        <p:txBody>
          <a:bodyPr>
            <a:normAutofit fontScale="92500" lnSpcReduction="10000"/>
          </a:bodyPr>
          <a:lstStyle/>
          <a:p>
            <a:r>
              <a:rPr lang="en-GB" dirty="0"/>
              <a:t>Generating numbers at random is essential, more precisely the pseudo generation of numbers, which uses the LFSR which is the linear feedback shift register (Pandey et al, 2010, pp. 400-407). </a:t>
            </a:r>
          </a:p>
          <a:p>
            <a:r>
              <a:rPr lang="en-GB" dirty="0"/>
              <a:t>This is a shift register design which works on taps that are many special bits (Kulkarni and </a:t>
            </a:r>
            <a:r>
              <a:rPr lang="en-GB" dirty="0" err="1"/>
              <a:t>Venayagamoorthy</a:t>
            </a:r>
            <a:r>
              <a:rPr lang="en-GB" dirty="0"/>
              <a:t>, 2011, pp.262-267).</a:t>
            </a:r>
          </a:p>
          <a:p>
            <a:r>
              <a:rPr lang="en-GB" dirty="0"/>
              <a:t> This is fed forward by the function </a:t>
            </a:r>
            <a:r>
              <a:rPr lang="en-GB" dirty="0" err="1"/>
              <a:t>xor</a:t>
            </a:r>
            <a:r>
              <a:rPr lang="en-GB" dirty="0"/>
              <a:t>.</a:t>
            </a:r>
          </a:p>
          <a:p>
            <a:r>
              <a:rPr lang="en-GB" dirty="0"/>
              <a:t>Two LFSRs are used such as the </a:t>
            </a:r>
            <a:r>
              <a:rPr lang="en-GB" dirty="0" err="1"/>
              <a:t>Pbests</a:t>
            </a:r>
            <a:r>
              <a:rPr lang="en-GB" dirty="0"/>
              <a:t> and </a:t>
            </a:r>
            <a:r>
              <a:rPr lang="en-GB" dirty="0" err="1"/>
              <a:t>Gbests</a:t>
            </a:r>
            <a:r>
              <a:rPr lang="en-GB" dirty="0"/>
              <a:t>, used for the values of weights. Then comes the one which is used for the initial value of the velocity equation.  </a:t>
            </a:r>
          </a:p>
          <a:p>
            <a:r>
              <a:rPr lang="en-GB" dirty="0"/>
              <a:t> Two of these exist due to the fact that values that are in the velocity equation range from 0.1 while the initial values are random. </a:t>
            </a:r>
          </a:p>
          <a:p>
            <a:endParaRPr lang="en-GB" dirty="0"/>
          </a:p>
        </p:txBody>
      </p:sp>
    </p:spTree>
    <p:extLst>
      <p:ext uri="{BB962C8B-B14F-4D97-AF65-F5344CB8AC3E}">
        <p14:creationId xmlns:p14="http://schemas.microsoft.com/office/powerpoint/2010/main" val="4732793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0F3CA-E0B2-4A57-B6BF-192210406661}"/>
              </a:ext>
            </a:extLst>
          </p:cNvPr>
          <p:cNvSpPr>
            <a:spLocks noGrp="1"/>
          </p:cNvSpPr>
          <p:nvPr>
            <p:ph type="title"/>
          </p:nvPr>
        </p:nvSpPr>
        <p:spPr/>
        <p:txBody>
          <a:bodyPr>
            <a:normAutofit fontScale="90000"/>
          </a:bodyPr>
          <a:lstStyle/>
          <a:p>
            <a:r>
              <a:rPr lang="en-GB" dirty="0"/>
              <a:t/>
            </a:r>
            <a:br>
              <a:rPr lang="en-GB" dirty="0"/>
            </a:br>
            <a:r>
              <a:rPr lang="en-GB" dirty="0"/>
              <a:t>Initial Value LFSR</a:t>
            </a:r>
            <a:br>
              <a:rPr lang="en-GB" dirty="0"/>
            </a:br>
            <a:endParaRPr lang="en-GB" dirty="0"/>
          </a:p>
        </p:txBody>
      </p:sp>
      <p:sp>
        <p:nvSpPr>
          <p:cNvPr id="3" name="Content Placeholder 2">
            <a:extLst>
              <a:ext uri="{FF2B5EF4-FFF2-40B4-BE49-F238E27FC236}">
                <a16:creationId xmlns="" xmlns:a16="http://schemas.microsoft.com/office/drawing/2014/main" id="{F6117AC8-4F7A-41A0-A600-207BEAE5BBAD}"/>
              </a:ext>
            </a:extLst>
          </p:cNvPr>
          <p:cNvSpPr>
            <a:spLocks noGrp="1"/>
          </p:cNvSpPr>
          <p:nvPr>
            <p:ph idx="1"/>
          </p:nvPr>
        </p:nvSpPr>
        <p:spPr/>
        <p:txBody>
          <a:bodyPr/>
          <a:lstStyle/>
          <a:p>
            <a:r>
              <a:rPr lang="en-GB" dirty="0"/>
              <a:t>Both of these are used as there are some special cases and to work according to that, these are used (</a:t>
            </a:r>
            <a:r>
              <a:rPr lang="en-GB" dirty="0" err="1"/>
              <a:t>Civicioglu</a:t>
            </a:r>
            <a:r>
              <a:rPr lang="en-GB" dirty="0"/>
              <a:t> and </a:t>
            </a:r>
            <a:r>
              <a:rPr lang="en-GB" dirty="0" err="1"/>
              <a:t>Besdok</a:t>
            </a:r>
            <a:r>
              <a:rPr lang="en-GB" dirty="0"/>
              <a:t>, 2013,  pp.315-346). </a:t>
            </a:r>
          </a:p>
          <a:p>
            <a:r>
              <a:rPr lang="en-GB" dirty="0"/>
              <a:t>These two functions of </a:t>
            </a:r>
            <a:r>
              <a:rPr lang="en-GB" dirty="0" err="1"/>
              <a:t>xor</a:t>
            </a:r>
            <a:r>
              <a:rPr lang="en-GB" dirty="0"/>
              <a:t> are used in which one being in the mantissa part, the other in the exponent part. This is shown by fig.3.</a:t>
            </a:r>
          </a:p>
          <a:p>
            <a:pPr marL="0" indent="0">
              <a:buNone/>
            </a:pPr>
            <a:endParaRPr lang="en-GB" dirty="0"/>
          </a:p>
          <a:p>
            <a:endParaRPr lang="en-GB" dirty="0"/>
          </a:p>
        </p:txBody>
      </p:sp>
      <p:pic>
        <p:nvPicPr>
          <p:cNvPr id="4" name="Picture 3">
            <a:extLst>
              <a:ext uri="{FF2B5EF4-FFF2-40B4-BE49-F238E27FC236}">
                <a16:creationId xmlns="" xmlns:a16="http://schemas.microsoft.com/office/drawing/2014/main" id="{7AC42F8E-2FB2-4FF2-BD65-C8D5EE8F5F91}"/>
              </a:ext>
            </a:extLst>
          </p:cNvPr>
          <p:cNvPicPr/>
          <p:nvPr/>
        </p:nvPicPr>
        <p:blipFill>
          <a:blip r:embed="rId2">
            <a:extLst>
              <a:ext uri="{28A0092B-C50C-407E-A947-70E740481C1C}">
                <a14:useLocalDpi xmlns:a14="http://schemas.microsoft.com/office/drawing/2010/main" val="0"/>
              </a:ext>
            </a:extLst>
          </a:blip>
          <a:stretch>
            <a:fillRect/>
          </a:stretch>
        </p:blipFill>
        <p:spPr>
          <a:xfrm>
            <a:off x="1141412" y="4547544"/>
            <a:ext cx="7748588" cy="1976824"/>
          </a:xfrm>
          <a:prstGeom prst="rect">
            <a:avLst/>
          </a:prstGeom>
        </p:spPr>
      </p:pic>
    </p:spTree>
    <p:extLst>
      <p:ext uri="{BB962C8B-B14F-4D97-AF65-F5344CB8AC3E}">
        <p14:creationId xmlns:p14="http://schemas.microsoft.com/office/powerpoint/2010/main" val="11686265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1DC5E7-9E54-4EED-B5FF-81D5AA4F88CE}"/>
              </a:ext>
            </a:extLst>
          </p:cNvPr>
          <p:cNvSpPr>
            <a:spLocks noGrp="1"/>
          </p:cNvSpPr>
          <p:nvPr>
            <p:ph type="title"/>
          </p:nvPr>
        </p:nvSpPr>
        <p:spPr/>
        <p:txBody>
          <a:bodyPr>
            <a:normAutofit fontScale="90000"/>
          </a:bodyPr>
          <a:lstStyle/>
          <a:p>
            <a:r>
              <a:rPr lang="en-GB" dirty="0"/>
              <a:t/>
            </a:r>
            <a:br>
              <a:rPr lang="en-GB" dirty="0"/>
            </a:br>
            <a:r>
              <a:rPr lang="en-GB" dirty="0"/>
              <a:t>Velocity update LFSR</a:t>
            </a:r>
            <a:br>
              <a:rPr lang="en-GB"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1C67B90-4E72-4B1E-8BD7-6FDF4E36A0D7}"/>
                  </a:ext>
                </a:extLst>
              </p:cNvPr>
              <p:cNvSpPr>
                <a:spLocks noGrp="1"/>
              </p:cNvSpPr>
              <p:nvPr>
                <p:ph idx="1"/>
              </p:nvPr>
            </p:nvSpPr>
            <p:spPr>
              <a:xfrm>
                <a:off x="1141412" y="2215114"/>
                <a:ext cx="9905999" cy="3541714"/>
              </a:xfrm>
            </p:spPr>
            <p:txBody>
              <a:bodyPr/>
              <a:lstStyle/>
              <a:p>
                <a:r>
                  <a:rPr lang="en-GB" dirty="0"/>
                  <a:t>In this, the floating-point multiplication which is the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3</m:t>
                        </m:r>
                      </m:sub>
                    </m:sSub>
                  </m:oMath>
                </a14:m>
                <a:r>
                  <a:rPr lang="en-GB" dirty="0"/>
                  <a:t>x r is turned into a single number </a:t>
                </a:r>
              </a:p>
              <a:p>
                <a:r>
                  <a:rPr lang="en-GB" dirty="0"/>
                  <a:t>[0,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3</m:t>
                        </m:r>
                      </m:sub>
                    </m:sSub>
                  </m:oMath>
                </a14:m>
                <a:r>
                  <a:rPr lang="en-GB" dirty="0"/>
                  <a:t>x r]. in this the [0,2] range is used and the sign bit is 0. Shown in fig 4 where s is the sign bit, e is the component bit and m is the mantissa base.</a:t>
                </a:r>
              </a:p>
              <a:p>
                <a:endParaRPr lang="en-GB" dirty="0"/>
              </a:p>
            </p:txBody>
          </p:sp>
        </mc:Choice>
        <mc:Fallback xmlns="">
          <p:sp>
            <p:nvSpPr>
              <p:cNvPr id="3" name="Content Placeholder 2">
                <a:extLst>
                  <a:ext uri="{FF2B5EF4-FFF2-40B4-BE49-F238E27FC236}">
                    <a16:creationId xmlns:a16="http://schemas.microsoft.com/office/drawing/2014/main" id="{31C67B90-4E72-4B1E-8BD7-6FDF4E36A0D7}"/>
                  </a:ext>
                </a:extLst>
              </p:cNvPr>
              <p:cNvSpPr>
                <a:spLocks noGrp="1" noRot="1" noChangeAspect="1" noMove="1" noResize="1" noEditPoints="1" noAdjustHandles="1" noChangeArrowheads="1" noChangeShapeType="1" noTextEdit="1"/>
              </p:cNvSpPr>
              <p:nvPr>
                <p:ph idx="1"/>
              </p:nvPr>
            </p:nvSpPr>
            <p:spPr>
              <a:xfrm>
                <a:off x="1141412" y="2215114"/>
                <a:ext cx="9905999" cy="3541714"/>
              </a:xfrm>
              <a:blipFill>
                <a:blip r:embed="rId2"/>
                <a:stretch>
                  <a:fillRect l="-1231" t="-2238" r="-985"/>
                </a:stretch>
              </a:blipFill>
            </p:spPr>
            <p:txBody>
              <a:bodyPr/>
              <a:lstStyle/>
              <a:p>
                <a:r>
                  <a:rPr lang="en-GB">
                    <a:noFill/>
                  </a:rPr>
                  <a:t> </a:t>
                </a:r>
              </a:p>
            </p:txBody>
          </p:sp>
        </mc:Fallback>
      </mc:AlternateContent>
      <p:pic>
        <p:nvPicPr>
          <p:cNvPr id="4" name="Picture 3">
            <a:extLst>
              <a:ext uri="{FF2B5EF4-FFF2-40B4-BE49-F238E27FC236}">
                <a16:creationId xmlns="" xmlns:a16="http://schemas.microsoft.com/office/drawing/2014/main" id="{2C60EBA4-7285-4D42-BBD2-A4A94F354DA3}"/>
              </a:ext>
            </a:extLst>
          </p:cNvPr>
          <p:cNvPicPr/>
          <p:nvPr/>
        </p:nvPicPr>
        <p:blipFill>
          <a:blip r:embed="rId3">
            <a:extLst>
              <a:ext uri="{28A0092B-C50C-407E-A947-70E740481C1C}">
                <a14:useLocalDpi xmlns:a14="http://schemas.microsoft.com/office/drawing/2010/main" val="0"/>
              </a:ext>
            </a:extLst>
          </a:blip>
          <a:stretch>
            <a:fillRect/>
          </a:stretch>
        </p:blipFill>
        <p:spPr>
          <a:xfrm>
            <a:off x="1141412" y="4642886"/>
            <a:ext cx="8332788" cy="1935714"/>
          </a:xfrm>
          <a:prstGeom prst="rect">
            <a:avLst/>
          </a:prstGeom>
        </p:spPr>
      </p:pic>
    </p:spTree>
    <p:extLst>
      <p:ext uri="{BB962C8B-B14F-4D97-AF65-F5344CB8AC3E}">
        <p14:creationId xmlns:p14="http://schemas.microsoft.com/office/powerpoint/2010/main" val="37780179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AE7E8-8B9C-447F-964D-C381358CAC74}"/>
              </a:ext>
            </a:extLst>
          </p:cNvPr>
          <p:cNvSpPr>
            <a:spLocks noGrp="1"/>
          </p:cNvSpPr>
          <p:nvPr>
            <p:ph type="title"/>
          </p:nvPr>
        </p:nvSpPr>
        <p:spPr/>
        <p:txBody>
          <a:bodyPr>
            <a:normAutofit fontScale="90000"/>
          </a:bodyPr>
          <a:lstStyle/>
          <a:p>
            <a:r>
              <a:rPr lang="en-GB" dirty="0"/>
              <a:t>Hardware architecture for the implementation of NNPSOCV</a:t>
            </a:r>
            <a:br>
              <a:rPr lang="en-GB"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02DA85A-5290-4BE7-9D81-7A24C18AE369}"/>
                  </a:ext>
                </a:extLst>
              </p:cNvPr>
              <p:cNvSpPr>
                <a:spLocks noGrp="1"/>
              </p:cNvSpPr>
              <p:nvPr>
                <p:ph idx="1"/>
              </p:nvPr>
            </p:nvSpPr>
            <p:spPr>
              <a:xfrm>
                <a:off x="1141412" y="2249487"/>
                <a:ext cx="9905999" cy="4522016"/>
              </a:xfrm>
            </p:spPr>
            <p:txBody>
              <a:bodyPr>
                <a:normAutofit/>
              </a:bodyPr>
              <a:lstStyle/>
              <a:p>
                <a:r>
                  <a:rPr lang="en-GB" dirty="0"/>
                  <a:t>The implementation of the PSO_CV is used to for the purpose of training the three layers of the neural network. </a:t>
                </a:r>
              </a:p>
              <a:p>
                <a:r>
                  <a:rPr lang="en-GB" dirty="0"/>
                  <a:t>Eons in every layer are shown as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oMath>
                </a14:m>
                <a:r>
                  <a:rPr lang="en-GB" dirty="0"/>
                  <a:t>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h</m:t>
                        </m:r>
                      </m:sub>
                    </m:sSub>
                  </m:oMath>
                </a14:m>
                <a:r>
                  <a:rPr lang="en-GB" dirty="0"/>
                  <a:t> and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0</m:t>
                        </m:r>
                      </m:sub>
                    </m:sSub>
                  </m:oMath>
                </a14:m>
                <a:r>
                  <a:rPr lang="en-GB" dirty="0"/>
                  <a:t>. (Kennedy, 2011, pp. 760-766)</a:t>
                </a:r>
              </a:p>
              <a:p>
                <a:r>
                  <a:rPr lang="en-GB" dirty="0"/>
                  <a:t> To further help int eh increasing of the accuracy the numbers are also made biased. The size of the arrays containing this is shown by: </a:t>
                </a:r>
              </a:p>
              <a:p>
                <a:r>
                  <a:rPr lang="en-GB" dirty="0"/>
                  <a:t>This shows how the PSO_CV updates the D weight of the neural network which leads to looking for the best D weight (</a:t>
                </a:r>
                <a:r>
                  <a:rPr lang="en-GB" dirty="0" err="1"/>
                  <a:t>Ishaque</a:t>
                </a:r>
                <a:r>
                  <a:rPr lang="en-GB" dirty="0"/>
                  <a:t> et al, 2012, pp.3627-3638). Thus, D becomes the dimension of every particle. </a:t>
                </a:r>
              </a:p>
              <a:p>
                <a:endParaRPr lang="en-GB" dirty="0"/>
              </a:p>
            </p:txBody>
          </p:sp>
        </mc:Choice>
        <mc:Fallback xmlns="">
          <p:sp>
            <p:nvSpPr>
              <p:cNvPr id="3" name="Content Placeholder 2">
                <a:extLst>
                  <a:ext uri="{FF2B5EF4-FFF2-40B4-BE49-F238E27FC236}">
                    <a16:creationId xmlns:a16="http://schemas.microsoft.com/office/drawing/2014/main" id="{C02DA85A-5290-4BE7-9D81-7A24C18AE369}"/>
                  </a:ext>
                </a:extLst>
              </p:cNvPr>
              <p:cNvSpPr>
                <a:spLocks noGrp="1" noRot="1" noChangeAspect="1" noMove="1" noResize="1" noEditPoints="1" noAdjustHandles="1" noChangeArrowheads="1" noChangeShapeType="1" noTextEdit="1"/>
              </p:cNvSpPr>
              <p:nvPr>
                <p:ph idx="1"/>
              </p:nvPr>
            </p:nvSpPr>
            <p:spPr>
              <a:xfrm>
                <a:off x="1141412" y="2249487"/>
                <a:ext cx="9905999" cy="4522016"/>
              </a:xfrm>
              <a:blipFill>
                <a:blip r:embed="rId2"/>
                <a:stretch>
                  <a:fillRect l="-1231" t="-1752" r="-1477" b="-270"/>
                </a:stretch>
              </a:blipFill>
            </p:spPr>
            <p:txBody>
              <a:bodyPr/>
              <a:lstStyle/>
              <a:p>
                <a:r>
                  <a:rPr lang="en-GB">
                    <a:noFill/>
                  </a:rPr>
                  <a:t> </a:t>
                </a:r>
              </a:p>
            </p:txBody>
          </p:sp>
        </mc:Fallback>
      </mc:AlternateContent>
      <p:pic>
        <p:nvPicPr>
          <p:cNvPr id="4" name="Picture 3">
            <a:extLst>
              <a:ext uri="{FF2B5EF4-FFF2-40B4-BE49-F238E27FC236}">
                <a16:creationId xmlns="" xmlns:a16="http://schemas.microsoft.com/office/drawing/2014/main" id="{D2B628B4-5E9B-4EF6-8FD8-3C9C23C60B5D}"/>
              </a:ext>
            </a:extLst>
          </p:cNvPr>
          <p:cNvPicPr/>
          <p:nvPr/>
        </p:nvPicPr>
        <p:blipFill>
          <a:blip r:embed="rId3">
            <a:extLst>
              <a:ext uri="{28A0092B-C50C-407E-A947-70E740481C1C}">
                <a14:useLocalDpi xmlns:a14="http://schemas.microsoft.com/office/drawing/2010/main" val="0"/>
              </a:ext>
            </a:extLst>
          </a:blip>
          <a:stretch>
            <a:fillRect/>
          </a:stretch>
        </p:blipFill>
        <p:spPr>
          <a:xfrm>
            <a:off x="8452150" y="4846895"/>
            <a:ext cx="3490141" cy="449006"/>
          </a:xfrm>
          <a:prstGeom prst="rect">
            <a:avLst/>
          </a:prstGeom>
        </p:spPr>
      </p:pic>
    </p:spTree>
    <p:extLst>
      <p:ext uri="{BB962C8B-B14F-4D97-AF65-F5344CB8AC3E}">
        <p14:creationId xmlns:p14="http://schemas.microsoft.com/office/powerpoint/2010/main" val="6722122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6AAD7-4147-4420-BFC1-29B39FDB950F}"/>
              </a:ext>
            </a:extLst>
          </p:cNvPr>
          <p:cNvSpPr>
            <a:spLocks noGrp="1"/>
          </p:cNvSpPr>
          <p:nvPr>
            <p:ph type="title"/>
          </p:nvPr>
        </p:nvSpPr>
        <p:spPr/>
        <p:txBody>
          <a:bodyPr/>
          <a:lstStyle/>
          <a:p>
            <a:r>
              <a:rPr lang="en-GB" b="1" i="1" dirty="0"/>
              <a:t>Conclusion</a:t>
            </a:r>
            <a:br>
              <a:rPr lang="en-GB" b="1" i="1" dirty="0"/>
            </a:br>
            <a:endParaRPr lang="en-GB" dirty="0"/>
          </a:p>
        </p:txBody>
      </p:sp>
      <p:sp>
        <p:nvSpPr>
          <p:cNvPr id="3" name="Content Placeholder 2">
            <a:extLst>
              <a:ext uri="{FF2B5EF4-FFF2-40B4-BE49-F238E27FC236}">
                <a16:creationId xmlns="" xmlns:a16="http://schemas.microsoft.com/office/drawing/2014/main" id="{795BA924-9B9D-4F78-A87D-E31763D5CB12}"/>
              </a:ext>
            </a:extLst>
          </p:cNvPr>
          <p:cNvSpPr>
            <a:spLocks noGrp="1"/>
          </p:cNvSpPr>
          <p:nvPr>
            <p:ph idx="1"/>
          </p:nvPr>
        </p:nvSpPr>
        <p:spPr>
          <a:xfrm>
            <a:off x="1141412" y="1532795"/>
            <a:ext cx="9905999" cy="3541714"/>
          </a:xfrm>
        </p:spPr>
        <p:txBody>
          <a:bodyPr/>
          <a:lstStyle/>
          <a:p>
            <a:r>
              <a:rPr lang="en-GB" dirty="0"/>
              <a:t>Computing has increased and changed at a rapid pace from the time of homogeneous systems of computing (</a:t>
            </a:r>
            <a:r>
              <a:rPr lang="en-GB" dirty="0" err="1"/>
              <a:t>Hanumaiah</a:t>
            </a:r>
            <a:r>
              <a:rPr lang="en-GB" dirty="0"/>
              <a:t> and </a:t>
            </a:r>
            <a:r>
              <a:rPr lang="en-GB" dirty="0" err="1"/>
              <a:t>Vrudhula</a:t>
            </a:r>
            <a:r>
              <a:rPr lang="en-GB" dirty="0"/>
              <a:t>, 2012, pp.1484-1494). </a:t>
            </a:r>
          </a:p>
          <a:p>
            <a:r>
              <a:rPr lang="en-GB" dirty="0"/>
              <a:t>The difference between the parallel and sequential computation are extremely vast. </a:t>
            </a:r>
          </a:p>
          <a:p>
            <a:r>
              <a:rPr lang="en-GB" dirty="0"/>
              <a:t>The comparative difference and the overall improvements of parallel computing is unmatched.</a:t>
            </a:r>
          </a:p>
        </p:txBody>
      </p:sp>
    </p:spTree>
    <p:extLst>
      <p:ext uri="{BB962C8B-B14F-4D97-AF65-F5344CB8AC3E}">
        <p14:creationId xmlns:p14="http://schemas.microsoft.com/office/powerpoint/2010/main" val="2530996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361FDE-34AE-4295-A2D4-14CF5E90A90F}"/>
              </a:ext>
            </a:extLst>
          </p:cNvPr>
          <p:cNvSpPr>
            <a:spLocks noGrp="1"/>
          </p:cNvSpPr>
          <p:nvPr>
            <p:ph type="title"/>
          </p:nvPr>
        </p:nvSpPr>
        <p:spPr>
          <a:xfrm>
            <a:off x="1141413" y="0"/>
            <a:ext cx="9905998" cy="1478570"/>
          </a:xfrm>
        </p:spPr>
        <p:txBody>
          <a:bodyPr/>
          <a:lstStyle/>
          <a:p>
            <a:r>
              <a:rPr lang="en-GB" b="1" dirty="0"/>
              <a:t>References</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D0C27BD4-E9FD-4325-861E-5E216A371018}"/>
              </a:ext>
            </a:extLst>
          </p:cNvPr>
          <p:cNvSpPr>
            <a:spLocks noGrp="1"/>
          </p:cNvSpPr>
          <p:nvPr>
            <p:ph idx="1"/>
          </p:nvPr>
        </p:nvSpPr>
        <p:spPr>
          <a:xfrm>
            <a:off x="1141412" y="927034"/>
            <a:ext cx="9905999" cy="5745615"/>
          </a:xfrm>
        </p:spPr>
        <p:txBody>
          <a:bodyPr>
            <a:normAutofit fontScale="32500" lnSpcReduction="20000"/>
          </a:bodyPr>
          <a:lstStyle/>
          <a:p>
            <a:r>
              <a:rPr lang="en-GB" sz="3400" dirty="0"/>
              <a:t>Cook, S., 2012. </a:t>
            </a:r>
            <a:r>
              <a:rPr lang="en-GB" sz="3400" i="1" dirty="0"/>
              <a:t>CUDA programming: a developer's guide to parallel computing with GPUs</a:t>
            </a:r>
            <a:r>
              <a:rPr lang="en-GB" sz="3400" dirty="0"/>
              <a:t>. </a:t>
            </a:r>
            <a:r>
              <a:rPr lang="en-GB" sz="3400" dirty="0" err="1"/>
              <a:t>Newnes</a:t>
            </a:r>
            <a:r>
              <a:rPr lang="en-GB" sz="3400" dirty="0"/>
              <a:t>.</a:t>
            </a:r>
          </a:p>
          <a:p>
            <a:r>
              <a:rPr lang="en-GB" sz="3400" dirty="0"/>
              <a:t>Fu, Z., Sun, X., Liu, Q., Zhou, L. and Shu, J., 2015. Achieving efficient cloud search services: multi-keyword ranked search over encrypted cloud data supporting parallel computing. </a:t>
            </a:r>
            <a:r>
              <a:rPr lang="en-GB" sz="3400" i="1" dirty="0"/>
              <a:t>IEICE Transactions on Communications</a:t>
            </a:r>
            <a:r>
              <a:rPr lang="en-GB" sz="3400" dirty="0"/>
              <a:t>, </a:t>
            </a:r>
            <a:r>
              <a:rPr lang="en-GB" sz="3400" i="1" dirty="0"/>
              <a:t>98</a:t>
            </a:r>
            <a:r>
              <a:rPr lang="en-GB" sz="3400" dirty="0"/>
              <a:t>(1), pp.190-200.</a:t>
            </a:r>
          </a:p>
          <a:p>
            <a:r>
              <a:rPr lang="en-GB" sz="3400" dirty="0"/>
              <a:t>Golub, G.H. and Ortega, J.M., 2014. </a:t>
            </a:r>
            <a:r>
              <a:rPr lang="en-GB" sz="3400" i="1" dirty="0"/>
              <a:t>Scientific computing: an introduction with parallel computing</a:t>
            </a:r>
            <a:r>
              <a:rPr lang="en-GB" sz="3400" dirty="0"/>
              <a:t>. Elsevier.</a:t>
            </a:r>
          </a:p>
          <a:p>
            <a:r>
              <a:rPr lang="en-GB" sz="3400" dirty="0" err="1"/>
              <a:t>Hanumaiah</a:t>
            </a:r>
            <a:r>
              <a:rPr lang="en-GB" sz="3400" dirty="0"/>
              <a:t>, V. and </a:t>
            </a:r>
            <a:r>
              <a:rPr lang="en-GB" sz="3400" dirty="0" err="1"/>
              <a:t>Vrudhula</a:t>
            </a:r>
            <a:r>
              <a:rPr lang="en-GB" sz="3400" dirty="0"/>
              <a:t>, S., 2012. Temperature-aware DVFS for hard real-time applications on multicore processors. </a:t>
            </a:r>
            <a:r>
              <a:rPr lang="en-GB" sz="3400" i="1" dirty="0"/>
              <a:t>IEEE Transactions on Computers</a:t>
            </a:r>
            <a:r>
              <a:rPr lang="en-GB" sz="3400" dirty="0"/>
              <a:t>, </a:t>
            </a:r>
            <a:r>
              <a:rPr lang="en-GB" sz="3400" i="1" dirty="0"/>
              <a:t>61</a:t>
            </a:r>
            <a:r>
              <a:rPr lang="en-GB" sz="3400" dirty="0"/>
              <a:t>(10), pp.1484-1494.</a:t>
            </a:r>
          </a:p>
          <a:p>
            <a:r>
              <a:rPr lang="en-GB" sz="3400" dirty="0" err="1"/>
              <a:t>Hromkovič</a:t>
            </a:r>
            <a:r>
              <a:rPr lang="en-GB" sz="3400" dirty="0"/>
              <a:t>, J., 2013. </a:t>
            </a:r>
            <a:r>
              <a:rPr lang="en-GB" sz="3400" i="1" dirty="0"/>
              <a:t>Communication complexity and parallel computing</a:t>
            </a:r>
            <a:r>
              <a:rPr lang="en-GB" sz="3400" dirty="0"/>
              <a:t>. Springer Science &amp; Business Media.</a:t>
            </a:r>
          </a:p>
          <a:p>
            <a:r>
              <a:rPr lang="en-GB" sz="3400" dirty="0" err="1"/>
              <a:t>Migdalas</a:t>
            </a:r>
            <a:r>
              <a:rPr lang="en-GB" sz="3400" dirty="0"/>
              <a:t>, A., </a:t>
            </a:r>
            <a:r>
              <a:rPr lang="en-GB" sz="3400" dirty="0" err="1"/>
              <a:t>Pardalos</a:t>
            </a:r>
            <a:r>
              <a:rPr lang="en-GB" sz="3400" dirty="0"/>
              <a:t>, P.M. and </a:t>
            </a:r>
            <a:r>
              <a:rPr lang="en-GB" sz="3400" dirty="0" err="1"/>
              <a:t>Storøy</a:t>
            </a:r>
            <a:r>
              <a:rPr lang="en-GB" sz="3400" dirty="0"/>
              <a:t>, S. eds., 2013. </a:t>
            </a:r>
            <a:r>
              <a:rPr lang="en-GB" sz="3400" i="1" dirty="0"/>
              <a:t>Parallel computing in optimization</a:t>
            </a:r>
            <a:r>
              <a:rPr lang="en-GB" sz="3400" dirty="0"/>
              <a:t> (Vol. 7). Springer Science &amp; Business Media.</a:t>
            </a:r>
          </a:p>
          <a:p>
            <a:r>
              <a:rPr lang="en-GB" sz="3400" dirty="0"/>
              <a:t>Morrison, M. and Ranganathan, N., 2012, August. Analysis of reversible logic based sequential computing structures using quantum mechanics principles. In </a:t>
            </a:r>
            <a:r>
              <a:rPr lang="en-GB" sz="3400" i="1" dirty="0"/>
              <a:t>VLSI (ISVLSI), 2012 IEEE Computer Society Annual Symposium on</a:t>
            </a:r>
            <a:r>
              <a:rPr lang="en-GB" sz="3400" dirty="0"/>
              <a:t> (pp. 219-224). IEEE.</a:t>
            </a:r>
          </a:p>
          <a:p>
            <a:r>
              <a:rPr lang="en-GB" sz="3400" dirty="0"/>
              <a:t>Potter, J.L., 2012. </a:t>
            </a:r>
            <a:r>
              <a:rPr lang="en-GB" sz="3400" i="1" dirty="0"/>
              <a:t>Associative computing: a programming paradigm for massively parallel computers</a:t>
            </a:r>
            <a:r>
              <a:rPr lang="en-GB" sz="3400" dirty="0"/>
              <a:t>. Springer Science &amp; Business Media.</a:t>
            </a:r>
          </a:p>
          <a:p>
            <a:r>
              <a:rPr lang="en-GB" sz="3400" dirty="0" err="1"/>
              <a:t>Takefuji</a:t>
            </a:r>
            <a:r>
              <a:rPr lang="en-GB" sz="3400" dirty="0"/>
              <a:t>, Y., 2012. </a:t>
            </a:r>
            <a:r>
              <a:rPr lang="en-GB" sz="3400" i="1" dirty="0"/>
              <a:t>Neural network parallel computing</a:t>
            </a:r>
            <a:r>
              <a:rPr lang="en-GB" sz="3400" dirty="0"/>
              <a:t> (Vol. 164). Springer Science &amp; Business Media.</a:t>
            </a:r>
          </a:p>
          <a:p>
            <a:r>
              <a:rPr lang="en-GB" sz="3400" dirty="0"/>
              <a:t>Zhou, X., Yang, J., Xu, Y., Zhang, Y. and Zhao, J., 2010. Thermal-aware task scheduling for 3D multicore processors. </a:t>
            </a:r>
            <a:r>
              <a:rPr lang="en-GB" sz="3400" i="1" dirty="0"/>
              <a:t>IEEE Transactions on Parallel and Distributed Systems</a:t>
            </a:r>
            <a:r>
              <a:rPr lang="en-GB" sz="3400" dirty="0"/>
              <a:t>, </a:t>
            </a:r>
            <a:r>
              <a:rPr lang="en-GB" sz="3400" i="1" dirty="0"/>
              <a:t>21</a:t>
            </a:r>
            <a:r>
              <a:rPr lang="en-GB" sz="3400" dirty="0"/>
              <a:t>(1), pp.60-71.</a:t>
            </a:r>
            <a:endParaRPr lang="en-US" sz="3400" dirty="0"/>
          </a:p>
          <a:p>
            <a:r>
              <a:rPr lang="en-GB" sz="3400" dirty="0"/>
              <a:t>Kennedy, J., 2011. Particle swarm optimization. In </a:t>
            </a:r>
            <a:r>
              <a:rPr lang="en-GB" sz="3400" i="1" dirty="0" err="1"/>
              <a:t>Encyclopedia</a:t>
            </a:r>
            <a:r>
              <a:rPr lang="en-GB" sz="3400" i="1" dirty="0"/>
              <a:t> of machine learning</a:t>
            </a:r>
            <a:r>
              <a:rPr lang="en-GB" sz="3400" dirty="0"/>
              <a:t> (pp. 760-766). Springer, Boston, MA.</a:t>
            </a:r>
          </a:p>
          <a:p>
            <a:r>
              <a:rPr lang="en-GB" sz="3400" dirty="0"/>
              <a:t>Kulkarni, R.V. and </a:t>
            </a:r>
            <a:r>
              <a:rPr lang="en-GB" sz="3400" dirty="0" err="1"/>
              <a:t>Venayagamoorthy</a:t>
            </a:r>
            <a:r>
              <a:rPr lang="en-GB" sz="3400" dirty="0"/>
              <a:t>, G.K., 2011. Particle swarm optimization in wireless-sensor networks: A brief survey. </a:t>
            </a:r>
            <a:r>
              <a:rPr lang="en-GB" sz="3400" i="1" dirty="0"/>
              <a:t>IEEE Transactions on Systems, Man, and Cybernetics, Part C (Applications and Reviews)</a:t>
            </a:r>
            <a:r>
              <a:rPr lang="en-GB" sz="3400" dirty="0"/>
              <a:t>, </a:t>
            </a:r>
            <a:r>
              <a:rPr lang="en-GB" sz="3400" i="1" dirty="0"/>
              <a:t>41</a:t>
            </a:r>
            <a:r>
              <a:rPr lang="en-GB" sz="3400" dirty="0"/>
              <a:t>(2), pp.262-267.</a:t>
            </a:r>
          </a:p>
          <a:p>
            <a:r>
              <a:rPr lang="en-GB" sz="3400" dirty="0" err="1"/>
              <a:t>Ishaque</a:t>
            </a:r>
            <a:r>
              <a:rPr lang="en-GB" sz="3400" dirty="0"/>
              <a:t>, K., Salam, Z., Amjad, M. and </a:t>
            </a:r>
            <a:r>
              <a:rPr lang="en-GB" sz="3400" dirty="0" err="1"/>
              <a:t>Mekhilef</a:t>
            </a:r>
            <a:r>
              <a:rPr lang="en-GB" sz="3400" dirty="0"/>
              <a:t>, S., 2012. An improved particle swarm optimization (PSO)–based MPPT for PV with reduced steady-state oscillation. </a:t>
            </a:r>
            <a:r>
              <a:rPr lang="en-GB" sz="3400" i="1" dirty="0"/>
              <a:t>IEEE transactions on Power Electronics</a:t>
            </a:r>
            <a:r>
              <a:rPr lang="en-GB" sz="3400" dirty="0"/>
              <a:t>, </a:t>
            </a:r>
            <a:r>
              <a:rPr lang="en-GB" sz="3400" i="1" dirty="0"/>
              <a:t>27</a:t>
            </a:r>
            <a:r>
              <a:rPr lang="en-GB" sz="3400" dirty="0"/>
              <a:t>(8), pp.3627-3638.</a:t>
            </a:r>
          </a:p>
          <a:p>
            <a:r>
              <a:rPr lang="en-GB" sz="3400" dirty="0" err="1"/>
              <a:t>Civicioglu</a:t>
            </a:r>
            <a:r>
              <a:rPr lang="en-GB" sz="3400" dirty="0"/>
              <a:t>, P. and </a:t>
            </a:r>
            <a:r>
              <a:rPr lang="en-GB" sz="3400" dirty="0" err="1"/>
              <a:t>Besdok</a:t>
            </a:r>
            <a:r>
              <a:rPr lang="en-GB" sz="3400" dirty="0"/>
              <a:t>, E., 2013. A conceptual comparison of the Cuckoo-search, particle swarm optimization, differential evolution and artificial bee colony algorithms. </a:t>
            </a:r>
            <a:r>
              <a:rPr lang="en-GB" sz="3400" i="1" dirty="0"/>
              <a:t>Artificial intelligence review</a:t>
            </a:r>
            <a:r>
              <a:rPr lang="en-GB" sz="3400" dirty="0"/>
              <a:t>, </a:t>
            </a:r>
            <a:r>
              <a:rPr lang="en-GB" sz="3400" i="1" dirty="0"/>
              <a:t>39</a:t>
            </a:r>
            <a:r>
              <a:rPr lang="en-GB" sz="3400" dirty="0"/>
              <a:t>(4), pp.315-346.</a:t>
            </a:r>
          </a:p>
          <a:p>
            <a:r>
              <a:rPr lang="en-GB" sz="3400" dirty="0"/>
              <a:t>Pandey, S., Wu, L., Guru, S.M. and </a:t>
            </a:r>
            <a:r>
              <a:rPr lang="en-GB" sz="3400" dirty="0" err="1"/>
              <a:t>Buyya</a:t>
            </a:r>
            <a:r>
              <a:rPr lang="en-GB" sz="3400" dirty="0"/>
              <a:t>, R., 2010, April. A particle swarm optimization-based heuristic for scheduling workflow applications in cloud computing environments. In </a:t>
            </a:r>
            <a:r>
              <a:rPr lang="en-GB" sz="3400" i="1" dirty="0"/>
              <a:t>Advanced information networking and applications (AINA), 2010 24th IEEE international conference on</a:t>
            </a:r>
            <a:r>
              <a:rPr lang="en-GB" sz="3400" dirty="0"/>
              <a:t> (pp. 400-407). IEEE.</a:t>
            </a:r>
          </a:p>
          <a:p>
            <a:endParaRPr lang="en-GB" dirty="0"/>
          </a:p>
        </p:txBody>
      </p:sp>
    </p:spTree>
    <p:extLst>
      <p:ext uri="{BB962C8B-B14F-4D97-AF65-F5344CB8AC3E}">
        <p14:creationId xmlns:p14="http://schemas.microsoft.com/office/powerpoint/2010/main" val="41242779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5EDEB5-13E0-4418-BF8E-23AEBF9CB704}"/>
              </a:ext>
            </a:extLst>
          </p:cNvPr>
          <p:cNvSpPr>
            <a:spLocks noGrp="1"/>
          </p:cNvSpPr>
          <p:nvPr>
            <p:ph type="title"/>
          </p:nvPr>
        </p:nvSpPr>
        <p:spPr/>
        <p:txBody>
          <a:bodyPr/>
          <a:lstStyle/>
          <a:p>
            <a:r>
              <a:rPr lang="en-GB" b="1" i="1" dirty="0"/>
              <a:t>Introduction</a:t>
            </a:r>
            <a:br>
              <a:rPr lang="en-GB" b="1" i="1" dirty="0"/>
            </a:br>
            <a:endParaRPr lang="en-GB" dirty="0"/>
          </a:p>
        </p:txBody>
      </p:sp>
      <p:sp>
        <p:nvSpPr>
          <p:cNvPr id="3" name="Content Placeholder 2">
            <a:extLst>
              <a:ext uri="{FF2B5EF4-FFF2-40B4-BE49-F238E27FC236}">
                <a16:creationId xmlns="" xmlns:a16="http://schemas.microsoft.com/office/drawing/2014/main" id="{E4FF3311-3BE6-44F1-8B7C-3BCCED550ED7}"/>
              </a:ext>
            </a:extLst>
          </p:cNvPr>
          <p:cNvSpPr>
            <a:spLocks noGrp="1"/>
          </p:cNvSpPr>
          <p:nvPr>
            <p:ph idx="1"/>
          </p:nvPr>
        </p:nvSpPr>
        <p:spPr>
          <a:xfrm>
            <a:off x="1141412" y="1631092"/>
            <a:ext cx="9905999" cy="4744993"/>
          </a:xfrm>
        </p:spPr>
        <p:txBody>
          <a:bodyPr>
            <a:normAutofit lnSpcReduction="10000"/>
          </a:bodyPr>
          <a:lstStyle/>
          <a:p>
            <a:r>
              <a:rPr lang="en-GB" sz="3600" dirty="0"/>
              <a:t>Parallel Swarm Optimizations purely based on animal </a:t>
            </a:r>
            <a:r>
              <a:rPr lang="en-US" sz="3600" dirty="0"/>
              <a:t>behavior</a:t>
            </a:r>
            <a:r>
              <a:rPr lang="en-GB" sz="3600" dirty="0"/>
              <a:t> (Zhou et al, 2010, pp.60-71). </a:t>
            </a:r>
          </a:p>
          <a:p>
            <a:r>
              <a:rPr lang="en-GB" sz="3600" dirty="0"/>
              <a:t>Birds use the population to find the way. They follow one bird that has found the solution and then go towards the bird, forming a flock. The fitness function is used to calculate the movement of individuals. </a:t>
            </a:r>
          </a:p>
          <a:p>
            <a:endParaRPr lang="en-GB" dirty="0"/>
          </a:p>
        </p:txBody>
      </p:sp>
      <p:pic>
        <p:nvPicPr>
          <p:cNvPr id="4" name="Picture 3"/>
          <p:cNvPicPr>
            <a:picLocks noChangeAspect="1"/>
          </p:cNvPicPr>
          <p:nvPr/>
        </p:nvPicPr>
        <p:blipFill>
          <a:blip r:embed="rId2"/>
          <a:stretch>
            <a:fillRect/>
          </a:stretch>
        </p:blipFill>
        <p:spPr>
          <a:xfrm>
            <a:off x="7772400" y="0"/>
            <a:ext cx="3606800" cy="1701800"/>
          </a:xfrm>
          <a:prstGeom prst="rect">
            <a:avLst/>
          </a:prstGeom>
        </p:spPr>
      </p:pic>
    </p:spTree>
    <p:extLst>
      <p:ext uri="{BB962C8B-B14F-4D97-AF65-F5344CB8AC3E}">
        <p14:creationId xmlns:p14="http://schemas.microsoft.com/office/powerpoint/2010/main" val="28395960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C1DE0D-E976-400B-B515-96610ED2F5E2}"/>
              </a:ext>
            </a:extLst>
          </p:cNvPr>
          <p:cNvSpPr>
            <a:spLocks noGrp="1"/>
          </p:cNvSpPr>
          <p:nvPr>
            <p:ph type="title"/>
          </p:nvPr>
        </p:nvSpPr>
        <p:spPr>
          <a:xfrm>
            <a:off x="1141413" y="186031"/>
            <a:ext cx="9905998" cy="1478570"/>
          </a:xfrm>
        </p:spPr>
        <p:txBody>
          <a:bodyPr>
            <a:normAutofit fontScale="90000"/>
          </a:bodyPr>
          <a:lstStyle/>
          <a:p>
            <a:r>
              <a:rPr lang="en-GB" b="1" i="1" dirty="0"/>
              <a:t>Presented work:</a:t>
            </a:r>
            <a:br>
              <a:rPr lang="en-GB" b="1" i="1" dirty="0"/>
            </a:br>
            <a:r>
              <a:rPr lang="en-GB" b="1" i="1" dirty="0"/>
              <a:t>Particle Swarm Optimisation</a:t>
            </a:r>
            <a:br>
              <a:rPr lang="en-GB" b="1" i="1"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7F6E569-FAEB-4369-865F-A109A750E371}"/>
                  </a:ext>
                </a:extLst>
              </p:cNvPr>
              <p:cNvSpPr>
                <a:spLocks noGrp="1"/>
              </p:cNvSpPr>
              <p:nvPr>
                <p:ph idx="1"/>
              </p:nvPr>
            </p:nvSpPr>
            <p:spPr>
              <a:xfrm>
                <a:off x="1141413" y="1989995"/>
                <a:ext cx="9905999" cy="3541714"/>
              </a:xfrm>
            </p:spPr>
            <p:txBody>
              <a:bodyPr/>
              <a:lstStyle/>
              <a:p>
                <a:r>
                  <a:rPr lang="en-GB" dirty="0"/>
                  <a:t>The algorithm in the PSO states that the particle p has the position of </a:t>
                </a:r>
                <a14:m>
                  <m:oMath xmlns=""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𝑃</m:t>
                        </m:r>
                      </m:sub>
                      <m:sup>
                        <m:r>
                          <a:rPr lang="en-GB" i="1">
                            <a:latin typeface="Cambria Math" panose="02040503050406030204" pitchFamily="18" charset="0"/>
                          </a:rPr>
                          <m:t>𝑡</m:t>
                        </m:r>
                      </m:sup>
                    </m:sSubSup>
                  </m:oMath>
                </a14:m>
                <a:r>
                  <a:rPr lang="en-GB" dirty="0"/>
                  <a:t> which could also be the solution to the problem of optimization time t (Potter, 2012).</a:t>
                </a:r>
              </a:p>
              <a:p>
                <a:r>
                  <a:rPr lang="en-GB" dirty="0"/>
                  <a:t>every single particle has the velocity </a:t>
                </a:r>
                <a14:m>
                  <m:oMath xmlns=""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rPr>
                          <m:t>𝑉</m:t>
                        </m:r>
                      </m:e>
                      <m:sub>
                        <m:r>
                          <a:rPr lang="en-GB" i="1">
                            <a:latin typeface="Cambria Math" panose="02040503050406030204" pitchFamily="18" charset="0"/>
                          </a:rPr>
                          <m:t>𝑝</m:t>
                        </m:r>
                      </m:sub>
                      <m:sup>
                        <m:r>
                          <a:rPr lang="en-GB" i="1">
                            <a:latin typeface="Cambria Math" panose="02040503050406030204" pitchFamily="18" charset="0"/>
                          </a:rPr>
                          <m:t>𝑡</m:t>
                        </m:r>
                      </m:sup>
                    </m:sSubSup>
                  </m:oMath>
                </a14:m>
                <a:r>
                  <a:rPr lang="en-GB" dirty="0"/>
                  <a:t> and the personal position of </a:t>
                </a:r>
                <a14:m>
                  <m:oMath xmlns=""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rPr>
                          <m:t>𝑥</m:t>
                        </m:r>
                        <m:r>
                          <a:rPr lang="en-GB" i="1">
                            <a:latin typeface="Cambria Math" panose="02040503050406030204" pitchFamily="18" charset="0"/>
                          </a:rPr>
                          <m:t>_</m:t>
                        </m:r>
                        <m:r>
                          <a:rPr lang="en-GB" i="1">
                            <a:latin typeface="Cambria Math" panose="02040503050406030204" pitchFamily="18" charset="0"/>
                          </a:rPr>
                          <m:t>𝑝𝑏𝑒𝑠𝑡</m:t>
                        </m:r>
                      </m:e>
                      <m:sub>
                        <m:r>
                          <a:rPr lang="en-GB" i="1">
                            <a:latin typeface="Cambria Math" panose="02040503050406030204" pitchFamily="18" charset="0"/>
                          </a:rPr>
                          <m:t>𝑝</m:t>
                        </m:r>
                      </m:sub>
                      <m:sup>
                        <m:r>
                          <a:rPr lang="en-GB" i="1">
                            <a:latin typeface="Cambria Math" panose="02040503050406030204" pitchFamily="18" charset="0"/>
                          </a:rPr>
                          <m:t>𝑡</m:t>
                        </m:r>
                      </m:sup>
                    </m:sSubSup>
                  </m:oMath>
                </a14:m>
                <a:r>
                  <a:rPr lang="en-GB" dirty="0"/>
                  <a:t>, plus the global position of </a:t>
                </a:r>
                <a14:m>
                  <m:oMath xmlns=""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𝑥</m:t>
                        </m:r>
                        <m:r>
                          <a:rPr lang="en-GB" i="1">
                            <a:latin typeface="Cambria Math" panose="02040503050406030204" pitchFamily="18" charset="0"/>
                          </a:rPr>
                          <m:t>_</m:t>
                        </m:r>
                        <m:r>
                          <a:rPr lang="en-GB" i="1">
                            <a:latin typeface="Cambria Math" panose="02040503050406030204" pitchFamily="18" charset="0"/>
                          </a:rPr>
                          <m:t>𝑏𝑒𝑠𝑡</m:t>
                        </m:r>
                      </m:e>
                      <m:sup>
                        <m:r>
                          <a:rPr lang="en-GB" i="1">
                            <a:latin typeface="Cambria Math" panose="02040503050406030204" pitchFamily="18" charset="0"/>
                          </a:rPr>
                          <m:t>𝑡</m:t>
                        </m:r>
                      </m:sup>
                    </m:sSup>
                  </m:oMath>
                </a14:m>
                <a:r>
                  <a:rPr lang="en-GB" dirty="0"/>
                  <a:t>. </a:t>
                </a:r>
              </a:p>
              <a:p>
                <a:endParaRPr lang="en-GB" dirty="0"/>
              </a:p>
            </p:txBody>
          </p:sp>
        </mc:Choice>
        <mc:Fallback xmlns="">
          <p:sp>
            <p:nvSpPr>
              <p:cNvPr id="3" name="Content Placeholder 2">
                <a:extLst>
                  <a:ext uri="{FF2B5EF4-FFF2-40B4-BE49-F238E27FC236}">
                    <a16:creationId xmlns:a16="http://schemas.microsoft.com/office/drawing/2014/main" id="{D7F6E569-FAEB-4369-865F-A109A750E371}"/>
                  </a:ext>
                </a:extLst>
              </p:cNvPr>
              <p:cNvSpPr>
                <a:spLocks noGrp="1" noRot="1" noChangeAspect="1" noMove="1" noResize="1" noEditPoints="1" noAdjustHandles="1" noChangeArrowheads="1" noChangeShapeType="1" noTextEdit="1"/>
              </p:cNvSpPr>
              <p:nvPr>
                <p:ph idx="1"/>
              </p:nvPr>
            </p:nvSpPr>
            <p:spPr>
              <a:xfrm>
                <a:off x="1141413" y="1989995"/>
                <a:ext cx="9905999" cy="3541714"/>
              </a:xfrm>
              <a:blipFill>
                <a:blip r:embed="rId2"/>
                <a:stretch>
                  <a:fillRect l="-1231" t="-2065"/>
                </a:stretch>
              </a:blipFill>
            </p:spPr>
            <p:txBody>
              <a:bodyPr/>
              <a:lstStyle/>
              <a:p>
                <a:r>
                  <a:rPr lang="en-GB">
                    <a:noFill/>
                  </a:rPr>
                  <a:t> </a:t>
                </a:r>
              </a:p>
            </p:txBody>
          </p:sp>
        </mc:Fallback>
      </mc:AlternateContent>
    </p:spTree>
    <p:extLst>
      <p:ext uri="{BB962C8B-B14F-4D97-AF65-F5344CB8AC3E}">
        <p14:creationId xmlns:p14="http://schemas.microsoft.com/office/powerpoint/2010/main" val="14559767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99D58C-8FA8-4874-9C5C-22AFA69494EF}"/>
              </a:ext>
            </a:extLst>
          </p:cNvPr>
          <p:cNvSpPr>
            <a:spLocks noGrp="1"/>
          </p:cNvSpPr>
          <p:nvPr>
            <p:ph type="title"/>
          </p:nvPr>
        </p:nvSpPr>
        <p:spPr/>
        <p:txBody>
          <a:bodyPr>
            <a:normAutofit fontScale="90000"/>
          </a:bodyPr>
          <a:lstStyle/>
          <a:p>
            <a:r>
              <a:rPr lang="en-GB" b="1" i="1" dirty="0"/>
              <a:t>Presented work:</a:t>
            </a:r>
            <a:br>
              <a:rPr lang="en-GB" b="1" i="1" dirty="0"/>
            </a:br>
            <a:r>
              <a:rPr lang="en-GB" b="1" i="1" dirty="0"/>
              <a:t>Particle Swarm Optimisation</a:t>
            </a:r>
            <a:br>
              <a:rPr lang="en-GB" b="1" i="1" dirty="0"/>
            </a:br>
            <a:endParaRPr lang="en-GB"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 xmlns:a16="http://schemas.microsoft.com/office/drawing/2014/main" id="{A50CEDA8-1076-4C97-8B57-A0BF716E69F9}"/>
                  </a:ext>
                </a:extLst>
              </p:cNvPr>
              <p:cNvSpPr>
                <a:spLocks noGrp="1"/>
              </p:cNvSpPr>
              <p:nvPr>
                <p:ph idx="1"/>
              </p:nvPr>
            </p:nvSpPr>
            <p:spPr>
              <a:xfrm>
                <a:off x="1141412" y="1658143"/>
                <a:ext cx="9905999" cy="3541714"/>
              </a:xfrm>
            </p:spPr>
            <p:txBody>
              <a:bodyPr>
                <a:normAutofit fontScale="92500"/>
              </a:bodyPr>
              <a:lstStyle/>
              <a:p>
                <a:r>
                  <a:rPr lang="en-GB" dirty="0"/>
                  <a:t>The algorithm goes in a way that first the particles need to be initialized, then the fitness values need to be calculated by </a:t>
                </a:r>
                <a14:m>
                  <m:oMath xmlns=""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rPr>
                          <m:t>𝑃𝑏𝑒𝑠𝑡</m:t>
                        </m:r>
                      </m:e>
                      <m:sub>
                        <m:r>
                          <a:rPr lang="en-GB" i="1">
                            <a:latin typeface="Cambria Math" panose="02040503050406030204" pitchFamily="18" charset="0"/>
                          </a:rPr>
                          <m:t>𝑝</m:t>
                        </m:r>
                      </m:sub>
                      <m:sup>
                        <m:r>
                          <a:rPr lang="en-GB" i="1">
                            <a:latin typeface="Cambria Math" panose="02040503050406030204" pitchFamily="18" charset="0"/>
                          </a:rPr>
                          <m:t>𝑡</m:t>
                        </m:r>
                      </m:sup>
                    </m:sSubSup>
                  </m:oMath>
                </a14:m>
                <a:r>
                  <a:rPr lang="en-GB" dirty="0"/>
                  <a:t> and </a:t>
                </a:r>
                <a14:m>
                  <m:oMath xmlns=""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𝐺𝑏𝑒𝑠𝑡</m:t>
                        </m:r>
                      </m:e>
                      <m:sup>
                        <m:r>
                          <a:rPr lang="en-GB" i="1">
                            <a:latin typeface="Cambria Math" panose="02040503050406030204" pitchFamily="18" charset="0"/>
                          </a:rPr>
                          <m:t>𝑡</m:t>
                        </m:r>
                      </m:sup>
                    </m:sSup>
                  </m:oMath>
                </a14:m>
                <a:r>
                  <a:rPr lang="en-GB" dirty="0"/>
                  <a:t> (</a:t>
                </a:r>
                <a:r>
                  <a:rPr lang="en-GB" dirty="0" err="1"/>
                  <a:t>Hromkovič</a:t>
                </a:r>
                <a:r>
                  <a:rPr lang="en-GB" dirty="0"/>
                  <a:t>, 2013). </a:t>
                </a:r>
              </a:p>
              <a:p>
                <a:r>
                  <a:rPr lang="en-GB" dirty="0"/>
                  <a:t>The process then updates the velocities by time t+1, which then results in the fitness values of the positions. </a:t>
                </a:r>
              </a:p>
              <a:p>
                <a:r>
                  <a:rPr lang="en-GB" dirty="0"/>
                  <a:t>Then finally the </a:t>
                </a:r>
                <a14:m>
                  <m:oMath xmlns=""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𝑃𝑏𝑒𝑠𝑡</m:t>
                        </m:r>
                      </m:e>
                      <m:sup>
                        <m:r>
                          <a:rPr lang="en-GB" i="1">
                            <a:latin typeface="Cambria Math" panose="02040503050406030204" pitchFamily="18" charset="0"/>
                          </a:rPr>
                          <m:t>𝑡</m:t>
                        </m:r>
                        <m:r>
                          <a:rPr lang="en-GB" i="1">
                            <a:latin typeface="Cambria Math" panose="02040503050406030204" pitchFamily="18" charset="0"/>
                          </a:rPr>
                          <m:t>+1</m:t>
                        </m:r>
                      </m:sup>
                    </m:sSup>
                  </m:oMath>
                </a14:m>
                <a:r>
                  <a:rPr lang="en-GB" dirty="0"/>
                  <a:t> and the </a:t>
                </a:r>
                <a14:m>
                  <m:oMath xmlns=""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𝑥</m:t>
                        </m:r>
                        <m:r>
                          <a:rPr lang="en-GB" i="1">
                            <a:latin typeface="Cambria Math" panose="02040503050406030204" pitchFamily="18" charset="0"/>
                          </a:rPr>
                          <m:t>_</m:t>
                        </m:r>
                        <m:r>
                          <a:rPr lang="en-GB" i="1">
                            <a:latin typeface="Cambria Math" panose="02040503050406030204" pitchFamily="18" charset="0"/>
                          </a:rPr>
                          <m:t>𝑝𝑏𝑒𝑠𝑡</m:t>
                        </m:r>
                      </m:e>
                      <m:sup>
                        <m:r>
                          <a:rPr lang="en-GB" i="1">
                            <a:latin typeface="Cambria Math" panose="02040503050406030204" pitchFamily="18" charset="0"/>
                          </a:rPr>
                          <m:t>𝑡</m:t>
                        </m:r>
                        <m:r>
                          <a:rPr lang="en-GB" i="1">
                            <a:latin typeface="Cambria Math" panose="02040503050406030204" pitchFamily="18" charset="0"/>
                          </a:rPr>
                          <m:t>+1</m:t>
                        </m:r>
                      </m:sup>
                    </m:sSup>
                  </m:oMath>
                </a14:m>
                <a:r>
                  <a:rPr lang="en-GB" dirty="0"/>
                  <a:t> need to be updates with the further updates to the </a:t>
                </a:r>
                <a14:m>
                  <m:oMath xmlns=""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𝐺𝑏𝑒𝑠𝑡</m:t>
                        </m:r>
                      </m:e>
                      <m:sup>
                        <m:r>
                          <a:rPr lang="en-GB" i="1">
                            <a:latin typeface="Cambria Math" panose="02040503050406030204" pitchFamily="18" charset="0"/>
                          </a:rPr>
                          <m:t>𝑡</m:t>
                        </m:r>
                        <m:r>
                          <a:rPr lang="en-GB" i="1">
                            <a:latin typeface="Cambria Math" panose="02040503050406030204" pitchFamily="18" charset="0"/>
                          </a:rPr>
                          <m:t>+1</m:t>
                        </m:r>
                      </m:sup>
                    </m:sSup>
                  </m:oMath>
                </a14:m>
                <a:r>
                  <a:rPr lang="en-GB" dirty="0"/>
                  <a:t> and the </a:t>
                </a:r>
                <a14:m>
                  <m:oMath xmlns=""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𝑥</m:t>
                        </m:r>
                        <m:r>
                          <a:rPr lang="en-GB" i="1">
                            <a:latin typeface="Cambria Math" panose="02040503050406030204" pitchFamily="18" charset="0"/>
                          </a:rPr>
                          <m:t>_</m:t>
                        </m:r>
                        <m:r>
                          <a:rPr lang="en-GB" i="1">
                            <a:latin typeface="Cambria Math" panose="02040503050406030204" pitchFamily="18" charset="0"/>
                          </a:rPr>
                          <m:t>𝑔𝑏𝑒𝑠𝑡</m:t>
                        </m:r>
                      </m:e>
                      <m:sup>
                        <m:r>
                          <a:rPr lang="en-GB" i="1">
                            <a:latin typeface="Cambria Math" panose="02040503050406030204" pitchFamily="18" charset="0"/>
                          </a:rPr>
                          <m:t>𝑡</m:t>
                        </m:r>
                        <m:r>
                          <a:rPr lang="en-GB" i="1">
                            <a:latin typeface="Cambria Math" panose="02040503050406030204" pitchFamily="18" charset="0"/>
                          </a:rPr>
                          <m:t>+1</m:t>
                        </m:r>
                      </m:sup>
                    </m:sSup>
                  </m:oMath>
                </a14:m>
                <a:r>
                  <a:rPr lang="en-GB" dirty="0"/>
                  <a:t>.</a:t>
                </a:r>
              </a:p>
              <a:p>
                <a:r>
                  <a:rPr lang="en-US" dirty="0"/>
                  <a:t>The equation then sets to:</a:t>
                </a:r>
                <a:endParaRPr lang="en-GB" dirty="0"/>
              </a:p>
            </p:txBody>
          </p:sp>
        </mc:Choice>
        <mc:Fallback xmlns="">
          <p:sp>
            <p:nvSpPr>
              <p:cNvPr id="7" name="Content Placeholder 6">
                <a:extLst>
                  <a:ext uri="{FF2B5EF4-FFF2-40B4-BE49-F238E27FC236}">
                    <a16:creationId xmlns:a16="http://schemas.microsoft.com/office/drawing/2014/main" id="{A50CEDA8-1076-4C97-8B57-A0BF716E69F9}"/>
                  </a:ext>
                </a:extLst>
              </p:cNvPr>
              <p:cNvSpPr>
                <a:spLocks noGrp="1" noRot="1" noChangeAspect="1" noMove="1" noResize="1" noEditPoints="1" noAdjustHandles="1" noChangeArrowheads="1" noChangeShapeType="1" noTextEdit="1"/>
              </p:cNvSpPr>
              <p:nvPr>
                <p:ph idx="1"/>
              </p:nvPr>
            </p:nvSpPr>
            <p:spPr>
              <a:xfrm>
                <a:off x="1141412" y="1658143"/>
                <a:ext cx="9905999" cy="3541714"/>
              </a:xfrm>
              <a:blipFill>
                <a:blip r:embed="rId2"/>
                <a:stretch>
                  <a:fillRect l="-1046" t="-1893"/>
                </a:stretch>
              </a:blipFill>
            </p:spPr>
            <p:txBody>
              <a:bodyPr/>
              <a:lstStyle/>
              <a:p>
                <a:r>
                  <a:rPr lang="en-GB">
                    <a:noFill/>
                  </a:rPr>
                  <a:t> </a:t>
                </a:r>
              </a:p>
            </p:txBody>
          </p:sp>
        </mc:Fallback>
      </mc:AlternateContent>
      <p:pic>
        <p:nvPicPr>
          <p:cNvPr id="8" name="Picture 7">
            <a:extLst>
              <a:ext uri="{FF2B5EF4-FFF2-40B4-BE49-F238E27FC236}">
                <a16:creationId xmlns="" xmlns:a16="http://schemas.microsoft.com/office/drawing/2014/main" id="{3CF9DF5A-B1FD-4127-AA64-BA8082C8F44B}"/>
              </a:ext>
            </a:extLst>
          </p:cNvPr>
          <p:cNvPicPr/>
          <p:nvPr/>
        </p:nvPicPr>
        <p:blipFill>
          <a:blip r:embed="rId3">
            <a:extLst>
              <a:ext uri="{28A0092B-C50C-407E-A947-70E740481C1C}">
                <a14:useLocalDpi xmlns:a14="http://schemas.microsoft.com/office/drawing/2010/main" val="0"/>
              </a:ext>
            </a:extLst>
          </a:blip>
          <a:stretch>
            <a:fillRect/>
          </a:stretch>
        </p:blipFill>
        <p:spPr>
          <a:xfrm>
            <a:off x="4680765" y="4560931"/>
            <a:ext cx="6131397" cy="1962150"/>
          </a:xfrm>
          <a:prstGeom prst="rect">
            <a:avLst/>
          </a:prstGeom>
        </p:spPr>
      </p:pic>
    </p:spTree>
    <p:extLst>
      <p:ext uri="{BB962C8B-B14F-4D97-AF65-F5344CB8AC3E}">
        <p14:creationId xmlns:p14="http://schemas.microsoft.com/office/powerpoint/2010/main" val="14196243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77F6D-2B4A-49AB-B25C-DC9C4AF09351}"/>
              </a:ext>
            </a:extLst>
          </p:cNvPr>
          <p:cNvSpPr>
            <a:spLocks noGrp="1"/>
          </p:cNvSpPr>
          <p:nvPr>
            <p:ph type="title"/>
          </p:nvPr>
        </p:nvSpPr>
        <p:spPr>
          <a:xfrm>
            <a:off x="1141411" y="0"/>
            <a:ext cx="9905998" cy="1478570"/>
          </a:xfrm>
        </p:spPr>
        <p:txBody>
          <a:bodyPr/>
          <a:lstStyle/>
          <a:p>
            <a:r>
              <a:rPr lang="en-GB" b="1" i="1" dirty="0"/>
              <a:t>The PSO_CV (velocity control)</a:t>
            </a:r>
            <a:br>
              <a:rPr lang="en-GB" b="1" i="1"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1401567-F949-4B2B-ACA3-57137E7610B1}"/>
                  </a:ext>
                </a:extLst>
              </p:cNvPr>
              <p:cNvSpPr>
                <a:spLocks noGrp="1"/>
              </p:cNvSpPr>
              <p:nvPr>
                <p:ph idx="1"/>
              </p:nvPr>
            </p:nvSpPr>
            <p:spPr>
              <a:xfrm>
                <a:off x="1141410" y="809646"/>
                <a:ext cx="9905999" cy="5238708"/>
              </a:xfrm>
            </p:spPr>
            <p:txBody>
              <a:bodyPr>
                <a:normAutofit fontScale="70000" lnSpcReduction="20000"/>
              </a:bodyPr>
              <a:lstStyle/>
              <a:p>
                <a:r>
                  <a:rPr lang="en-GB" sz="3400" dirty="0"/>
                  <a:t>The reason for this method to exist is as its algorithm states, to improve on the normal PSO as in some cases the standard PSO cannot solve the neural network problem of training.</a:t>
                </a:r>
              </a:p>
              <a:p>
                <a:r>
                  <a:rPr lang="en-GB" sz="3400" dirty="0"/>
                  <a:t> Controlling the velocity in the PSO algorithm is an important part (</a:t>
                </a:r>
                <a:r>
                  <a:rPr lang="en-GB" sz="3400" dirty="0" err="1"/>
                  <a:t>Hanumaiah</a:t>
                </a:r>
                <a:r>
                  <a:rPr lang="en-GB" sz="3400" dirty="0"/>
                  <a:t> and </a:t>
                </a:r>
                <a:r>
                  <a:rPr lang="en-GB" sz="3400" dirty="0" err="1"/>
                  <a:t>Vrudhula</a:t>
                </a:r>
                <a:r>
                  <a:rPr lang="en-GB" sz="3400" dirty="0"/>
                  <a:t>, 2012, pp.1484-1494).</a:t>
                </a:r>
              </a:p>
              <a:p>
                <a:r>
                  <a:rPr lang="en-GB" sz="3400" dirty="0"/>
                  <a:t> Is any mistake is made and </a:t>
                </a:r>
                <a:r>
                  <a:rPr lang="en-US" sz="3400" dirty="0"/>
                  <a:t>t</a:t>
                </a:r>
                <a:r>
                  <a:rPr lang="en-GB" sz="3400" dirty="0"/>
                  <a:t>he velocity is too low then the algorithm gets slower. </a:t>
                </a:r>
              </a:p>
              <a:p>
                <a:r>
                  <a:rPr lang="en-GB" sz="3400" dirty="0"/>
                  <a:t>If </a:t>
                </a:r>
                <a:r>
                  <a:rPr lang="en-US" sz="3400" dirty="0"/>
                  <a:t>it’s</a:t>
                </a:r>
                <a:r>
                  <a:rPr lang="en-GB" sz="3400" dirty="0"/>
                  <a:t> too high then the algorithm gets unstable. And so, a new mechanism named </a:t>
                </a:r>
                <a:r>
                  <a:rPr lang="en-GB" sz="3400" dirty="0" err="1"/>
                  <a:t>PSOe</a:t>
                </a:r>
                <a:r>
                  <a:rPr lang="en-GB" sz="3400" dirty="0"/>
                  <a:t>−CV and </a:t>
                </a:r>
                <a:r>
                  <a:rPr lang="en-GB" sz="3400" dirty="0" err="1"/>
                  <a:t>PSOd</a:t>
                </a:r>
                <a:r>
                  <a:rPr lang="en-GB" sz="3400" dirty="0"/>
                  <a:t>−CV. Appointing the </a:t>
                </a:r>
                <a14:m>
                  <m:oMath xmlns="" xmlns:m="http://schemas.openxmlformats.org/officeDocument/2006/math">
                    <m:sSub>
                      <m:sSubPr>
                        <m:ctrlPr>
                          <a:rPr lang="en-GB" sz="3400" i="1" baseline="30000">
                            <a:latin typeface="Cambria Math" panose="02040503050406030204" pitchFamily="18" charset="0"/>
                          </a:rPr>
                        </m:ctrlPr>
                      </m:sSubPr>
                      <m:e>
                        <m:r>
                          <a:rPr lang="en-GB" sz="3400" i="1" baseline="30000">
                            <a:latin typeface="Cambria Math" panose="02040503050406030204" pitchFamily="18" charset="0"/>
                          </a:rPr>
                          <m:t>𝑐</m:t>
                        </m:r>
                      </m:e>
                      <m:sub>
                        <m:r>
                          <a:rPr lang="en-GB" sz="3400" i="1" baseline="30000">
                            <a:latin typeface="Cambria Math" panose="02040503050406030204" pitchFamily="18" charset="0"/>
                          </a:rPr>
                          <m:t>3</m:t>
                        </m:r>
                      </m:sub>
                    </m:sSub>
                  </m:oMath>
                </a14:m>
                <a:r>
                  <a:rPr lang="en-GB" sz="3400" dirty="0"/>
                  <a:t> as the new coefficient, the PSO_CV undergoes a few different phases such as the swimming phase which states that the movement of the particle is at normal speed, as the </a:t>
                </a:r>
                <a14:m>
                  <m:oMath xmlns="" xmlns:m="http://schemas.openxmlformats.org/officeDocument/2006/math">
                    <m:sSub>
                      <m:sSubPr>
                        <m:ctrlPr>
                          <a:rPr lang="en-GB" sz="3400" i="1">
                            <a:latin typeface="Cambria Math" panose="02040503050406030204" pitchFamily="18" charset="0"/>
                          </a:rPr>
                        </m:ctrlPr>
                      </m:sSubPr>
                      <m:e>
                        <m:r>
                          <a:rPr lang="en-GB" sz="3400" i="1">
                            <a:latin typeface="Cambria Math" panose="02040503050406030204" pitchFamily="18" charset="0"/>
                          </a:rPr>
                          <m:t>𝑐</m:t>
                        </m:r>
                      </m:e>
                      <m:sub>
                        <m:r>
                          <a:rPr lang="en-GB" sz="3400" i="1">
                            <a:latin typeface="Cambria Math" panose="02040503050406030204" pitchFamily="18" charset="0"/>
                          </a:rPr>
                          <m:t>3</m:t>
                        </m:r>
                      </m:sub>
                    </m:sSub>
                  </m:oMath>
                </a14:m>
                <a:r>
                  <a:rPr lang="en-GB" sz="3400" dirty="0"/>
                  <a:t> is closer to zero and the dependence of the velocity is on the </a:t>
                </a:r>
                <a14:m>
                  <m:oMath xmlns="" xmlns:m="http://schemas.openxmlformats.org/officeDocument/2006/math">
                    <m:sSub>
                      <m:sSubPr>
                        <m:ctrlPr>
                          <a:rPr lang="en-GB" sz="3400" i="1">
                            <a:latin typeface="Cambria Math" panose="02040503050406030204" pitchFamily="18" charset="0"/>
                          </a:rPr>
                        </m:ctrlPr>
                      </m:sSubPr>
                      <m:e>
                        <m:r>
                          <a:rPr lang="en-GB" sz="3400" i="1">
                            <a:latin typeface="Cambria Math" panose="02040503050406030204" pitchFamily="18" charset="0"/>
                          </a:rPr>
                          <m:t>𝑐</m:t>
                        </m:r>
                      </m:e>
                      <m:sub>
                        <m:r>
                          <a:rPr lang="en-GB" sz="3400" i="1">
                            <a:latin typeface="Cambria Math" panose="02040503050406030204" pitchFamily="18" charset="0"/>
                          </a:rPr>
                          <m:t>1</m:t>
                        </m:r>
                      </m:sub>
                    </m:sSub>
                  </m:oMath>
                </a14:m>
                <a:r>
                  <a:rPr lang="en-GB" sz="3400" dirty="0"/>
                  <a:t> and the </a:t>
                </a:r>
                <a14:m>
                  <m:oMath xmlns="" xmlns:m="http://schemas.openxmlformats.org/officeDocument/2006/math">
                    <m:sSub>
                      <m:sSubPr>
                        <m:ctrlPr>
                          <a:rPr lang="en-GB" sz="3400" i="1">
                            <a:latin typeface="Cambria Math" panose="02040503050406030204" pitchFamily="18" charset="0"/>
                          </a:rPr>
                        </m:ctrlPr>
                      </m:sSubPr>
                      <m:e>
                        <m:r>
                          <a:rPr lang="en-GB" sz="3400" i="1">
                            <a:latin typeface="Cambria Math" panose="02040503050406030204" pitchFamily="18" charset="0"/>
                          </a:rPr>
                          <m:t>𝑐</m:t>
                        </m:r>
                      </m:e>
                      <m:sub>
                        <m:r>
                          <a:rPr lang="en-GB" sz="3400" i="1">
                            <a:latin typeface="Cambria Math" panose="02040503050406030204" pitchFamily="18" charset="0"/>
                          </a:rPr>
                          <m:t>2</m:t>
                        </m:r>
                      </m:sub>
                    </m:sSub>
                  </m:oMath>
                </a14:m>
                <a:r>
                  <a:rPr lang="en-GB" sz="3400" dirty="0"/>
                  <a:t>. The particle also moves into the middle point in this phase. </a:t>
                </a:r>
              </a:p>
              <a:p>
                <a:endParaRPr lang="en-GB" dirty="0"/>
              </a:p>
            </p:txBody>
          </p:sp>
        </mc:Choice>
        <mc:Fallback xmlns="">
          <p:sp>
            <p:nvSpPr>
              <p:cNvPr id="3" name="Content Placeholder 2">
                <a:extLst>
                  <a:ext uri="{FF2B5EF4-FFF2-40B4-BE49-F238E27FC236}">
                    <a16:creationId xmlns:a16="http://schemas.microsoft.com/office/drawing/2014/main" id="{91401567-F949-4B2B-ACA3-57137E7610B1}"/>
                  </a:ext>
                </a:extLst>
              </p:cNvPr>
              <p:cNvSpPr>
                <a:spLocks noGrp="1" noRot="1" noChangeAspect="1" noMove="1" noResize="1" noEditPoints="1" noAdjustHandles="1" noChangeArrowheads="1" noChangeShapeType="1" noTextEdit="1"/>
              </p:cNvSpPr>
              <p:nvPr>
                <p:ph idx="1"/>
              </p:nvPr>
            </p:nvSpPr>
            <p:spPr>
              <a:xfrm>
                <a:off x="1141410" y="809646"/>
                <a:ext cx="9905999" cy="5238708"/>
              </a:xfrm>
              <a:blipFill>
                <a:blip r:embed="rId2"/>
                <a:stretch>
                  <a:fillRect l="-1231" t="-2445" r="-1169" b="-2561"/>
                </a:stretch>
              </a:blipFill>
            </p:spPr>
            <p:txBody>
              <a:bodyPr/>
              <a:lstStyle/>
              <a:p>
                <a:r>
                  <a:rPr lang="en-GB">
                    <a:noFill/>
                  </a:rPr>
                  <a:t> </a:t>
                </a:r>
              </a:p>
            </p:txBody>
          </p:sp>
        </mc:Fallback>
      </mc:AlternateContent>
      <p:pic>
        <p:nvPicPr>
          <p:cNvPr id="4" name="Picture 3">
            <a:extLst>
              <a:ext uri="{FF2B5EF4-FFF2-40B4-BE49-F238E27FC236}">
                <a16:creationId xmlns="" xmlns:a16="http://schemas.microsoft.com/office/drawing/2014/main" id="{6F4B334E-5EA8-4E8A-9669-19BD6949FF3C}"/>
              </a:ext>
            </a:extLst>
          </p:cNvPr>
          <p:cNvPicPr/>
          <p:nvPr/>
        </p:nvPicPr>
        <p:blipFill>
          <a:blip r:embed="rId3">
            <a:extLst>
              <a:ext uri="{28A0092B-C50C-407E-A947-70E740481C1C}">
                <a14:useLocalDpi xmlns:a14="http://schemas.microsoft.com/office/drawing/2010/main" val="0"/>
              </a:ext>
            </a:extLst>
          </a:blip>
          <a:stretch>
            <a:fillRect/>
          </a:stretch>
        </p:blipFill>
        <p:spPr>
          <a:xfrm>
            <a:off x="1141409" y="6048354"/>
            <a:ext cx="5979238" cy="644276"/>
          </a:xfrm>
          <a:prstGeom prst="rect">
            <a:avLst/>
          </a:prstGeom>
        </p:spPr>
      </p:pic>
      <p:pic>
        <p:nvPicPr>
          <p:cNvPr id="5" name="Picture 4">
            <a:extLst>
              <a:ext uri="{FF2B5EF4-FFF2-40B4-BE49-F238E27FC236}">
                <a16:creationId xmlns="" xmlns:a16="http://schemas.microsoft.com/office/drawing/2014/main" id="{DF188D38-CE54-480B-BC73-EAABF31AD732}"/>
              </a:ext>
            </a:extLst>
          </p:cNvPr>
          <p:cNvPicPr/>
          <p:nvPr/>
        </p:nvPicPr>
        <p:blipFill>
          <a:blip r:embed="rId4">
            <a:extLst>
              <a:ext uri="{28A0092B-C50C-407E-A947-70E740481C1C}">
                <a14:useLocalDpi xmlns:a14="http://schemas.microsoft.com/office/drawing/2010/main" val="0"/>
              </a:ext>
            </a:extLst>
          </a:blip>
          <a:stretch>
            <a:fillRect/>
          </a:stretch>
        </p:blipFill>
        <p:spPr>
          <a:xfrm>
            <a:off x="7293211" y="6048354"/>
            <a:ext cx="4743146" cy="644276"/>
          </a:xfrm>
          <a:prstGeom prst="rect">
            <a:avLst/>
          </a:prstGeom>
        </p:spPr>
      </p:pic>
    </p:spTree>
    <p:extLst>
      <p:ext uri="{BB962C8B-B14F-4D97-AF65-F5344CB8AC3E}">
        <p14:creationId xmlns:p14="http://schemas.microsoft.com/office/powerpoint/2010/main" val="31826917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91560-1B6C-4C0A-81B0-34E69E2E6313}"/>
              </a:ext>
            </a:extLst>
          </p:cNvPr>
          <p:cNvSpPr>
            <a:spLocks noGrp="1"/>
          </p:cNvSpPr>
          <p:nvPr>
            <p:ph type="title"/>
          </p:nvPr>
        </p:nvSpPr>
        <p:spPr/>
        <p:txBody>
          <a:bodyPr>
            <a:normAutofit fontScale="90000"/>
          </a:bodyPr>
          <a:lstStyle/>
          <a:p>
            <a:r>
              <a:rPr lang="en-GB" b="1" i="1" dirty="0"/>
              <a:t>Presented work:</a:t>
            </a:r>
            <a:br>
              <a:rPr lang="en-GB" b="1" i="1" dirty="0"/>
            </a:br>
            <a:r>
              <a:rPr lang="en-GB" b="1" i="1" dirty="0"/>
              <a:t>swimming phase</a:t>
            </a:r>
            <a:br>
              <a:rPr lang="en-GB" b="1" i="1"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EA4CD95-1C28-47FC-8A30-2157249F5F8D}"/>
                  </a:ext>
                </a:extLst>
              </p:cNvPr>
              <p:cNvSpPr>
                <a:spLocks noGrp="1"/>
              </p:cNvSpPr>
              <p:nvPr>
                <p:ph idx="1"/>
              </p:nvPr>
            </p:nvSpPr>
            <p:spPr>
              <a:xfrm>
                <a:off x="1141413" y="1841715"/>
                <a:ext cx="9905999" cy="3541714"/>
              </a:xfrm>
            </p:spPr>
            <p:txBody>
              <a:bodyPr/>
              <a:lstStyle/>
              <a:p>
                <a:r>
                  <a:rPr lang="en-GB" dirty="0"/>
                  <a:t>Appointing the </a:t>
                </a:r>
                <a14:m>
                  <m:oMath xmlns="" xmlns:m="http://schemas.openxmlformats.org/officeDocument/2006/math">
                    <m:sSub>
                      <m:sSubPr>
                        <m:ctrlPr>
                          <a:rPr lang="en-GB" i="1" baseline="30000">
                            <a:latin typeface="Cambria Math" panose="02040503050406030204" pitchFamily="18" charset="0"/>
                          </a:rPr>
                        </m:ctrlPr>
                      </m:sSubPr>
                      <m:e>
                        <m:r>
                          <a:rPr lang="en-GB" i="1" baseline="30000">
                            <a:latin typeface="Cambria Math" panose="02040503050406030204" pitchFamily="18" charset="0"/>
                          </a:rPr>
                          <m:t>𝑐</m:t>
                        </m:r>
                      </m:e>
                      <m:sub>
                        <m:r>
                          <a:rPr lang="en-GB" i="1" baseline="30000">
                            <a:latin typeface="Cambria Math" panose="02040503050406030204" pitchFamily="18" charset="0"/>
                          </a:rPr>
                          <m:t>3</m:t>
                        </m:r>
                      </m:sub>
                    </m:sSub>
                  </m:oMath>
                </a14:m>
                <a:r>
                  <a:rPr lang="en-GB" dirty="0"/>
                  <a:t> as the new coefficient, the PSO_CV undergoes a few different phases such as the swimming phase which states that the movement of the particle is at normal speed, as the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3</m:t>
                        </m:r>
                      </m:sub>
                    </m:sSub>
                  </m:oMath>
                </a14:m>
                <a:r>
                  <a:rPr lang="en-GB" dirty="0"/>
                  <a:t> is closer to zero and the dependence of the velocity is on the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1</m:t>
                        </m:r>
                      </m:sub>
                    </m:sSub>
                  </m:oMath>
                </a14:m>
                <a:r>
                  <a:rPr lang="en-GB" dirty="0"/>
                  <a:t> and the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2</m:t>
                        </m:r>
                      </m:sub>
                    </m:sSub>
                  </m:oMath>
                </a14:m>
                <a:r>
                  <a:rPr lang="en-GB" dirty="0"/>
                  <a:t>. </a:t>
                </a:r>
              </a:p>
              <a:p>
                <a:r>
                  <a:rPr lang="en-GB" dirty="0"/>
                  <a:t>The particle also moves into the middle point in this phase. Shown in the image:</a:t>
                </a:r>
              </a:p>
            </p:txBody>
          </p:sp>
        </mc:Choice>
        <mc:Fallback xmlns="">
          <p:sp>
            <p:nvSpPr>
              <p:cNvPr id="3" name="Content Placeholder 2">
                <a:extLst>
                  <a:ext uri="{FF2B5EF4-FFF2-40B4-BE49-F238E27FC236}">
                    <a16:creationId xmlns:a16="http://schemas.microsoft.com/office/drawing/2014/main" id="{3EA4CD95-1C28-47FC-8A30-2157249F5F8D}"/>
                  </a:ext>
                </a:extLst>
              </p:cNvPr>
              <p:cNvSpPr>
                <a:spLocks noGrp="1" noRot="1" noChangeAspect="1" noMove="1" noResize="1" noEditPoints="1" noAdjustHandles="1" noChangeArrowheads="1" noChangeShapeType="1" noTextEdit="1"/>
              </p:cNvSpPr>
              <p:nvPr>
                <p:ph idx="1"/>
              </p:nvPr>
            </p:nvSpPr>
            <p:spPr>
              <a:xfrm>
                <a:off x="1141413" y="1841715"/>
                <a:ext cx="9905999" cy="3541714"/>
              </a:xfrm>
              <a:blipFill>
                <a:blip r:embed="rId2"/>
                <a:stretch>
                  <a:fillRect l="-1231" t="-2238"/>
                </a:stretch>
              </a:blipFill>
            </p:spPr>
            <p:txBody>
              <a:bodyPr/>
              <a:lstStyle/>
              <a:p>
                <a:r>
                  <a:rPr lang="en-GB">
                    <a:noFill/>
                  </a:rPr>
                  <a:t> </a:t>
                </a:r>
              </a:p>
            </p:txBody>
          </p:sp>
        </mc:Fallback>
      </mc:AlternateContent>
      <p:pic>
        <p:nvPicPr>
          <p:cNvPr id="5" name="Picture 4">
            <a:extLst>
              <a:ext uri="{FF2B5EF4-FFF2-40B4-BE49-F238E27FC236}">
                <a16:creationId xmlns="" xmlns:a16="http://schemas.microsoft.com/office/drawing/2014/main" id="{97C27E06-56FF-4573-B62B-D7BFC01CE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118" y="4454916"/>
            <a:ext cx="4085281" cy="2164187"/>
          </a:xfrm>
          <a:prstGeom prst="rect">
            <a:avLst/>
          </a:prstGeom>
        </p:spPr>
      </p:pic>
    </p:spTree>
    <p:extLst>
      <p:ext uri="{BB962C8B-B14F-4D97-AF65-F5344CB8AC3E}">
        <p14:creationId xmlns:p14="http://schemas.microsoft.com/office/powerpoint/2010/main" val="31847540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8FCAD-EE8A-4FB7-87F3-8C8C83C8A461}"/>
              </a:ext>
            </a:extLst>
          </p:cNvPr>
          <p:cNvSpPr>
            <a:spLocks noGrp="1"/>
          </p:cNvSpPr>
          <p:nvPr>
            <p:ph type="title"/>
          </p:nvPr>
        </p:nvSpPr>
        <p:spPr/>
        <p:txBody>
          <a:bodyPr>
            <a:normAutofit fontScale="90000"/>
          </a:bodyPr>
          <a:lstStyle/>
          <a:p>
            <a:r>
              <a:rPr lang="en-GB" b="1" i="1" dirty="0"/>
              <a:t>Presented work:</a:t>
            </a:r>
            <a:br>
              <a:rPr lang="en-GB" b="1" i="1" dirty="0"/>
            </a:br>
            <a:r>
              <a:rPr lang="en-GB" b="1" i="1" dirty="0"/>
              <a:t>Stopping Phase</a:t>
            </a:r>
            <a:br>
              <a:rPr lang="en-GB" b="1" i="1" dirty="0"/>
            </a:b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3D61F3C-9FF7-4A1C-81EF-45E4B45DD985}"/>
                  </a:ext>
                </a:extLst>
              </p:cNvPr>
              <p:cNvSpPr>
                <a:spLocks noGrp="1"/>
              </p:cNvSpPr>
              <p:nvPr>
                <p:ph idx="1"/>
              </p:nvPr>
            </p:nvSpPr>
            <p:spPr/>
            <p:txBody>
              <a:bodyPr/>
              <a:lstStyle/>
              <a:p>
                <a:r>
                  <a:rPr lang="en-GB" dirty="0"/>
                  <a:t>Then comes the stopping phase where the minute the particle comes near the middle pint.</a:t>
                </a:r>
              </a:p>
              <a:p>
                <a:r>
                  <a:rPr lang="en-GB" dirty="0"/>
                  <a:t> Velocity gets </a:t>
                </a:r>
                <a:r>
                  <a:rPr lang="en-US" dirty="0"/>
                  <a:t>a</a:t>
                </a:r>
                <a:r>
                  <a:rPr lang="en-GB" dirty="0" err="1"/>
                  <a:t>ffected</a:t>
                </a:r>
                <a:r>
                  <a:rPr lang="en-GB" dirty="0"/>
                  <a:t> and slows down, then gets affected by the </a:t>
                </a:r>
                <a14:m>
                  <m:oMath xmlns=""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3</m:t>
                        </m:r>
                      </m:sub>
                    </m:sSub>
                  </m:oMath>
                </a14:m>
                <a:r>
                  <a:rPr lang="en-GB" dirty="0"/>
                  <a:t>.</a:t>
                </a:r>
              </a:p>
              <a:p>
                <a:r>
                  <a:rPr lang="en-GB" dirty="0"/>
                  <a:t>Shown in the image:</a:t>
                </a:r>
              </a:p>
            </p:txBody>
          </p:sp>
        </mc:Choice>
        <mc:Fallback xmlns="">
          <p:sp>
            <p:nvSpPr>
              <p:cNvPr id="3" name="Content Placeholder 2">
                <a:extLst>
                  <a:ext uri="{FF2B5EF4-FFF2-40B4-BE49-F238E27FC236}">
                    <a16:creationId xmlns:a16="http://schemas.microsoft.com/office/drawing/2014/main" id="{A3D61F3C-9FF7-4A1C-81EF-45E4B45DD985}"/>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GB">
                    <a:noFill/>
                  </a:rPr>
                  <a:t> </a:t>
                </a:r>
              </a:p>
            </p:txBody>
          </p:sp>
        </mc:Fallback>
      </mc:AlternateContent>
      <p:pic>
        <p:nvPicPr>
          <p:cNvPr id="5" name="Picture 4">
            <a:extLst>
              <a:ext uri="{FF2B5EF4-FFF2-40B4-BE49-F238E27FC236}">
                <a16:creationId xmlns="" xmlns:a16="http://schemas.microsoft.com/office/drawing/2014/main" id="{7C18B5F6-6DAA-4720-95F4-5EBA7419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048" y="4179593"/>
            <a:ext cx="4458552" cy="2059889"/>
          </a:xfrm>
          <a:prstGeom prst="rect">
            <a:avLst/>
          </a:prstGeom>
        </p:spPr>
      </p:pic>
    </p:spTree>
    <p:extLst>
      <p:ext uri="{BB962C8B-B14F-4D97-AF65-F5344CB8AC3E}">
        <p14:creationId xmlns:p14="http://schemas.microsoft.com/office/powerpoint/2010/main" val="12745913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91A516-21B7-404E-855C-BD8E08B2DAA9}"/>
              </a:ext>
            </a:extLst>
          </p:cNvPr>
          <p:cNvSpPr>
            <a:spLocks noGrp="1"/>
          </p:cNvSpPr>
          <p:nvPr>
            <p:ph type="title"/>
          </p:nvPr>
        </p:nvSpPr>
        <p:spPr/>
        <p:txBody>
          <a:bodyPr>
            <a:normAutofit fontScale="90000"/>
          </a:bodyPr>
          <a:lstStyle/>
          <a:p>
            <a:r>
              <a:rPr lang="en-GB" b="1" i="1" dirty="0"/>
              <a:t>Presented work:</a:t>
            </a:r>
            <a:br>
              <a:rPr lang="en-GB" b="1" i="1" dirty="0"/>
            </a:br>
            <a:r>
              <a:rPr lang="en-GB" b="1" i="1" dirty="0"/>
              <a:t>Jumping Phase</a:t>
            </a:r>
            <a:br>
              <a:rPr lang="en-GB" b="1" i="1" dirty="0"/>
            </a:br>
            <a:endParaRPr lang="en-GB" dirty="0"/>
          </a:p>
        </p:txBody>
      </p:sp>
      <p:sp>
        <p:nvSpPr>
          <p:cNvPr id="3" name="Content Placeholder 2">
            <a:extLst>
              <a:ext uri="{FF2B5EF4-FFF2-40B4-BE49-F238E27FC236}">
                <a16:creationId xmlns="" xmlns:a16="http://schemas.microsoft.com/office/drawing/2014/main" id="{E8AEE512-0998-41A0-9606-A0D126B3496D}"/>
              </a:ext>
            </a:extLst>
          </p:cNvPr>
          <p:cNvSpPr>
            <a:spLocks noGrp="1"/>
          </p:cNvSpPr>
          <p:nvPr>
            <p:ph idx="1"/>
          </p:nvPr>
        </p:nvSpPr>
        <p:spPr>
          <a:xfrm>
            <a:off x="1141413" y="1658143"/>
            <a:ext cx="9905999" cy="3541714"/>
          </a:xfrm>
        </p:spPr>
        <p:txBody>
          <a:bodyPr/>
          <a:lstStyle/>
          <a:p>
            <a:r>
              <a:rPr lang="en-GB" dirty="0"/>
              <a:t>The jumping phase where, in the PSOD_CV, the change in the velocity if </a:t>
            </a:r>
            <a:r>
              <a:rPr lang="en-US" dirty="0"/>
              <a:t>is</a:t>
            </a:r>
            <a:r>
              <a:rPr lang="en-GB" dirty="0"/>
              <a:t> small then the new velocity rises quickly (Cook, 2012). </a:t>
            </a:r>
          </a:p>
          <a:p>
            <a:r>
              <a:rPr lang="en-GB" dirty="0"/>
              <a:t>Thus, the other particles start the swimming phase. Although the dimension problem may have many solutions and thus PSO_CV needs to be used to search these areas.</a:t>
            </a:r>
          </a:p>
          <a:p>
            <a:r>
              <a:rPr lang="en-GB" dirty="0"/>
              <a:t> Thus, the job of the PSOe_CV is to maintain the jumps and search the area.</a:t>
            </a:r>
          </a:p>
        </p:txBody>
      </p:sp>
      <p:pic>
        <p:nvPicPr>
          <p:cNvPr id="5" name="Picture 4">
            <a:extLst>
              <a:ext uri="{FF2B5EF4-FFF2-40B4-BE49-F238E27FC236}">
                <a16:creationId xmlns="" xmlns:a16="http://schemas.microsoft.com/office/drawing/2014/main" id="{A9228D74-3DC8-4EA6-BE65-8E77580A1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048" y="4760913"/>
            <a:ext cx="4179151" cy="1985876"/>
          </a:xfrm>
          <a:prstGeom prst="rect">
            <a:avLst/>
          </a:prstGeom>
        </p:spPr>
      </p:pic>
    </p:spTree>
    <p:extLst>
      <p:ext uri="{BB962C8B-B14F-4D97-AF65-F5344CB8AC3E}">
        <p14:creationId xmlns:p14="http://schemas.microsoft.com/office/powerpoint/2010/main" val="36285540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6E8C6-C200-477D-8647-86E497E8F4CD}"/>
              </a:ext>
            </a:extLst>
          </p:cNvPr>
          <p:cNvSpPr>
            <a:spLocks noGrp="1"/>
          </p:cNvSpPr>
          <p:nvPr>
            <p:ph type="title"/>
          </p:nvPr>
        </p:nvSpPr>
        <p:spPr>
          <a:xfrm>
            <a:off x="918992" y="-159958"/>
            <a:ext cx="9905998" cy="1478570"/>
          </a:xfrm>
        </p:spPr>
        <p:txBody>
          <a:bodyPr>
            <a:normAutofit/>
          </a:bodyPr>
          <a:lstStyle/>
          <a:p>
            <a:r>
              <a:rPr lang="en-GB" b="1" i="1" dirty="0"/>
              <a:t>Presented work:</a:t>
            </a:r>
            <a:r>
              <a:rPr lang="en-US" b="1" dirty="0"/>
              <a:t/>
            </a:r>
            <a:br>
              <a:rPr lang="en-US" b="1" dirty="0"/>
            </a:br>
            <a:r>
              <a:rPr lang="en-US" b="1" dirty="0"/>
              <a:t>Neural Network</a:t>
            </a:r>
            <a:endParaRPr lang="en-GB" b="1" dirty="0"/>
          </a:p>
        </p:txBody>
      </p:sp>
      <p:sp>
        <p:nvSpPr>
          <p:cNvPr id="3" name="Content Placeholder 2">
            <a:extLst>
              <a:ext uri="{FF2B5EF4-FFF2-40B4-BE49-F238E27FC236}">
                <a16:creationId xmlns="" xmlns:a16="http://schemas.microsoft.com/office/drawing/2014/main" id="{8EA619DE-524C-4A0B-8876-4CB56F8C33F3}"/>
              </a:ext>
            </a:extLst>
          </p:cNvPr>
          <p:cNvSpPr>
            <a:spLocks noGrp="1"/>
          </p:cNvSpPr>
          <p:nvPr>
            <p:ph idx="1"/>
          </p:nvPr>
        </p:nvSpPr>
        <p:spPr>
          <a:xfrm>
            <a:off x="1143000" y="1318612"/>
            <a:ext cx="9905999" cy="3541714"/>
          </a:xfrm>
        </p:spPr>
        <p:txBody>
          <a:bodyPr>
            <a:normAutofit fontScale="85000" lnSpcReduction="20000"/>
          </a:bodyPr>
          <a:lstStyle/>
          <a:p>
            <a:r>
              <a:rPr lang="en-GB" dirty="0"/>
              <a:t>The sigmoid function shows the NN having two nodes in </a:t>
            </a:r>
            <a:r>
              <a:rPr lang="en-US" dirty="0"/>
              <a:t>the </a:t>
            </a:r>
            <a:r>
              <a:rPr lang="en-GB" dirty="0"/>
              <a:t>input layer, one in the hidden and two in the </a:t>
            </a:r>
            <a:r>
              <a:rPr lang="en-US" dirty="0"/>
              <a:t>output (</a:t>
            </a:r>
            <a:r>
              <a:rPr lang="en-GB" dirty="0" err="1"/>
              <a:t>Hromkovič</a:t>
            </a:r>
            <a:r>
              <a:rPr lang="en-GB" dirty="0"/>
              <a:t>, 2013). </a:t>
            </a:r>
          </a:p>
          <a:p>
            <a:r>
              <a:rPr lang="en-GB" dirty="0"/>
              <a:t>The hidden layer consists of the output node and the calculation of this before the activation module is done by:</a:t>
            </a:r>
          </a:p>
          <a:p>
            <a:endParaRPr lang="en-GB" dirty="0"/>
          </a:p>
          <a:p>
            <a:endParaRPr lang="en-GB" dirty="0"/>
          </a:p>
          <a:p>
            <a:r>
              <a:rPr lang="en-GB" dirty="0"/>
              <a:t>The b represents the bias value and the input1 and 2 represents the input signals. Weights are also mentioned by weight 1 and weight 2. </a:t>
            </a:r>
          </a:p>
          <a:p>
            <a:r>
              <a:rPr lang="en-GB" dirty="0"/>
              <a:t>The value of comes in handy with the activation function. Shown in FIG. 2.</a:t>
            </a:r>
          </a:p>
          <a:p>
            <a:endParaRPr lang="en-GB" dirty="0"/>
          </a:p>
        </p:txBody>
      </p:sp>
      <p:pic>
        <p:nvPicPr>
          <p:cNvPr id="4" name="Picture 3">
            <a:extLst>
              <a:ext uri="{FF2B5EF4-FFF2-40B4-BE49-F238E27FC236}">
                <a16:creationId xmlns="" xmlns:a16="http://schemas.microsoft.com/office/drawing/2014/main" id="{3E778989-D70C-47E4-99BA-D8A84A9C55FC}"/>
              </a:ext>
            </a:extLst>
          </p:cNvPr>
          <p:cNvPicPr/>
          <p:nvPr/>
        </p:nvPicPr>
        <p:blipFill>
          <a:blip r:embed="rId2">
            <a:extLst>
              <a:ext uri="{28A0092B-C50C-407E-A947-70E740481C1C}">
                <a14:useLocalDpi xmlns:a14="http://schemas.microsoft.com/office/drawing/2010/main" val="0"/>
              </a:ext>
            </a:extLst>
          </a:blip>
          <a:stretch>
            <a:fillRect/>
          </a:stretch>
        </p:blipFill>
        <p:spPr>
          <a:xfrm>
            <a:off x="3817443" y="2541691"/>
            <a:ext cx="4953000" cy="510981"/>
          </a:xfrm>
          <a:prstGeom prst="rect">
            <a:avLst/>
          </a:prstGeom>
        </p:spPr>
      </p:pic>
      <p:pic>
        <p:nvPicPr>
          <p:cNvPr id="5" name="Picture 4">
            <a:extLst>
              <a:ext uri="{FF2B5EF4-FFF2-40B4-BE49-F238E27FC236}">
                <a16:creationId xmlns="" xmlns:a16="http://schemas.microsoft.com/office/drawing/2014/main" id="{38A62A4D-459E-49E1-AC89-17EC9A61FFC2}"/>
              </a:ext>
            </a:extLst>
          </p:cNvPr>
          <p:cNvPicPr/>
          <p:nvPr/>
        </p:nvPicPr>
        <p:blipFill>
          <a:blip r:embed="rId3">
            <a:extLst>
              <a:ext uri="{28A0092B-C50C-407E-A947-70E740481C1C}">
                <a14:useLocalDpi xmlns:a14="http://schemas.microsoft.com/office/drawing/2010/main" val="0"/>
              </a:ext>
            </a:extLst>
          </a:blip>
          <a:stretch>
            <a:fillRect/>
          </a:stretch>
        </p:blipFill>
        <p:spPr>
          <a:xfrm>
            <a:off x="1538886" y="4860326"/>
            <a:ext cx="6157313" cy="1884150"/>
          </a:xfrm>
          <a:prstGeom prst="rect">
            <a:avLst/>
          </a:prstGeom>
        </p:spPr>
      </p:pic>
    </p:spTree>
    <p:extLst>
      <p:ext uri="{BB962C8B-B14F-4D97-AF65-F5344CB8AC3E}">
        <p14:creationId xmlns:p14="http://schemas.microsoft.com/office/powerpoint/2010/main" val="342465979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1918</TotalTime>
  <Words>1364</Words>
  <Application>Microsoft Macintosh PowerPoint</Application>
  <PresentationFormat>Custom</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 Title OF PAPER:  A HARDWARE IMPLEMENTATION OF PARTICLE SWARM OPTIMIZATION WITH A CONTROL OF VELOCITY FOR TRAINING NEURAL NETWORK</vt:lpstr>
      <vt:lpstr>Introduction </vt:lpstr>
      <vt:lpstr>Presented work: Particle Swarm Optimisation </vt:lpstr>
      <vt:lpstr>Presented work: Particle Swarm Optimisation </vt:lpstr>
      <vt:lpstr>The PSO_CV (velocity control) </vt:lpstr>
      <vt:lpstr>Presented work: swimming phase </vt:lpstr>
      <vt:lpstr>Presented work: Stopping Phase </vt:lpstr>
      <vt:lpstr>Presented work: Jumping Phase </vt:lpstr>
      <vt:lpstr>Presented work: Neural Network</vt:lpstr>
      <vt:lpstr>HARDWARE IMPLEMENTATION OF PSO_CV FOR TRAINING Neural Network: Device, programming language </vt:lpstr>
      <vt:lpstr>HARDWARE IMPLEMENTATION OF PSO_CV FOR TRAINING Neural Network: Linear feedback shifts register </vt:lpstr>
      <vt:lpstr> Initial Value LFSR </vt:lpstr>
      <vt:lpstr> Velocity update LFSR </vt:lpstr>
      <vt:lpstr>Hardware architecture for the implementation of NNPSOCV </vt:lpstr>
      <vt:lpstr>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AND PARTICLE SWARM OPTIMIZATION”</dc:title>
  <dc:creator>HP</dc:creator>
  <cp:lastModifiedBy>Abdullah</cp:lastModifiedBy>
  <cp:revision>30</cp:revision>
  <dcterms:created xsi:type="dcterms:W3CDTF">2018-10-30T18:27:03Z</dcterms:created>
  <dcterms:modified xsi:type="dcterms:W3CDTF">2018-11-27T16:48:58Z</dcterms:modified>
</cp:coreProperties>
</file>