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80" r:id="rId3"/>
    <p:sldId id="392" r:id="rId4"/>
    <p:sldId id="333" r:id="rId5"/>
    <p:sldId id="397" r:id="rId6"/>
    <p:sldId id="398" r:id="rId7"/>
    <p:sldId id="399" r:id="rId8"/>
    <p:sldId id="38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AE81-D47B-472D-90A1-552320126B16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D91-822D-452A-A27F-399E001FE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AFD4D42-4603-8754-15FD-5E3C92675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5530F0E-867B-B9CD-7F1C-76804FE624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1A4C2095-22AD-581F-CC47-89A8EE5BB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2137B4-0C3A-4D12-851F-1EFD0FBC7901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2025/2/17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F60240EF-CB57-E666-5E0F-1232E5865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423BA-475F-4E20-864B-64241E3715D9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90F4586E-101B-891E-4DCE-BD9F8FB23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A97FC0C9-DCD4-9978-843E-D8431CB279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DFCA2540-8516-0275-D5C8-5DD8CEDE741B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67EC18E-C4E8-B328-5441-C77F3DFDFA5D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48587F-A62F-254D-86E2-9B63B528825D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C4B52277-3F17-8CEF-00BA-6DCB81774E19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1B066E72-C259-8098-2B8E-E0F5821D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67804568-5B17-DEBB-9515-269B9008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6B9C-9D90-410B-BC79-F9EDC38C37F3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0226DFBA-C2A4-D59E-1CE9-FC569E5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E60E5C3C-083A-1B9F-3F75-047E111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59A0-120D-4594-85BF-4554F81323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5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D9CCFEC7-612D-FF18-1D24-ABDCB8CD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1E0B-BA7A-42C5-A367-7726E73D8A9A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0302F5E2-CF86-5C58-88C2-7AFF1142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D386FE60-2DB6-9DFA-0EE0-9884D85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D6731-709C-423A-8A99-BE6F17370B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8993A053-7C17-AB5A-4246-9F97FE1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0D25-B2C3-4487-BD03-02C13F27FA73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B25D83A7-8C9A-784E-FBB2-0D911A5C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9E36BE4B-3143-BE07-6ABE-F51515B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929A9-24C6-4253-AD39-438309DF4D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2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175621C1-6E42-8D0D-330D-2964B71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70544-0C27-4BC2-BB90-3DBCB57ED2FC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CA5BAF92-A319-55F8-71A6-3406485B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EFBF4E29-6EEC-0367-BB10-B5F91489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40EC1-84B2-4295-9221-32CA84C612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75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ED7A6F63-229E-06A6-FD54-82C5E15F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F85AE-67E9-465B-AF64-4416FB50D894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4919B13B-15A5-DAAC-AE24-68A6194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81F82E8E-0BB7-9817-57DF-3FC8091B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5D547-6E8D-409A-93D3-53D726C1FA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BCA24B7A-0382-5357-8EFF-C5309019D9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855DC79D-C25C-45C1-01BA-35B7FE2033B7}"/>
              </a:ext>
            </a:extLst>
          </p:cNvPr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3DB15A4E-FB7F-673F-7E02-BCA28DA00FF4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CFFB5A16-559F-0567-5105-71D8C13F9BA5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8" name="矩形 17">
            <a:extLst>
              <a:ext uri="{FF2B5EF4-FFF2-40B4-BE49-F238E27FC236}">
                <a16:creationId xmlns:a16="http://schemas.microsoft.com/office/drawing/2014/main" id="{1B499367-0A81-86F5-0FB4-20335CE5F43D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A0E94E50-CC3F-F560-9DCB-FBDE36AC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E6C6-BFF0-4A22-96D2-33E96C4C4B94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D98A1898-939F-0322-890C-6623672B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F3B9AA5E-EABA-3262-ACF6-F44AA5C1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1AC7-0B04-408F-96BD-3E70801350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99A3F6D7-E43A-F016-187A-AE44F3C1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4D29-E0AD-47A2-B325-D409361CDCDF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25DEBCAB-6293-4825-CBEE-AD77F081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5BD999C9-5C1F-B39A-FCB8-280687A0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737CC-1CCD-476F-8C4E-4ED82A33D1E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DA67A83-CAED-6A06-AA9D-9A257188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2FEE-4CCB-4EC0-9B4B-EDE955854DEF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DB3F52B8-4C54-F100-5A1D-F53856E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EC39654F-5D16-F98A-01BA-96ADD988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4FE0-7B19-4A1E-85AA-3EFEE5042F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79D3E06E-1EC4-6C80-14BC-1AE2819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02B05-6DE2-4E09-9E16-8FD2017660AB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09FE1EB2-1B3C-93C8-F576-BF2BB96E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41303F23-A396-1728-6ED9-D325EF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5B99-77F6-4B90-918A-AA24ED0CD7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7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3E1B94D5-F66F-0E91-91BE-21B36007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5C50-15DA-474C-8883-89665AD75161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62F77C-5DDE-8470-7CC2-2DE4F04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FC324B4C-684D-6273-304C-FC61AD37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22BC-F67E-46D2-849E-9F03595A7E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D31F7DF6-DC89-A249-5A2E-D2AF177B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B6BB4291-0B28-EF90-285C-186A847FF3D9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>
            <a:extLst>
              <a:ext uri="{FF2B5EF4-FFF2-40B4-BE49-F238E27FC236}">
                <a16:creationId xmlns:a16="http://schemas.microsoft.com/office/drawing/2014/main" id="{5F772E8D-E3D5-0BCF-0FFF-58EEB1BD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873F2-7EB3-44EC-B0C3-FFFDCA938167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FB2776DE-4A65-DEBE-A945-21BB414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E4E0ECDC-731D-5BB1-E693-FE849E4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2E2C-1AAA-438B-B119-66415B07C7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8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>
            <a:extLst>
              <a:ext uri="{FF2B5EF4-FFF2-40B4-BE49-F238E27FC236}">
                <a16:creationId xmlns:a16="http://schemas.microsoft.com/office/drawing/2014/main" id="{47DCF463-91EB-3803-7FCA-B3FF19EF3F43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CD38A273-D9AD-E4B6-16E8-5677A5E11C2A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BF3AD3F7-37F5-D6A3-9113-A4BBCEDF1AE1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E65FE23E-500F-F8A9-DC6F-392F4E8E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F8732-C112-40BA-90D5-D2206CA9C27F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1F535D62-4778-D743-FC25-C11CBCCC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6EF0F17C-D6C5-FF49-DFE4-0A745D0D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8B207-8F3A-43E4-A887-89ABF634AE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1FBFC16-00BA-80AB-5564-A526A0D09F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00ECF884-D918-362A-2EEE-85173681F0C8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F1F12F3B-D294-0BCA-C853-91D97CD0EA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B7641720-7963-E18E-8DB7-FAC8E54B9D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274ED0F0-F29B-C8A7-0E3A-61A559D6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604CB5-14E8-43C4-B568-DDF488CCF98A}" type="datetime1">
              <a:rPr lang="zh-TW" altLang="en-US"/>
              <a:pPr>
                <a:defRPr/>
              </a:pPr>
              <a:t>2025/2/17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8AC8D2-1E64-17F2-A30A-CA71D95E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0FBAA17-399F-11B3-8CFC-1A651E11B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552989B-2390-4A1B-B281-CF14AE1E01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5CD97407-E074-3457-3786-E1161DE1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A930DDEC-073B-0ABA-5BF1-DDA3634F679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0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5233A56-FDD2-991A-E79B-45564787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082866DD-0B47-139B-FE62-7146F948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3929064"/>
            <a:ext cx="4322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2024.11.04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2024.11.15</a:t>
            </a: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3E999E8B-4B6A-EA06-8B26-145455BF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9480551" y="6072189"/>
            <a:ext cx="758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高明聖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16D9AE73-C689-B312-7B79-C5A44C20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FFE11808-7D9A-8E28-823F-EA86F0E069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一、新人訓練計畫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二、兩週內學習內容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三、地震</a:t>
            </a:r>
            <a:r>
              <a:rPr lang="en-US" altLang="zh-TW" dirty="0">
                <a:latin typeface="+mj-ea"/>
                <a:ea typeface="+mj-ea"/>
              </a:rPr>
              <a:t>INTERLOCK</a:t>
            </a:r>
            <a:r>
              <a:rPr lang="zh-TW" altLang="en-US" dirty="0">
                <a:latin typeface="+mj-ea"/>
                <a:ea typeface="+mj-ea"/>
              </a:rPr>
              <a:t>系統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四、</a:t>
            </a:r>
            <a:r>
              <a:rPr lang="en-US" altLang="zh-TW" dirty="0">
                <a:latin typeface="+mj-ea"/>
                <a:ea typeface="+mj-ea"/>
              </a:rPr>
              <a:t>RTP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25PM</a:t>
            </a:r>
            <a:r>
              <a:rPr lang="zh-TW" altLang="en-US" dirty="0">
                <a:latin typeface="+mj-ea"/>
                <a:ea typeface="+mj-ea"/>
              </a:rPr>
              <a:t> 簡介</a:t>
            </a:r>
            <a:endParaRPr lang="en-US" altLang="zh-TW" dirty="0">
              <a:latin typeface="+mj-ea"/>
              <a:ea typeface="+mj-ea"/>
            </a:endParaRPr>
          </a:p>
        </p:txBody>
      </p:sp>
      <p:sp>
        <p:nvSpPr>
          <p:cNvPr id="10244" name="投影片編號版面配置區 4">
            <a:extLst>
              <a:ext uri="{FF2B5EF4-FFF2-40B4-BE49-F238E27FC236}">
                <a16:creationId xmlns:a16="http://schemas.microsoft.com/office/drawing/2014/main" id="{5481B5D0-5574-8EEA-B1DB-D66349B6F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774825" y="6308725"/>
            <a:ext cx="4572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182BCBE-67AF-422F-8F6B-E28F127D710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670C4-32EF-866F-BFDE-97D12BB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5D547-6E8D-409A-93D3-53D726C1FAE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DA760B-5A2F-E964-DE78-77405A794D9F}"/>
              </a:ext>
            </a:extLst>
          </p:cNvPr>
          <p:cNvSpPr txBox="1"/>
          <p:nvPr/>
        </p:nvSpPr>
        <p:spPr bwMode="auto">
          <a:xfrm>
            <a:off x="499533" y="190500"/>
            <a:ext cx="69968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一、</a:t>
            </a:r>
            <a:r>
              <a:rPr lang="en-US" altLang="zh-TW" sz="3600" dirty="0">
                <a:latin typeface="+mj-ea"/>
                <a:ea typeface="+mj-ea"/>
              </a:rPr>
              <a:t> </a:t>
            </a:r>
            <a:r>
              <a:rPr lang="zh-TW" altLang="en-US" sz="3600" dirty="0">
                <a:latin typeface="+mj-ea"/>
                <a:ea typeface="+mj-ea"/>
              </a:rPr>
              <a:t>新人訓練計畫</a:t>
            </a:r>
            <a:endParaRPr kumimoji="0"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4EC0D-72C5-910E-7C31-A3D3145C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2" y="836831"/>
            <a:ext cx="5152926" cy="512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74A5C9A-5901-E69B-EF76-5C4402C94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18338"/>
              </p:ext>
            </p:extLst>
          </p:nvPr>
        </p:nvGraphicFramePr>
        <p:xfrm>
          <a:off x="5584088" y="836831"/>
          <a:ext cx="6489838" cy="339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45">
                  <a:extLst>
                    <a:ext uri="{9D8B030D-6E8A-4147-A177-3AD203B41FA5}">
                      <a16:colId xmlns:a16="http://schemas.microsoft.com/office/drawing/2014/main" val="3501834567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3891339618"/>
                    </a:ext>
                  </a:extLst>
                </a:gridCol>
                <a:gridCol w="2330402">
                  <a:extLst>
                    <a:ext uri="{9D8B030D-6E8A-4147-A177-3AD203B41FA5}">
                      <a16:colId xmlns:a16="http://schemas.microsoft.com/office/drawing/2014/main" val="295796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Furnace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LPCVD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SPM</a:t>
                      </a:r>
                      <a:r>
                        <a:rPr lang="zh-TW" altLang="en-US" dirty="0"/>
                        <a:t>程序</a:t>
                      </a:r>
                      <a:r>
                        <a:rPr lang="en-US" altLang="zh-TW" dirty="0"/>
                        <a:t>&amp;</a:t>
                      </a:r>
                      <a:r>
                        <a:rPr lang="zh-TW" altLang="en-US" dirty="0"/>
                        <a:t>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9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Furnace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LPCVD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BPM</a:t>
                      </a:r>
                      <a:r>
                        <a:rPr lang="zh-TW" altLang="en-US" dirty="0"/>
                        <a:t>程序</a:t>
                      </a:r>
                      <a:r>
                        <a:rPr lang="en-US" altLang="zh-TW" dirty="0"/>
                        <a:t>&amp;</a:t>
                      </a:r>
                      <a:r>
                        <a:rPr lang="zh-TW" altLang="en-US" dirty="0"/>
                        <a:t>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會做得比較慢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4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Furnace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AP-OXIDE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程序實作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KOYO</a:t>
                      </a:r>
                      <a:r>
                        <a:rPr lang="zh-TW" altLang="en-US" dirty="0"/>
                        <a:t>沒做過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0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RTP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 程序與實作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沒做過</a:t>
                      </a:r>
                      <a:r>
                        <a:rPr lang="en-US" altLang="zh-TW" dirty="0"/>
                        <a:t>25PM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WSIX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 程序與實作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8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爐管化學鋼瓶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33.3%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僅看過</a:t>
                      </a:r>
                      <a:r>
                        <a:rPr lang="en-US" altLang="zh-TW" dirty="0"/>
                        <a:t>TEOS</a:t>
                      </a:r>
                      <a:r>
                        <a:rPr lang="zh-TW" altLang="en-US" dirty="0"/>
                        <a:t>鋼瓶更換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60666"/>
                  </a:ext>
                </a:extLst>
              </a:tr>
              <a:tr h="397367">
                <a:tc>
                  <a:txBody>
                    <a:bodyPr/>
                    <a:lstStyle/>
                    <a:p>
                      <a:r>
                        <a:rPr lang="zh-TW" altLang="en-US" dirty="0"/>
                        <a:t>附屬機台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程序與實作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G/C</a:t>
                      </a:r>
                      <a:r>
                        <a:rPr lang="zh-TW" altLang="en-US" dirty="0"/>
                        <a:t>還不是很熟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7963"/>
                  </a:ext>
                </a:extLst>
              </a:tr>
              <a:tr h="397367">
                <a:tc>
                  <a:txBody>
                    <a:bodyPr/>
                    <a:lstStyle/>
                    <a:p>
                      <a:r>
                        <a:rPr lang="zh-TW" altLang="en-US" dirty="0"/>
                        <a:t>機台簡易維修及故障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5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59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AE95966-5EE8-CBD6-7935-F311053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BB30A-E61A-4AFF-8EF2-B05E4BB2F2B3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99E22A0-6E6B-F6BB-5F98-111D50B6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99218"/>
              </p:ext>
            </p:extLst>
          </p:nvPr>
        </p:nvGraphicFramePr>
        <p:xfrm>
          <a:off x="2657625" y="1137002"/>
          <a:ext cx="6876750" cy="404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日期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機台</a:t>
                      </a:r>
                    </a:p>
                  </a:txBody>
                  <a:tcPr marL="91460" marR="91460" marT="45692" marB="4569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學習內容</a:t>
                      </a:r>
                    </a:p>
                  </a:txBody>
                  <a:tcPr marL="91460" marR="91460" marT="45692" marB="4569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12/16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12/17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12/18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12/19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12/20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12/23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小夜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12/24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小夜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12/25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小夜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12/26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小夜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12/27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小夜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304" name="TextBox 2">
            <a:extLst>
              <a:ext uri="{FF2B5EF4-FFF2-40B4-BE49-F238E27FC236}">
                <a16:creationId xmlns:a16="http://schemas.microsoft.com/office/drawing/2014/main" id="{CBFEE3C1-A978-306C-A6A0-77A61152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kumimoji="1" lang="zh-TW" altLang="en-US" sz="280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984645-2DD3-90E2-0CF7-2389AFCD5583}"/>
              </a:ext>
            </a:extLst>
          </p:cNvPr>
          <p:cNvSpPr txBox="1"/>
          <p:nvPr/>
        </p:nvSpPr>
        <p:spPr bwMode="auto">
          <a:xfrm>
            <a:off x="499533" y="190500"/>
            <a:ext cx="3976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二、兩周學習內容</a:t>
            </a:r>
          </a:p>
        </p:txBody>
      </p:sp>
    </p:spTree>
    <p:extLst>
      <p:ext uri="{BB962C8B-B14F-4D97-AF65-F5344CB8AC3E}">
        <p14:creationId xmlns:p14="http://schemas.microsoft.com/office/powerpoint/2010/main" val="7122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B8DB455-721F-D941-0DE9-93E48C28FE39}"/>
              </a:ext>
            </a:extLst>
          </p:cNvPr>
          <p:cNvSpPr/>
          <p:nvPr/>
        </p:nvSpPr>
        <p:spPr>
          <a:xfrm>
            <a:off x="5269665" y="38100"/>
            <a:ext cx="3775393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>
              <a:lnSpc>
                <a:spcPct val="107000"/>
              </a:lnSpc>
              <a:spcAft>
                <a:spcPts val="800"/>
              </a:spcAft>
              <a:tabLst>
                <a:tab pos="2637155" algn="ctr"/>
                <a:tab pos="5274310" algn="r"/>
              </a:tabLst>
            </a:pPr>
            <a:r>
              <a:rPr lang="zh-TW" altLang="zh-TW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爐管地震之處置流程圖</a:t>
            </a:r>
            <a:endParaRPr lang="zh-TW" altLang="zh-TW" sz="2800" dirty="0">
              <a:latin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AA3C8C-D6DC-BF1B-6506-7AD80B20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42" y="523642"/>
            <a:ext cx="5405437" cy="633435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1214F2C-34A9-5FEE-F88A-720A0E504AB8}"/>
              </a:ext>
            </a:extLst>
          </p:cNvPr>
          <p:cNvSpPr txBox="1"/>
          <p:nvPr/>
        </p:nvSpPr>
        <p:spPr bwMode="auto">
          <a:xfrm>
            <a:off x="499532" y="190500"/>
            <a:ext cx="5101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lang="zh-TW" altLang="en-US" sz="3600" dirty="0"/>
              <a:t>三</a:t>
            </a:r>
            <a:r>
              <a:rPr kumimoji="0" lang="zh-TW" altLang="en-US" sz="3600" dirty="0"/>
              <a:t>、地震</a:t>
            </a:r>
            <a:r>
              <a:rPr kumimoji="0" lang="en-US" altLang="zh-TW" sz="3600" dirty="0"/>
              <a:t>interlock</a:t>
            </a:r>
            <a:r>
              <a:rPr kumimoji="0" lang="zh-TW" altLang="en-US" sz="3600" dirty="0"/>
              <a:t>系統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2937B2-F60D-7243-2966-D0227603C39E}"/>
              </a:ext>
            </a:extLst>
          </p:cNvPr>
          <p:cNvSpPr txBox="1"/>
          <p:nvPr/>
        </p:nvSpPr>
        <p:spPr>
          <a:xfrm>
            <a:off x="366858" y="162962"/>
            <a:ext cx="6842806" cy="669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≥15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gal)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，地震系統啟動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主控盤警報聲響起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7338" indent="-1095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9538" algn="l"/>
              </a:tabLst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地震加速度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&lt;15gal 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若地震系統啟動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63550" indent="-176213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主控盤地震檢出開關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(ON→OFF→ON)</a:t>
            </a:r>
          </a:p>
          <a:p>
            <a:pPr marL="463550" indent="-176213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Tunnel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控制盤主開關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(ON→OFF→ON)</a:t>
            </a:r>
          </a:p>
          <a:p>
            <a:pPr marL="519113" indent="-231775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Tunnel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抽檢機台確認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有無偏移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107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地震加速度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15gal</a:t>
            </a:r>
          </a:p>
          <a:p>
            <a:pPr marL="573088" indent="-2857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主控盤地震警報喇叭開關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切至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  <a:p>
            <a:pPr marL="573088" indent="-2857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地震系統正常啟動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ARM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P03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→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ARM Interlock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停止動作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(VL-800 ID.75 alarm)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VL-800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切換至手動模式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Tunnel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控制盤對應的機台開關切換至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檢查並調整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位置確認承接正常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復歸地震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Interlock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電路系統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7338" indent="-55563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待全部爐管機台都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Unload</a:t>
            </a:r>
          </a:p>
          <a:p>
            <a:pPr marL="463550" indent="-231775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主控盤地震檢出開關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(ON→OFF→ON)</a:t>
            </a:r>
          </a:p>
          <a:p>
            <a:pPr marL="463550" indent="-231775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主控盤地震警報喇叭開關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切至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</a:p>
          <a:p>
            <a:pPr marL="463550" indent="-231775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Tunnel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控制盤主開關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(ON→OFF→ON)</a:t>
            </a:r>
          </a:p>
          <a:p>
            <a:pPr marL="463550" indent="-231775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Tunnel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控制盤對應的機台開關切換至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0BB8CEF-1C5B-FF27-CC50-5B86D0DE6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6027" y="215086"/>
            <a:ext cx="3916907" cy="271645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15EAAFB-7657-DDCF-92F9-D4F46DD83293}"/>
              </a:ext>
            </a:extLst>
          </p:cNvPr>
          <p:cNvSpPr/>
          <p:nvPr/>
        </p:nvSpPr>
        <p:spPr>
          <a:xfrm>
            <a:off x="10608408" y="1402246"/>
            <a:ext cx="1037229" cy="1392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3C824E-8843-2D0B-041D-437E97CFB1DA}"/>
              </a:ext>
            </a:extLst>
          </p:cNvPr>
          <p:cNvSpPr/>
          <p:nvPr/>
        </p:nvSpPr>
        <p:spPr>
          <a:xfrm>
            <a:off x="7769675" y="1402246"/>
            <a:ext cx="1037229" cy="1392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8DE4052E-B456-603E-DF80-3FECC9570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6027" y="3206593"/>
            <a:ext cx="3889610" cy="2849288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8FF4C85-4F03-7A7E-1918-403AE64068C2}"/>
              </a:ext>
            </a:extLst>
          </p:cNvPr>
          <p:cNvSpPr/>
          <p:nvPr/>
        </p:nvSpPr>
        <p:spPr>
          <a:xfrm>
            <a:off x="8083573" y="4950665"/>
            <a:ext cx="3452884" cy="6550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B73E9C6-93C3-1E2F-B82F-D60AC04972EF}"/>
              </a:ext>
            </a:extLst>
          </p:cNvPr>
          <p:cNvCxnSpPr/>
          <p:nvPr/>
        </p:nvCxnSpPr>
        <p:spPr>
          <a:xfrm flipH="1">
            <a:off x="11823061" y="5128084"/>
            <a:ext cx="13644" cy="5868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D5E8D56D-0479-AD3D-5A2E-10DA7D9D28C7}"/>
              </a:ext>
            </a:extLst>
          </p:cNvPr>
          <p:cNvSpPr/>
          <p:nvPr/>
        </p:nvSpPr>
        <p:spPr>
          <a:xfrm>
            <a:off x="11782117" y="5367690"/>
            <a:ext cx="95534" cy="107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91452D-E277-BA7B-2F4E-389511ED3C40}"/>
              </a:ext>
            </a:extLst>
          </p:cNvPr>
          <p:cNvSpPr/>
          <p:nvPr/>
        </p:nvSpPr>
        <p:spPr>
          <a:xfrm>
            <a:off x="11584920" y="4758751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092C4A6-F22F-AE17-8AE5-AB94AEB1B85D}"/>
              </a:ext>
            </a:extLst>
          </p:cNvPr>
          <p:cNvSpPr/>
          <p:nvPr/>
        </p:nvSpPr>
        <p:spPr>
          <a:xfrm>
            <a:off x="11569714" y="5714937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58A5EA-3406-1F2A-FE2E-2B21BBA1C327}"/>
              </a:ext>
            </a:extLst>
          </p:cNvPr>
          <p:cNvSpPr/>
          <p:nvPr/>
        </p:nvSpPr>
        <p:spPr>
          <a:xfrm>
            <a:off x="9381390" y="3206593"/>
            <a:ext cx="981075" cy="8493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E0E1F041-E587-F778-1E4B-97126363E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3053" y="3163200"/>
            <a:ext cx="524023" cy="1039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03A8E6-5472-572B-8FB4-F9533601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5D547-6E8D-409A-93D3-53D726C1FAEC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00BC8A-1EFA-E72D-2C53-45A9B6BEE102}"/>
              </a:ext>
            </a:extLst>
          </p:cNvPr>
          <p:cNvSpPr txBox="1"/>
          <p:nvPr/>
        </p:nvSpPr>
        <p:spPr bwMode="auto">
          <a:xfrm>
            <a:off x="499532" y="190500"/>
            <a:ext cx="5101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lang="zh-TW" altLang="en-US" sz="3600" dirty="0"/>
              <a:t>四</a:t>
            </a:r>
            <a:r>
              <a:rPr kumimoji="0" lang="zh-TW" altLang="en-US" sz="3600" dirty="0"/>
              <a:t>、</a:t>
            </a:r>
            <a:r>
              <a:rPr kumimoji="0" lang="en-US" altLang="zh-TW" sz="3600" dirty="0"/>
              <a:t>RTP</a:t>
            </a:r>
            <a:r>
              <a:rPr kumimoji="0" lang="zh-TW" altLang="en-US" sz="3600" dirty="0"/>
              <a:t> </a:t>
            </a:r>
            <a:r>
              <a:rPr kumimoji="0" lang="en-US" altLang="zh-TW" sz="3600" dirty="0"/>
              <a:t>25PM</a:t>
            </a:r>
            <a:r>
              <a:rPr kumimoji="0" lang="zh-TW" altLang="en-US" sz="3600" dirty="0"/>
              <a:t> 簡介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ECB1CB-F78A-9F78-C0FF-74A17FA7AD80}"/>
              </a:ext>
            </a:extLst>
          </p:cNvPr>
          <p:cNvSpPr txBox="1"/>
          <p:nvPr/>
        </p:nvSpPr>
        <p:spPr bwMode="auto">
          <a:xfrm>
            <a:off x="1689463" y="1271451"/>
            <a:ext cx="682752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0" lang="zh-TW" altLang="en-US" sz="2400" dirty="0"/>
              <a:t>拆</a:t>
            </a:r>
            <a:r>
              <a:rPr kumimoji="0" lang="en-US" altLang="zh-TW" sz="2400" dirty="0"/>
              <a:t>liner</a:t>
            </a:r>
            <a:r>
              <a:rPr kumimoji="0" lang="zh-TW" altLang="en-US" sz="2400" dirty="0"/>
              <a:t>、</a:t>
            </a:r>
            <a:r>
              <a:rPr lang="en-US" altLang="zh-TW" sz="2400" dirty="0"/>
              <a:t>DTC(</a:t>
            </a:r>
            <a:r>
              <a:rPr lang="zh-TW" altLang="en-US" sz="2400" dirty="0"/>
              <a:t>請小心沒備品，拆下後用保護套放在安全的地方</a:t>
            </a:r>
            <a:r>
              <a:rPr lang="en-US" altLang="zh-TW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/>
              <a:t>拆</a:t>
            </a:r>
            <a:r>
              <a:rPr lang="en-US" altLang="zh-TW" sz="2400" dirty="0"/>
              <a:t>tray</a:t>
            </a:r>
            <a:r>
              <a:rPr lang="zh-TW" altLang="en-US" sz="2400" dirty="0"/>
              <a:t>、前門、後門</a:t>
            </a:r>
            <a:endParaRPr lang="en-US" altLang="zh-TW" sz="2400" dirty="0"/>
          </a:p>
          <a:p>
            <a:pPr marL="457200" indent="-457200" algn="l">
              <a:buFont typeface="+mj-lt"/>
              <a:buAutoNum type="arabicPeriod"/>
            </a:pPr>
            <a:r>
              <a:rPr kumimoji="0" lang="zh-TW" altLang="en-US" sz="2400" dirty="0"/>
              <a:t>拆</a:t>
            </a:r>
            <a:r>
              <a:rPr kumimoji="0" lang="en-US" altLang="zh-TW" sz="2400" dirty="0"/>
              <a:t>tube</a:t>
            </a:r>
            <a:r>
              <a:rPr kumimoji="0" lang="zh-TW" altLang="en-US" sz="2400" dirty="0"/>
              <a:t>、高溫</a:t>
            </a:r>
            <a:r>
              <a:rPr kumimoji="0" lang="en-US" altLang="zh-TW" sz="2400" dirty="0" err="1"/>
              <a:t>o-ring</a:t>
            </a:r>
            <a:r>
              <a:rPr kumimoji="0" lang="en-US" altLang="zh-TW" sz="2400" dirty="0"/>
              <a:t>(</a:t>
            </a:r>
            <a:r>
              <a:rPr kumimoji="0" lang="zh-TW" altLang="en-US" sz="2400" dirty="0"/>
              <a:t>白色的</a:t>
            </a:r>
            <a:r>
              <a:rPr kumimoji="0" lang="en-US" altLang="zh-TW" sz="2400" dirty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0" lang="zh-TW" altLang="en-US" sz="2400" dirty="0"/>
              <a:t>裝上</a:t>
            </a:r>
            <a:r>
              <a:rPr kumimoji="0" lang="en-US" altLang="zh-TW" sz="2400" dirty="0"/>
              <a:t>tube</a:t>
            </a:r>
            <a:r>
              <a:rPr kumimoji="0" lang="zh-TW" altLang="en-US" sz="2400" dirty="0"/>
              <a:t>、高溫</a:t>
            </a:r>
            <a:r>
              <a:rPr kumimoji="0" lang="en-US" altLang="zh-TW" sz="2400" dirty="0" err="1"/>
              <a:t>o-ring</a:t>
            </a:r>
            <a:r>
              <a:rPr kumimoji="0" lang="zh-TW" altLang="en-US" sz="2400" dirty="0"/>
              <a:t>鎖好前門後門</a:t>
            </a:r>
            <a:endParaRPr kumimoji="0" lang="en-US" altLang="zh-TW" sz="2400" dirty="0"/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2400" dirty="0"/>
              <a:t>裝上</a:t>
            </a:r>
            <a:r>
              <a:rPr lang="en-US" altLang="zh-TW" sz="2400" dirty="0"/>
              <a:t>tray&gt;DTC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TW" altLang="en-US" sz="2400" dirty="0"/>
              <a:t>試傳</a:t>
            </a:r>
            <a:r>
              <a:rPr lang="en-US" altLang="zh-TW" sz="2400" dirty="0"/>
              <a:t>wafer</a:t>
            </a:r>
            <a:r>
              <a:rPr lang="zh-TW" altLang="en-US" sz="2400" dirty="0"/>
              <a:t>看會不會碰到</a:t>
            </a:r>
            <a:r>
              <a:rPr lang="en-US" altLang="zh-TW" sz="2400" dirty="0"/>
              <a:t>DTC</a:t>
            </a:r>
            <a:endParaRPr kumimoji="0" lang="en-US" altLang="zh-TW" sz="2400" dirty="0"/>
          </a:p>
          <a:p>
            <a:pPr marL="457200" indent="-457200" algn="l">
              <a:buFont typeface="+mj-lt"/>
              <a:buAutoNum type="arabicPeriod"/>
            </a:pPr>
            <a:r>
              <a:rPr kumimoji="0" lang="zh-TW" altLang="en-US" sz="2400" dirty="0"/>
              <a:t>裝上</a:t>
            </a:r>
            <a:r>
              <a:rPr kumimoji="0" lang="en-US" altLang="zh-TW" sz="2400" dirty="0"/>
              <a:t>liner</a:t>
            </a:r>
            <a:r>
              <a:rPr kumimoji="0" lang="zh-TW" altLang="en-US" sz="2400" dirty="0"/>
              <a:t>，</a:t>
            </a:r>
            <a:r>
              <a:rPr kumimoji="0" lang="en-US" altLang="zh-TW" sz="2400" dirty="0"/>
              <a:t>cycle</a:t>
            </a:r>
            <a:r>
              <a:rPr kumimoji="0" lang="zh-TW" altLang="en-US" sz="2400" dirty="0"/>
              <a:t>一下</a:t>
            </a:r>
            <a:r>
              <a:rPr lang="zh-TW" altLang="en-US" sz="2400" dirty="0"/>
              <a:t>然後測漏</a:t>
            </a:r>
            <a:endParaRPr lang="en-US" altLang="zh-TW" sz="2400" dirty="0"/>
          </a:p>
          <a:p>
            <a:pPr marL="457200" indent="-457200" algn="l">
              <a:buFont typeface="+mj-lt"/>
              <a:buAutoNum type="arabicPeriod"/>
            </a:pPr>
            <a:r>
              <a:rPr kumimoji="0" lang="zh-TW" altLang="en-US" sz="2400" dirty="0"/>
              <a:t>先矯正</a:t>
            </a:r>
            <a:r>
              <a:rPr kumimoji="0" lang="en-US" altLang="zh-TW" sz="2400" dirty="0"/>
              <a:t>ATP&gt;DRIFT&gt;ATP(</a:t>
            </a:r>
            <a:r>
              <a:rPr kumimoji="0" lang="zh-TW" altLang="en-US" sz="2400" dirty="0"/>
              <a:t>要在後面拿</a:t>
            </a:r>
            <a:r>
              <a:rPr kumimoji="0" lang="en-US" altLang="zh-TW" sz="2400" dirty="0"/>
              <a:t>air gun </a:t>
            </a:r>
            <a:r>
              <a:rPr kumimoji="0" lang="zh-TW" altLang="en-US" sz="2400" dirty="0"/>
              <a:t>幫忙降溫</a:t>
            </a:r>
            <a:r>
              <a:rPr kumimoji="0" lang="en-US" altLang="zh-TW" sz="2400" dirty="0"/>
              <a:t>)</a:t>
            </a:r>
          </a:p>
          <a:p>
            <a:pPr algn="l"/>
            <a:r>
              <a:rPr lang="en-US" altLang="zh-TW" sz="2400" dirty="0"/>
              <a:t>PS</a:t>
            </a:r>
            <a:r>
              <a:rPr lang="zh-TW" altLang="en-US" sz="2400" dirty="0"/>
              <a:t>：記得上傳</a:t>
            </a:r>
            <a:r>
              <a:rPr lang="en-US" altLang="zh-TW" sz="2400" dirty="0"/>
              <a:t>ATP</a:t>
            </a:r>
            <a:r>
              <a:rPr lang="zh-TW" altLang="en-US" sz="2400"/>
              <a:t>資料在附件</a:t>
            </a:r>
            <a:endParaRPr kumimoji="0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53669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FF6FDA-5609-116D-4AF6-8EF3FC2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3" name="頁尾版面配置區 1">
            <a:extLst>
              <a:ext uri="{FF2B5EF4-FFF2-40B4-BE49-F238E27FC236}">
                <a16:creationId xmlns:a16="http://schemas.microsoft.com/office/drawing/2014/main" id="{510E8DD1-A88C-37EA-08DF-AA955C2EE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14800" y="2682875"/>
            <a:ext cx="3962400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4800" dirty="0">
                <a:solidFill>
                  <a:srgbClr val="0070C0"/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4093920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D00E37CF3D36214C86886AA9339343DC" ma:contentTypeVersion="19" ma:contentTypeDescription="Fill out this form." ma:contentTypeScope="" ma:versionID="d154febea10c3930e3b6cfd035b4dd24">
  <xsd:schema xmlns:xsd="http://www.w3.org/2001/XMLSchema" xmlns:xs="http://www.w3.org/2001/XMLSchema" xmlns:p="http://schemas.microsoft.com/office/2006/metadata/properties" xmlns:ns1="http://schemas.microsoft.com/sharepoint/v3" xmlns:ns2="4bdc6d95-7621-47b1-8f62-a702a7a9d98f" xmlns:ns3="6ba3a8a8-b9e2-49cb-aadf-2c093bcf632e" targetNamespace="http://schemas.microsoft.com/office/2006/metadata/properties" ma:root="true" ma:fieldsID="bf1d05ee2c4926ad76d21e31f2dd363e" ns1:_="" ns2:_="" ns3:_="">
    <xsd:import namespace="http://schemas.microsoft.com/sharepoint/v3"/>
    <xsd:import namespace="4bdc6d95-7621-47b1-8f62-a702a7a9d98f"/>
    <xsd:import namespace="6ba3a8a8-b9e2-49cb-aadf-2c093bcf632e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c6d95-7621-47b1-8f62-a702a7a9d9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5c8c406-6428-484e-a244-685067247f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a8a8-b9e2-49cb-aadf-2c093bcf632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8ff5065e-c2e5-47fd-b089-eb006bc5ae7a}" ma:internalName="TaxCatchAll" ma:showField="CatchAllData" ma:web="6ba3a8a8-b9e2-49cb-aadf-2c093bcf63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TaxCatchAll xmlns="6ba3a8a8-b9e2-49cb-aadf-2c093bcf632e" xsi:nil="true"/>
    <ShowRepairView xmlns="http://schemas.microsoft.com/sharepoint/v3" xsi:nil="true"/>
    <lcf76f155ced4ddcb4097134ff3c332f xmlns="4bdc6d95-7621-47b1-8f62-a702a7a9d98f">
      <Terms xmlns="http://schemas.microsoft.com/office/infopath/2007/PartnerControls"/>
    </lcf76f155ced4ddcb4097134ff3c332f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7E78DD1-3927-45BD-AE0E-008F50BCB163}"/>
</file>

<file path=customXml/itemProps2.xml><?xml version="1.0" encoding="utf-8"?>
<ds:datastoreItem xmlns:ds="http://schemas.openxmlformats.org/officeDocument/2006/customXml" ds:itemID="{D99B8B09-5EE8-42E7-95C2-EFDFF9E2EC3B}"/>
</file>

<file path=customXml/itemProps3.xml><?xml version="1.0" encoding="utf-8"?>
<ds:datastoreItem xmlns:ds="http://schemas.openxmlformats.org/officeDocument/2006/customXml" ds:itemID="{8F86794D-40AF-45CC-80BA-5AE6D3570A68}"/>
</file>

<file path=docProps/app.xml><?xml version="1.0" encoding="utf-8"?>
<Properties xmlns="http://schemas.openxmlformats.org/officeDocument/2006/extended-properties" xmlns:vt="http://schemas.openxmlformats.org/officeDocument/2006/docPropsVTypes">
  <TotalTime>22953</TotalTime>
  <Words>511</Words>
  <Application>Microsoft Office PowerPoint</Application>
  <PresentationFormat>寬螢幕</PresentationFormat>
  <Paragraphs>99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Arial</vt:lpstr>
      <vt:lpstr>Calibri</vt:lpstr>
      <vt:lpstr>Franklin Gothic Book</vt:lpstr>
      <vt:lpstr>Times New Roman</vt:lpstr>
      <vt:lpstr>Wingdings</vt:lpstr>
      <vt:lpstr>Wingdings 2</vt:lpstr>
      <vt:lpstr>Nuvoton佈景主題</vt:lpstr>
      <vt:lpstr>爐管新人學習進度報告</vt:lpstr>
      <vt:lpstr>報告內容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MSKao</dc:creator>
  <cp:lastModifiedBy>S220 MSKao</cp:lastModifiedBy>
  <cp:revision>45</cp:revision>
  <dcterms:created xsi:type="dcterms:W3CDTF">2024-09-03T00:23:14Z</dcterms:created>
  <dcterms:modified xsi:type="dcterms:W3CDTF">2025-02-19T05:07:43Z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0x01010100D00E37CF3D36214C86886AA9339343DC</vt:lpwstr>
  </property>
</Properties>
</file>