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61" r:id="rId6"/>
    <p:sldId id="317" r:id="rId7"/>
    <p:sldId id="314" r:id="rId8"/>
    <p:sldId id="392" r:id="rId9"/>
    <p:sldId id="393" r:id="rId10"/>
    <p:sldId id="319" r:id="rId11"/>
    <p:sldId id="321" r:id="rId12"/>
    <p:sldId id="347" r:id="rId13"/>
    <p:sldId id="373" r:id="rId14"/>
    <p:sldId id="388" r:id="rId15"/>
    <p:sldId id="374" r:id="rId16"/>
    <p:sldId id="375" r:id="rId17"/>
    <p:sldId id="351" r:id="rId18"/>
    <p:sldId id="378" r:id="rId19"/>
    <p:sldId id="312" r:id="rId20"/>
    <p:sldId id="391" r:id="rId21"/>
    <p:sldId id="380" r:id="rId22"/>
    <p:sldId id="381" r:id="rId23"/>
    <p:sldId id="387" r:id="rId24"/>
    <p:sldId id="383" r:id="rId25"/>
    <p:sldId id="272" r:id="rId26"/>
  </p:sldIdLst>
  <p:sldSz cx="9144000" cy="6858000" type="screen4x3"/>
  <p:notesSz cx="7010400" cy="92964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2110"/>
    <a:srgbClr val="FE0600"/>
    <a:srgbClr val="0000FF"/>
    <a:srgbClr val="FFFF00"/>
    <a:srgbClr val="E75798"/>
    <a:srgbClr val="D00600"/>
    <a:srgbClr val="E61C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3979" autoAdjust="0"/>
  </p:normalViewPr>
  <p:slideViewPr>
    <p:cSldViewPr>
      <p:cViewPr varScale="1">
        <p:scale>
          <a:sx n="82" d="100"/>
          <a:sy n="82" d="100"/>
        </p:scale>
        <p:origin x="167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71BFA950-4D9B-49C1-88BC-71CD835B4ACB}" type="datetimeFigureOut">
              <a:rPr lang="zh-TW" altLang="en-US"/>
              <a:pPr>
                <a:defRPr/>
              </a:pPr>
              <a:t>2025/1/9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25F7101-7CBB-40B9-BA2A-FB97EE2A556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6DC33ECA-595C-4C90-93AC-B3C8AC50E9E0}" type="datetimeFigureOut">
              <a:rPr lang="zh-TW" altLang="en-US"/>
              <a:pPr>
                <a:defRPr/>
              </a:pPr>
              <a:t>2025/1/9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4BCC7E6-2CF8-46C3-9098-1DABD60058C4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57066" indent="-29117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64717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30604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96491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306FE17-8C9C-45FE-A0CC-E1BE1F6A9DB4}" type="datetime1">
              <a:rPr lang="zh-TW" altLang="en-US" smtClean="0"/>
              <a:pPr eaLnBrk="1" hangingPunct="1">
                <a:spcBef>
                  <a:spcPct val="0"/>
                </a:spcBef>
              </a:pPr>
              <a:t>2025/1/9</a:t>
            </a:fld>
            <a:endParaRPr lang="zh-TW" altLang="en-US"/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57066" indent="-29117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64717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30604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96491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F067A20B-1C54-437C-B8C8-900806B3B756}" type="slidenum">
              <a:rPr lang="zh-TW" altLang="en-US"/>
              <a:pPr eaLnBrk="1" hangingPunct="1">
                <a:spcBef>
                  <a:spcPct val="0"/>
                </a:spcBef>
              </a:pPr>
              <a:t>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198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57066" indent="-291179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64717" indent="-23294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30604" indent="-23294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96491" indent="-23294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550F2036-0CFA-4F19-9585-F765E4EEDFDB}" type="slidenum">
              <a:rPr kumimoji="0" lang="zh-TW" altLang="en-US" smtClean="0">
                <a:ea typeface="標楷體" pitchFamily="65" charset="-120"/>
              </a:rPr>
              <a:pPr eaLnBrk="1" hangingPunct="1"/>
              <a:t>2</a:t>
            </a:fld>
            <a:endParaRPr kumimoji="0" lang="zh-TW" altLang="en-US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1777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CD423D62-69AB-4776-9D27-A481614011A3}" type="datetime1">
              <a:rPr lang="zh-TW" altLang="en-US"/>
              <a:pPr>
                <a:defRPr/>
              </a:pPr>
              <a:t>2025/1/9</a:t>
            </a:fld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D0D0D"/>
                </a:solidFill>
              </a:defRPr>
            </a:lvl1pPr>
          </a:lstStyle>
          <a:p>
            <a:fld id="{44A231B3-5E4C-4D1B-95D4-C7E3DBA05F1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67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DDC33-D226-41A8-9FBF-FDBA94F444A2}" type="datetime1">
              <a:rPr lang="zh-TW" altLang="en-US"/>
              <a:pPr>
                <a:defRPr/>
              </a:pPr>
              <a:t>2025/1/9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8670BE-EA1A-47B4-A2A3-6C3BD5E6F1C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97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B1025-4FFF-40E2-A260-42D6146E33EA}" type="datetime1">
              <a:rPr lang="zh-TW" altLang="en-US"/>
              <a:pPr>
                <a:defRPr/>
              </a:pPr>
              <a:t>2025/1/9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3ED241-944F-41C1-99C2-C0CEA3245B4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67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spcBef>
                <a:spcPts val="1000"/>
              </a:spcBef>
              <a:buFont typeface="Arial" pitchFamily="34" charset="0"/>
              <a:buChar char="•"/>
              <a:defRPr/>
            </a:lvl2pPr>
            <a:lvl3pPr>
              <a:spcBef>
                <a:spcPts val="1000"/>
              </a:spcBef>
              <a:defRPr/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680D2-7FDF-4135-982B-42BBCB547B39}" type="datetime1">
              <a:rPr lang="zh-TW" altLang="en-US"/>
              <a:pPr>
                <a:defRPr/>
              </a:pPr>
              <a:t>2025/1/9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0B2432-A20E-4E26-94E6-104434F1F06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12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D114F-B2F7-49D6-84C2-BEBF7C5739ED}" type="datetime1">
              <a:rPr lang="zh-TW" altLang="en-US"/>
              <a:pPr>
                <a:defRPr/>
              </a:pPr>
              <a:t>2025/1/9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D8C9091-334D-4D2D-81D2-8FCC512423D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26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12379-5E08-4DCD-8D58-414798F05313}" type="datetime1">
              <a:rPr lang="zh-TW" altLang="en-US"/>
              <a:pPr>
                <a:defRPr/>
              </a:pPr>
              <a:t>2025/1/9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CFAE55-6585-4179-99E2-ACF000E4A32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82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EBB0F-14A2-4190-86A3-9636FD7A888E}" type="datetime1">
              <a:rPr lang="zh-TW" altLang="en-US"/>
              <a:pPr>
                <a:defRPr/>
              </a:pPr>
              <a:t>2025/1/9</a:t>
            </a:fld>
            <a:endParaRPr lang="zh-TW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A4EB1E-05BF-4B7D-BD16-48CA8D78EE4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94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4DBA1-126E-41A1-A531-A26B3F9257A6}" type="datetime1">
              <a:rPr lang="zh-TW" altLang="en-US"/>
              <a:pPr>
                <a:defRPr/>
              </a:pPr>
              <a:t>2025/1/9</a:t>
            </a:fld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10F7A5-06E4-4075-B789-BD63EF0624B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4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334A2-72CE-4E4F-B739-E3603839837D}" type="datetime1">
              <a:rPr lang="zh-TW" altLang="en-US"/>
              <a:pPr>
                <a:defRPr/>
              </a:pPr>
              <a:t>2025/1/9</a:t>
            </a:fld>
            <a:endParaRPr lang="zh-TW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A3647F-B5CB-4C0D-A009-B847CBF56D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09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EEA13-B897-446A-9E05-35D1B64E177F}" type="datetime1">
              <a:rPr lang="zh-TW" altLang="en-US"/>
              <a:pPr>
                <a:defRPr/>
              </a:pPr>
              <a:t>2025/1/9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9009B8-C727-446A-BB14-3FF14188E03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4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96E2F-0C21-4EB4-8701-E162043E43C4}" type="datetime1">
              <a:rPr lang="zh-TW" altLang="en-US"/>
              <a:pPr>
                <a:defRPr/>
              </a:pPr>
              <a:t>2025/1/9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18E4B5-6C1A-476F-A70A-20E87078FF2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15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A5CD9D-9D6D-4889-90A9-F8A0134ABA04}" type="datetime1">
              <a:rPr lang="zh-TW" altLang="en-US"/>
              <a:pPr>
                <a:defRPr/>
              </a:pPr>
              <a:t>2025/1/9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5375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7F7F7F"/>
                </a:solidFill>
              </a:defRPr>
            </a:lvl1pPr>
          </a:lstStyle>
          <a:p>
            <a:fld id="{D419ED81-ED36-436D-8B37-3EE69C921561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70204" y="1080269"/>
            <a:ext cx="879433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TW" sz="32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20241219 LP-T1 run T05</a:t>
            </a:r>
            <a:r>
              <a:rPr lang="zh-TW" altLang="en-US" sz="32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step6 pressure up</a:t>
            </a:r>
            <a:endParaRPr kumimoji="1" lang="zh-TW" altLang="zh-TW" sz="32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51520" y="395954"/>
            <a:ext cx="834789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Discipline 4.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定義及驗證真因 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(Identify the Root Cause)</a:t>
            </a:r>
          </a:p>
          <a:p>
            <a:pPr>
              <a:defRPr/>
            </a:pPr>
            <a:r>
              <a:rPr lang="en-US" altLang="zh-TW" sz="1400" b="1" dirty="0">
                <a:latin typeface="+mn-lt"/>
                <a:ea typeface="新細明體" pitchFamily="18" charset="-120"/>
              </a:rPr>
              <a:t>(Identify all potential causes which could explain why the problem occurred)</a:t>
            </a:r>
            <a:endParaRPr lang="zh-TW" altLang="en-US" sz="1400" b="1" dirty="0">
              <a:latin typeface="+mn-lt"/>
              <a:ea typeface="新細明體" pitchFamily="18" charset="-12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685" y="1052736"/>
            <a:ext cx="824172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4.1 Non-conformance root cause (</a:t>
            </a:r>
            <a:r>
              <a:rPr lang="en-US" altLang="zh-TW" sz="1600" b="1" dirty="0">
                <a:solidFill>
                  <a:srgbClr val="FF0000"/>
                </a:solidFill>
              </a:rPr>
              <a:t>defect nature / technical root cause</a:t>
            </a:r>
            <a:r>
              <a:rPr lang="en-US" altLang="zh-TW" sz="1600" b="1" dirty="0">
                <a:solidFill>
                  <a:srgbClr val="0000FF"/>
                </a:solidFill>
              </a:rPr>
              <a:t>): </a:t>
            </a:r>
          </a:p>
          <a:p>
            <a:r>
              <a:rPr lang="en-US" altLang="zh-TW" sz="1600" dirty="0"/>
              <a:t>         </a:t>
            </a:r>
            <a:r>
              <a:rPr lang="en-US" altLang="zh-TW" sz="1600" b="1" dirty="0">
                <a:solidFill>
                  <a:srgbClr val="0000FF"/>
                </a:solidFill>
              </a:rPr>
              <a:t>b) </a:t>
            </a:r>
            <a:r>
              <a:rPr lang="zh-TW" altLang="en-US" sz="1600" b="1" dirty="0">
                <a:solidFill>
                  <a:srgbClr val="0000FF"/>
                </a:solidFill>
              </a:rPr>
              <a:t>列出所有可能的原因 </a:t>
            </a:r>
            <a:r>
              <a:rPr lang="en-US" altLang="zh-TW" sz="1600" b="1" dirty="0">
                <a:solidFill>
                  <a:srgbClr val="0000FF"/>
                </a:solidFill>
              </a:rPr>
              <a:t>(Probable Causes/Factors): </a:t>
            </a:r>
            <a:r>
              <a:rPr lang="en-US" altLang="zh-TW" sz="1600" b="1" dirty="0">
                <a:solidFill>
                  <a:srgbClr val="FF0000"/>
                </a:solidFill>
              </a:rPr>
              <a:t>Non-conformance</a:t>
            </a:r>
          </a:p>
          <a:p>
            <a:pPr lvl="1"/>
            <a:r>
              <a:rPr lang="zh-TW" altLang="en-US" sz="1200" b="1" dirty="0">
                <a:solidFill>
                  <a:srgbClr val="0000FF"/>
                </a:solidFill>
              </a:rPr>
              <a:t>工具 </a:t>
            </a:r>
            <a:r>
              <a:rPr lang="en-US" altLang="zh-TW" sz="1200" b="1" dirty="0">
                <a:solidFill>
                  <a:srgbClr val="0000FF"/>
                </a:solidFill>
              </a:rPr>
              <a:t>(Tools): </a:t>
            </a:r>
            <a:r>
              <a:rPr lang="zh-TW" altLang="en-US" sz="1200" b="1" dirty="0">
                <a:solidFill>
                  <a:srgbClr val="0000FF"/>
                </a:solidFill>
              </a:rPr>
              <a:t>故障樹分析 </a:t>
            </a:r>
            <a:r>
              <a:rPr lang="en-US" altLang="zh-TW" sz="1200" b="1" dirty="0">
                <a:solidFill>
                  <a:srgbClr val="0000FF"/>
                </a:solidFill>
              </a:rPr>
              <a:t>(Fault Tree Analysis)</a:t>
            </a:r>
            <a:r>
              <a:rPr lang="zh-TW" altLang="en-US" sz="1200" b="1" dirty="0">
                <a:solidFill>
                  <a:srgbClr val="0000FF"/>
                </a:solidFill>
              </a:rPr>
              <a:t>、魚骨圖 </a:t>
            </a:r>
            <a:r>
              <a:rPr lang="en-US" altLang="zh-TW" sz="1200" b="1" dirty="0">
                <a:solidFill>
                  <a:srgbClr val="0000FF"/>
                </a:solidFill>
              </a:rPr>
              <a:t>(Fishbone)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8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3647F-B5CB-4C0D-A009-B847CBF56DA1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251520" y="395954"/>
            <a:ext cx="834789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Discipline 4.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定義及驗證真因 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(Identify the Root Cause)</a:t>
            </a:r>
          </a:p>
          <a:p>
            <a:pPr>
              <a:defRPr/>
            </a:pPr>
            <a:r>
              <a:rPr lang="en-US" altLang="zh-TW" sz="1400" b="1" dirty="0">
                <a:latin typeface="+mn-lt"/>
                <a:ea typeface="新細明體" pitchFamily="18" charset="-120"/>
              </a:rPr>
              <a:t>(Identify all potential causes which could explain why the problem occurred)</a:t>
            </a:r>
            <a:endParaRPr lang="zh-TW" altLang="en-US" sz="1400" b="1" dirty="0">
              <a:latin typeface="+mn-lt"/>
              <a:ea typeface="新細明體" pitchFamily="18" charset="-120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357685" y="1052736"/>
            <a:ext cx="82417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4.1 Non-conformance root cause (</a:t>
            </a:r>
            <a:r>
              <a:rPr lang="en-US" altLang="zh-TW" sz="1600" b="1" dirty="0">
                <a:solidFill>
                  <a:srgbClr val="FF0000"/>
                </a:solidFill>
              </a:rPr>
              <a:t>defect nature / technical root cause</a:t>
            </a:r>
            <a:r>
              <a:rPr lang="en-US" altLang="zh-TW" sz="1600" b="1" dirty="0">
                <a:solidFill>
                  <a:srgbClr val="0000FF"/>
                </a:solidFill>
              </a:rPr>
              <a:t>): </a:t>
            </a:r>
          </a:p>
          <a:p>
            <a:r>
              <a:rPr lang="en-US" altLang="zh-TW" sz="1600" b="1" dirty="0">
                <a:solidFill>
                  <a:srgbClr val="0000FF"/>
                </a:solidFill>
              </a:rPr>
              <a:t>         c) </a:t>
            </a:r>
            <a:r>
              <a:rPr lang="zh-TW" altLang="en-US" sz="1600" b="1" dirty="0">
                <a:solidFill>
                  <a:srgbClr val="0000FF"/>
                </a:solidFill>
              </a:rPr>
              <a:t>真因驗證 </a:t>
            </a:r>
            <a:r>
              <a:rPr lang="en-US" altLang="zh-TW" sz="1600" b="1" dirty="0">
                <a:solidFill>
                  <a:srgbClr val="0000FF"/>
                </a:solidFill>
              </a:rPr>
              <a:t>(Root Cause Verification)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04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3647F-B5CB-4C0D-A009-B847CBF56DA1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251520" y="395954"/>
            <a:ext cx="834789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Discipline 4.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定義及驗證真因 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(Identify the Root Cause)</a:t>
            </a:r>
          </a:p>
          <a:p>
            <a:pPr>
              <a:defRPr/>
            </a:pPr>
            <a:r>
              <a:rPr lang="en-US" altLang="zh-TW" sz="1400" b="1" dirty="0">
                <a:latin typeface="+mn-lt"/>
                <a:ea typeface="新細明體" pitchFamily="18" charset="-120"/>
              </a:rPr>
              <a:t>(Identify all potential causes which could explain why the problem occurred)</a:t>
            </a:r>
            <a:endParaRPr lang="zh-TW" altLang="en-US" sz="1400" b="1" dirty="0">
              <a:latin typeface="+mn-lt"/>
              <a:ea typeface="新細明體" pitchFamily="18" charset="-120"/>
            </a:endParaRPr>
          </a:p>
        </p:txBody>
      </p:sp>
      <p:sp>
        <p:nvSpPr>
          <p:cNvPr id="31" name="Rectangle 5"/>
          <p:cNvSpPr/>
          <p:nvPr/>
        </p:nvSpPr>
        <p:spPr>
          <a:xfrm>
            <a:off x="357685" y="1052736"/>
            <a:ext cx="82417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4.1 Non-conformance root cause (</a:t>
            </a:r>
            <a:r>
              <a:rPr lang="en-US" altLang="zh-TW" sz="1600" b="1" dirty="0">
                <a:solidFill>
                  <a:srgbClr val="FF0000"/>
                </a:solidFill>
              </a:rPr>
              <a:t>defect nature / technical root cause</a:t>
            </a:r>
            <a:r>
              <a:rPr lang="en-US" altLang="zh-TW" sz="1600" b="1" dirty="0">
                <a:solidFill>
                  <a:srgbClr val="0000FF"/>
                </a:solidFill>
              </a:rPr>
              <a:t>): </a:t>
            </a:r>
          </a:p>
          <a:p>
            <a:r>
              <a:rPr lang="en-US" altLang="zh-TW" sz="1600" b="1" dirty="0">
                <a:solidFill>
                  <a:srgbClr val="0000FF"/>
                </a:solidFill>
              </a:rPr>
              <a:t>         c) </a:t>
            </a:r>
            <a:r>
              <a:rPr lang="zh-TW" altLang="en-US" sz="1600" b="1" dirty="0">
                <a:solidFill>
                  <a:srgbClr val="0000FF"/>
                </a:solidFill>
              </a:rPr>
              <a:t>真因驗證 </a:t>
            </a:r>
            <a:r>
              <a:rPr lang="en-US" altLang="zh-TW" sz="1600" b="1" dirty="0">
                <a:solidFill>
                  <a:srgbClr val="0000FF"/>
                </a:solidFill>
              </a:rPr>
              <a:t>(Root Cause Verification)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567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251520" y="243227"/>
            <a:ext cx="834789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Discipline 4.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定義及驗證真因 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(Identify the Root Cause)</a:t>
            </a:r>
          </a:p>
          <a:p>
            <a:pPr>
              <a:defRPr/>
            </a:pPr>
            <a:r>
              <a:rPr lang="en-US" altLang="zh-TW" sz="1400" b="1" dirty="0">
                <a:latin typeface="+mn-lt"/>
                <a:ea typeface="新細明體" pitchFamily="18" charset="-120"/>
              </a:rPr>
              <a:t>(Identify all potential causes which could explain why the problem occurred)</a:t>
            </a:r>
            <a:endParaRPr lang="zh-TW" altLang="en-US" sz="1400" b="1" dirty="0">
              <a:latin typeface="+mn-lt"/>
              <a:ea typeface="新細明體" pitchFamily="18" charset="-120"/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357685" y="900009"/>
            <a:ext cx="82417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4.1 Non-conformance root cause (</a:t>
            </a:r>
            <a:r>
              <a:rPr lang="en-US" altLang="zh-TW" sz="1600" b="1" dirty="0">
                <a:solidFill>
                  <a:srgbClr val="FF0000"/>
                </a:solidFill>
              </a:rPr>
              <a:t>defect nature / technical root cause</a:t>
            </a:r>
            <a:r>
              <a:rPr lang="en-US" altLang="zh-TW" sz="1600" b="1" dirty="0">
                <a:solidFill>
                  <a:srgbClr val="0000FF"/>
                </a:solidFill>
              </a:rPr>
              <a:t>): </a:t>
            </a:r>
          </a:p>
          <a:p>
            <a:r>
              <a:rPr lang="en-US" altLang="zh-TW" sz="1600" b="1" dirty="0">
                <a:solidFill>
                  <a:srgbClr val="0000FF"/>
                </a:solidFill>
              </a:rPr>
              <a:t>         c) </a:t>
            </a:r>
            <a:r>
              <a:rPr lang="zh-TW" altLang="en-US" sz="1600" b="1" dirty="0">
                <a:solidFill>
                  <a:srgbClr val="0000FF"/>
                </a:solidFill>
              </a:rPr>
              <a:t>真因驗證 </a:t>
            </a:r>
            <a:r>
              <a:rPr lang="en-US" altLang="zh-TW" sz="1600" b="1" dirty="0">
                <a:solidFill>
                  <a:srgbClr val="0000FF"/>
                </a:solidFill>
              </a:rPr>
              <a:t>(Root Cause Verification)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932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3647F-B5CB-4C0D-A009-B847CBF56DA1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251520" y="395954"/>
            <a:ext cx="834789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Discipline 4.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定義及驗證真因 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(Identify the Root Cause)</a:t>
            </a:r>
          </a:p>
          <a:p>
            <a:pPr>
              <a:defRPr/>
            </a:pPr>
            <a:r>
              <a:rPr lang="en-US" altLang="zh-TW" sz="1400" b="1" dirty="0">
                <a:latin typeface="+mn-lt"/>
                <a:ea typeface="新細明體" pitchFamily="18" charset="-120"/>
              </a:rPr>
              <a:t>(Identify all potential causes which could explain why the problem occurred)</a:t>
            </a:r>
            <a:endParaRPr lang="zh-TW" altLang="en-US" sz="1400" b="1" dirty="0">
              <a:latin typeface="+mn-lt"/>
              <a:ea typeface="新細明體" pitchFamily="18" charset="-120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357685" y="1052736"/>
            <a:ext cx="82417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4.1 Non-conformance root cause (</a:t>
            </a:r>
            <a:r>
              <a:rPr lang="en-US" altLang="zh-TW" sz="1600" b="1" dirty="0">
                <a:solidFill>
                  <a:srgbClr val="FF0000"/>
                </a:solidFill>
              </a:rPr>
              <a:t>defect nature / technical root cause</a:t>
            </a:r>
            <a:r>
              <a:rPr lang="en-US" altLang="zh-TW" sz="1600" b="1" dirty="0">
                <a:solidFill>
                  <a:srgbClr val="0000FF"/>
                </a:solidFill>
              </a:rPr>
              <a:t>): </a:t>
            </a:r>
          </a:p>
          <a:p>
            <a:r>
              <a:rPr lang="en-US" altLang="zh-TW" sz="1600" b="1" dirty="0">
                <a:solidFill>
                  <a:srgbClr val="0000FF"/>
                </a:solidFill>
              </a:rPr>
              <a:t>         c) </a:t>
            </a:r>
            <a:r>
              <a:rPr lang="zh-TW" altLang="en-US" sz="1600" b="1" dirty="0">
                <a:solidFill>
                  <a:srgbClr val="0000FF"/>
                </a:solidFill>
              </a:rPr>
              <a:t>真因驗證 </a:t>
            </a:r>
            <a:r>
              <a:rPr lang="en-US" altLang="zh-TW" sz="1600" b="1" dirty="0">
                <a:solidFill>
                  <a:srgbClr val="0000FF"/>
                </a:solidFill>
              </a:rPr>
              <a:t>(Root Cause Verification)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003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311185" y="315954"/>
            <a:ext cx="834789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Discipline 4.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定義及驗證真因 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(Identify the Root Cause)</a:t>
            </a:r>
          </a:p>
          <a:p>
            <a:pPr>
              <a:defRPr/>
            </a:pPr>
            <a:r>
              <a:rPr lang="en-US" altLang="zh-TW" sz="1400" b="1" dirty="0">
                <a:latin typeface="+mj-lt"/>
                <a:ea typeface="新細明體" pitchFamily="18" charset="-120"/>
              </a:rPr>
              <a:t>(Identify all potential causes which could explain why the problem occurred)</a:t>
            </a:r>
            <a:endParaRPr lang="zh-TW" altLang="en-US" sz="1400" b="1" dirty="0">
              <a:latin typeface="+mj-lt"/>
              <a:ea typeface="新細明體" pitchFamily="18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1011260"/>
            <a:ext cx="8505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4.2 </a:t>
            </a:r>
            <a:r>
              <a:rPr lang="en-US" altLang="zh-TW" sz="1600" b="1" dirty="0">
                <a:solidFill>
                  <a:srgbClr val="FF0000"/>
                </a:solidFill>
              </a:rPr>
              <a:t>Non-detection / escape root cause </a:t>
            </a:r>
            <a:r>
              <a:rPr lang="en-US" altLang="zh-TW" sz="1600" b="1" i="1" dirty="0">
                <a:solidFill>
                  <a:srgbClr val="0000FF"/>
                </a:solidFill>
              </a:rPr>
              <a:t>(Provide reason to why the current system failed to detect)</a:t>
            </a:r>
            <a:endParaRPr lang="en-US" altLang="zh-TW" sz="1600" b="1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8706" y="4396973"/>
            <a:ext cx="24367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b) Conclusion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1185" y="1260290"/>
            <a:ext cx="1484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1600" b="1" dirty="0">
                <a:solidFill>
                  <a:srgbClr val="0000FF"/>
                </a:solidFill>
              </a:rPr>
              <a:t> a) 5-why:</a:t>
            </a:r>
          </a:p>
        </p:txBody>
      </p:sp>
    </p:spTree>
    <p:extLst>
      <p:ext uri="{BB962C8B-B14F-4D97-AF65-F5344CB8AC3E}">
        <p14:creationId xmlns:p14="http://schemas.microsoft.com/office/powerpoint/2010/main" val="205711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7685" y="1052736"/>
            <a:ext cx="82417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5.1 What was the chosen corrective action to correct the root cause? (Add photo or diagram where applicable.)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96525" y="344850"/>
            <a:ext cx="864096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Discipline 5.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擬定及驗證永久改善對策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Choose and verify permanent corrective action (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列出各項執行之對策並檢核其對策有效性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)</a:t>
            </a:r>
            <a:endParaRPr lang="zh-TW" altLang="en-US" sz="2000" b="1" dirty="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9642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3647F-B5CB-4C0D-A009-B847CBF56DA1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6525" y="344850"/>
            <a:ext cx="864096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Discipline 5.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擬定及驗證永久改善對策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Choose and verify permanent corrective action (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列出各項執行之對策並檢核其對策有效性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)</a:t>
            </a:r>
            <a:endParaRPr lang="zh-TW" altLang="en-US" sz="2000" b="1" dirty="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新細明體" pitchFamily="18" charset="-12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8650" y="1074222"/>
            <a:ext cx="35126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5.2 Verification of actions effectiveness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86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96524" y="386736"/>
            <a:ext cx="834789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Discipline 6.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實施認永久改善對策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Corrective Actions Implementation</a:t>
            </a:r>
            <a:endParaRPr lang="zh-TW" altLang="en-US" sz="2000" b="1" dirty="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新細明體" pitchFamily="18" charset="-12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2522" y="1039722"/>
            <a:ext cx="8055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6.1 For non-conformance root cause (</a:t>
            </a:r>
            <a:r>
              <a:rPr lang="en-US" altLang="zh-TW" dirty="0">
                <a:solidFill>
                  <a:srgbClr val="FF0000"/>
                </a:solidFill>
              </a:rPr>
              <a:t>defect nature / technical root cause</a:t>
            </a:r>
            <a:r>
              <a:rPr lang="en-US" altLang="zh-TW" dirty="0"/>
              <a:t>): </a:t>
            </a:r>
          </a:p>
        </p:txBody>
      </p:sp>
      <p:graphicFrame>
        <p:nvGraphicFramePr>
          <p:cNvPr id="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126556"/>
              </p:ext>
            </p:extLst>
          </p:nvPr>
        </p:nvGraphicFramePr>
        <p:xfrm>
          <a:off x="701570" y="1593087"/>
          <a:ext cx="8190910" cy="89020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85065">
                  <a:extLst>
                    <a:ext uri="{9D8B030D-6E8A-4147-A177-3AD203B41FA5}">
                      <a16:colId xmlns:a16="http://schemas.microsoft.com/office/drawing/2014/main" val="346432216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1412103406"/>
                    </a:ext>
                  </a:extLst>
                </a:gridCol>
                <a:gridCol w="981109">
                  <a:extLst>
                    <a:ext uri="{9D8B030D-6E8A-4147-A177-3AD203B41FA5}">
                      <a16:colId xmlns:a16="http://schemas.microsoft.com/office/drawing/2014/main" val="13663401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57247258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3316225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Nbr</a:t>
                      </a:r>
                      <a:r>
                        <a:rPr lang="en-US" sz="1200" dirty="0">
                          <a:effectLst/>
                        </a:rPr>
                        <a:t>. 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Actions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Who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When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Remarks / Evidence</a:t>
                      </a:r>
                      <a:endParaRPr lang="zh-TW" sz="1200" dirty="0">
                        <a:effectLst/>
                      </a:endParaRPr>
                    </a:p>
                    <a:p>
                      <a:pPr marL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(Document/Spec/Chart #)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588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011847256"/>
                  </a:ext>
                </a:extLst>
              </a:tr>
            </a:tbl>
          </a:graphicData>
        </a:graphic>
      </p:graphicFrame>
      <p:sp>
        <p:nvSpPr>
          <p:cNvPr id="7" name="Rectangle 9"/>
          <p:cNvSpPr/>
          <p:nvPr/>
        </p:nvSpPr>
        <p:spPr>
          <a:xfrm>
            <a:off x="386535" y="3654174"/>
            <a:ext cx="8505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6.2 For </a:t>
            </a:r>
            <a:r>
              <a:rPr lang="en-US" altLang="zh-TW" dirty="0">
                <a:solidFill>
                  <a:srgbClr val="FF0000"/>
                </a:solidFill>
              </a:rPr>
              <a:t>non-detection / escape root cause</a:t>
            </a:r>
            <a:endParaRPr lang="en-US" altLang="zh-TW" dirty="0"/>
          </a:p>
        </p:txBody>
      </p:sp>
      <p:graphicFrame>
        <p:nvGraphicFramePr>
          <p:cNvPr id="8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206560"/>
              </p:ext>
            </p:extLst>
          </p:nvPr>
        </p:nvGraphicFramePr>
        <p:xfrm>
          <a:off x="683624" y="4194337"/>
          <a:ext cx="8190910" cy="89020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85065">
                  <a:extLst>
                    <a:ext uri="{9D8B030D-6E8A-4147-A177-3AD203B41FA5}">
                      <a16:colId xmlns:a16="http://schemas.microsoft.com/office/drawing/2014/main" val="346432216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1412103406"/>
                    </a:ext>
                  </a:extLst>
                </a:gridCol>
                <a:gridCol w="1071063">
                  <a:extLst>
                    <a:ext uri="{9D8B030D-6E8A-4147-A177-3AD203B41FA5}">
                      <a16:colId xmlns:a16="http://schemas.microsoft.com/office/drawing/2014/main" val="13663401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57247258"/>
                    </a:ext>
                  </a:extLst>
                </a:gridCol>
                <a:gridCol w="2934382">
                  <a:extLst>
                    <a:ext uri="{9D8B030D-6E8A-4147-A177-3AD203B41FA5}">
                      <a16:colId xmlns:a16="http://schemas.microsoft.com/office/drawing/2014/main" val="23316225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Nbr</a:t>
                      </a:r>
                      <a:r>
                        <a:rPr lang="en-US" sz="1200" dirty="0">
                          <a:effectLst/>
                        </a:rPr>
                        <a:t>. 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Actions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Who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When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Remarks / Evidence</a:t>
                      </a:r>
                      <a:endParaRPr lang="zh-TW" sz="1200" dirty="0">
                        <a:effectLst/>
                      </a:endParaRPr>
                    </a:p>
                    <a:p>
                      <a:pPr marL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(Document/Spec/Chart #)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588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011847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536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34395" y="747573"/>
            <a:ext cx="88024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Discipline 7.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避免再發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Prevent Recurrence (Modify System / Document)</a:t>
            </a:r>
            <a:endParaRPr lang="zh-TW" altLang="en-US" sz="2000" b="1" dirty="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新細明體" pitchFamily="18" charset="-12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4395" y="1320734"/>
            <a:ext cx="2377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7.1 Systemic Actions:</a:t>
            </a:r>
            <a:endParaRPr lang="zh-TW" altLang="zh-TW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819668"/>
              </p:ext>
            </p:extLst>
          </p:nvPr>
        </p:nvGraphicFramePr>
        <p:xfrm>
          <a:off x="431540" y="1863117"/>
          <a:ext cx="8388932" cy="308665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7551">
                  <a:extLst>
                    <a:ext uri="{9D8B030D-6E8A-4147-A177-3AD203B41FA5}">
                      <a16:colId xmlns:a16="http://schemas.microsoft.com/office/drawing/2014/main" val="346432216"/>
                    </a:ext>
                  </a:extLst>
                </a:gridCol>
                <a:gridCol w="1978022">
                  <a:extLst>
                    <a:ext uri="{9D8B030D-6E8A-4147-A177-3AD203B41FA5}">
                      <a16:colId xmlns:a16="http://schemas.microsoft.com/office/drawing/2014/main" val="1412103406"/>
                    </a:ext>
                  </a:extLst>
                </a:gridCol>
                <a:gridCol w="958762">
                  <a:extLst>
                    <a:ext uri="{9D8B030D-6E8A-4147-A177-3AD203B41FA5}">
                      <a16:colId xmlns:a16="http://schemas.microsoft.com/office/drawing/2014/main" val="136634019"/>
                    </a:ext>
                  </a:extLst>
                </a:gridCol>
                <a:gridCol w="1019260">
                  <a:extLst>
                    <a:ext uri="{9D8B030D-6E8A-4147-A177-3AD203B41FA5}">
                      <a16:colId xmlns:a16="http://schemas.microsoft.com/office/drawing/2014/main" val="57247258"/>
                    </a:ext>
                  </a:extLst>
                </a:gridCol>
                <a:gridCol w="3055337">
                  <a:extLst>
                    <a:ext uri="{9D8B030D-6E8A-4147-A177-3AD203B41FA5}">
                      <a16:colId xmlns:a16="http://schemas.microsoft.com/office/drawing/2014/main" val="2331622569"/>
                    </a:ext>
                  </a:extLst>
                </a:gridCol>
              </a:tblGrid>
              <a:tr h="559362">
                <a:tc>
                  <a:txBody>
                    <a:bodyPr/>
                    <a:lstStyle/>
                    <a:p>
                      <a:pPr marL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Factor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Actions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Who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When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Remarks / Evidence</a:t>
                      </a:r>
                      <a:endParaRPr lang="zh-TW" sz="1400" dirty="0">
                        <a:effectLst/>
                      </a:endParaRPr>
                    </a:p>
                    <a:p>
                      <a:pPr marL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(Document/Spec/Chart #)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588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Practices/ Training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01184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Work Instruction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895611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Specification</a:t>
                      </a:r>
                      <a:endParaRPr lang="zh-TW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66251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Control Plan</a:t>
                      </a:r>
                      <a:endParaRPr lang="zh-TW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42735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r>
                        <a:rPr lang="en-US" sz="1400" dirty="0">
                          <a:effectLst/>
                        </a:rPr>
                        <a:t> FMEA (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must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zh-TW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231913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Error Proofing</a:t>
                      </a:r>
                      <a:endParaRPr lang="zh-TW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22301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05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411163" y="188913"/>
            <a:ext cx="6969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Discipline 1. 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選定團隊 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Form the Team</a:t>
            </a:r>
            <a:endParaRPr lang="zh-TW" altLang="en-US" dirty="0">
              <a:solidFill>
                <a:srgbClr val="4D4D4D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8548" y="928115"/>
            <a:ext cx="516894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團隊負責人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Team Leader/Dept.: 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494069"/>
              </p:ext>
            </p:extLst>
          </p:nvPr>
        </p:nvGraphicFramePr>
        <p:xfrm>
          <a:off x="804970" y="1700808"/>
          <a:ext cx="7704856" cy="13748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02734">
                  <a:extLst>
                    <a:ext uri="{9D8B030D-6E8A-4147-A177-3AD203B41FA5}">
                      <a16:colId xmlns:a16="http://schemas.microsoft.com/office/drawing/2014/main" val="346432216"/>
                    </a:ext>
                  </a:extLst>
                </a:gridCol>
                <a:gridCol w="4033836">
                  <a:extLst>
                    <a:ext uri="{9D8B030D-6E8A-4147-A177-3AD203B41FA5}">
                      <a16:colId xmlns:a16="http://schemas.microsoft.com/office/drawing/2014/main" val="1412103406"/>
                    </a:ext>
                  </a:extLst>
                </a:gridCol>
                <a:gridCol w="2568286">
                  <a:extLst>
                    <a:ext uri="{9D8B030D-6E8A-4147-A177-3AD203B41FA5}">
                      <a16:colId xmlns:a16="http://schemas.microsoft.com/office/drawing/2014/main" val="136634019"/>
                    </a:ext>
                  </a:extLst>
                </a:gridCol>
              </a:tblGrid>
              <a:tr h="164712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  <a:endParaRPr lang="zh-TW" sz="12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0" marR="36000" marT="18415" marB="18415" anchor="ctr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Department</a:t>
                      </a:r>
                      <a:endParaRPr lang="zh-TW" sz="12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0" marR="36000" marT="18415" marB="18415" anchor="ctr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Position</a:t>
                      </a:r>
                      <a:endParaRPr lang="zh-TW" sz="12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0" marR="36000" marT="18415" marB="18415" anchor="ctr"/>
                </a:tc>
                <a:extLst>
                  <a:ext uri="{0D108BD9-81ED-4DB2-BD59-A6C34878D82A}">
                    <a16:rowId xmlns:a16="http://schemas.microsoft.com/office/drawing/2014/main" val="4275884514"/>
                  </a:ext>
                </a:extLst>
              </a:tr>
              <a:tr h="16805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S210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011847256"/>
                  </a:ext>
                </a:extLst>
              </a:tr>
              <a:tr h="16805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S220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225991941"/>
                  </a:ext>
                </a:extLst>
              </a:tr>
              <a:tr h="168050">
                <a:tc>
                  <a:txBody>
                    <a:bodyPr/>
                    <a:lstStyle/>
                    <a:p>
                      <a:pPr algn="l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249694163"/>
                  </a:ext>
                </a:extLst>
              </a:tr>
              <a:tr h="168050">
                <a:tc>
                  <a:txBody>
                    <a:bodyPr/>
                    <a:lstStyle/>
                    <a:p>
                      <a:pPr algn="l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380144609"/>
                  </a:ext>
                </a:extLst>
              </a:tr>
            </a:tbl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8549" y="1309603"/>
            <a:ext cx="29286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成員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Team Member/Dept.: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0133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3647F-B5CB-4C0D-A009-B847CBF56DA1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4395" y="747573"/>
            <a:ext cx="88024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Discipline 7.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避免再發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Prevent Recurrence (Modify System / Document)</a:t>
            </a:r>
            <a:endParaRPr lang="zh-TW" altLang="en-US" sz="2000" b="1" dirty="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新細明體" pitchFamily="18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395" y="1484784"/>
            <a:ext cx="409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FMEA new item:</a:t>
            </a:r>
            <a:endParaRPr lang="zh-TW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380223"/>
              </p:ext>
            </p:extLst>
          </p:nvPr>
        </p:nvGraphicFramePr>
        <p:xfrm>
          <a:off x="179512" y="2348881"/>
          <a:ext cx="8724777" cy="302433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484709">
                  <a:extLst>
                    <a:ext uri="{9D8B030D-6E8A-4147-A177-3AD203B41FA5}">
                      <a16:colId xmlns:a16="http://schemas.microsoft.com/office/drawing/2014/main" val="4281742479"/>
                    </a:ext>
                  </a:extLst>
                </a:gridCol>
                <a:gridCol w="484709">
                  <a:extLst>
                    <a:ext uri="{9D8B030D-6E8A-4147-A177-3AD203B41FA5}">
                      <a16:colId xmlns:a16="http://schemas.microsoft.com/office/drawing/2014/main" val="2569813929"/>
                    </a:ext>
                  </a:extLst>
                </a:gridCol>
                <a:gridCol w="1066362">
                  <a:extLst>
                    <a:ext uri="{9D8B030D-6E8A-4147-A177-3AD203B41FA5}">
                      <a16:colId xmlns:a16="http://schemas.microsoft.com/office/drawing/2014/main" val="1616836262"/>
                    </a:ext>
                  </a:extLst>
                </a:gridCol>
                <a:gridCol w="193884">
                  <a:extLst>
                    <a:ext uri="{9D8B030D-6E8A-4147-A177-3AD203B41FA5}">
                      <a16:colId xmlns:a16="http://schemas.microsoft.com/office/drawing/2014/main" val="2235104329"/>
                    </a:ext>
                  </a:extLst>
                </a:gridCol>
                <a:gridCol w="193884">
                  <a:extLst>
                    <a:ext uri="{9D8B030D-6E8A-4147-A177-3AD203B41FA5}">
                      <a16:colId xmlns:a16="http://schemas.microsoft.com/office/drawing/2014/main" val="938082307"/>
                    </a:ext>
                  </a:extLst>
                </a:gridCol>
                <a:gridCol w="770341">
                  <a:extLst>
                    <a:ext uri="{9D8B030D-6E8A-4147-A177-3AD203B41FA5}">
                      <a16:colId xmlns:a16="http://schemas.microsoft.com/office/drawing/2014/main" val="1140651841"/>
                    </a:ext>
                  </a:extLst>
                </a:gridCol>
                <a:gridCol w="199080">
                  <a:extLst>
                    <a:ext uri="{9D8B030D-6E8A-4147-A177-3AD203B41FA5}">
                      <a16:colId xmlns:a16="http://schemas.microsoft.com/office/drawing/2014/main" val="1997588725"/>
                    </a:ext>
                  </a:extLst>
                </a:gridCol>
                <a:gridCol w="567471">
                  <a:extLst>
                    <a:ext uri="{9D8B030D-6E8A-4147-A177-3AD203B41FA5}">
                      <a16:colId xmlns:a16="http://schemas.microsoft.com/office/drawing/2014/main" val="4218907990"/>
                    </a:ext>
                  </a:extLst>
                </a:gridCol>
                <a:gridCol w="910895">
                  <a:extLst>
                    <a:ext uri="{9D8B030D-6E8A-4147-A177-3AD203B41FA5}">
                      <a16:colId xmlns:a16="http://schemas.microsoft.com/office/drawing/2014/main" val="2170847209"/>
                    </a:ext>
                  </a:extLst>
                </a:gridCol>
                <a:gridCol w="230237">
                  <a:extLst>
                    <a:ext uri="{9D8B030D-6E8A-4147-A177-3AD203B41FA5}">
                      <a16:colId xmlns:a16="http://schemas.microsoft.com/office/drawing/2014/main" val="620016126"/>
                    </a:ext>
                  </a:extLst>
                </a:gridCol>
                <a:gridCol w="230237">
                  <a:extLst>
                    <a:ext uri="{9D8B030D-6E8A-4147-A177-3AD203B41FA5}">
                      <a16:colId xmlns:a16="http://schemas.microsoft.com/office/drawing/2014/main" val="2782002561"/>
                    </a:ext>
                  </a:extLst>
                </a:gridCol>
                <a:gridCol w="484709">
                  <a:extLst>
                    <a:ext uri="{9D8B030D-6E8A-4147-A177-3AD203B41FA5}">
                      <a16:colId xmlns:a16="http://schemas.microsoft.com/office/drawing/2014/main" val="1105303017"/>
                    </a:ext>
                  </a:extLst>
                </a:gridCol>
                <a:gridCol w="484709">
                  <a:extLst>
                    <a:ext uri="{9D8B030D-6E8A-4147-A177-3AD203B41FA5}">
                      <a16:colId xmlns:a16="http://schemas.microsoft.com/office/drawing/2014/main" val="2182701899"/>
                    </a:ext>
                  </a:extLst>
                </a:gridCol>
                <a:gridCol w="1332954">
                  <a:extLst>
                    <a:ext uri="{9D8B030D-6E8A-4147-A177-3AD203B41FA5}">
                      <a16:colId xmlns:a16="http://schemas.microsoft.com/office/drawing/2014/main" val="2378533175"/>
                    </a:ext>
                  </a:extLst>
                </a:gridCol>
                <a:gridCol w="272649">
                  <a:extLst>
                    <a:ext uri="{9D8B030D-6E8A-4147-A177-3AD203B41FA5}">
                      <a16:colId xmlns:a16="http://schemas.microsoft.com/office/drawing/2014/main" val="2035519991"/>
                    </a:ext>
                  </a:extLst>
                </a:gridCol>
                <a:gridCol w="272649">
                  <a:extLst>
                    <a:ext uri="{9D8B030D-6E8A-4147-A177-3AD203B41FA5}">
                      <a16:colId xmlns:a16="http://schemas.microsoft.com/office/drawing/2014/main" val="4031166011"/>
                    </a:ext>
                  </a:extLst>
                </a:gridCol>
                <a:gridCol w="272649">
                  <a:extLst>
                    <a:ext uri="{9D8B030D-6E8A-4147-A177-3AD203B41FA5}">
                      <a16:colId xmlns:a16="http://schemas.microsoft.com/office/drawing/2014/main" val="539692759"/>
                    </a:ext>
                  </a:extLst>
                </a:gridCol>
                <a:gridCol w="272649">
                  <a:extLst>
                    <a:ext uri="{9D8B030D-6E8A-4147-A177-3AD203B41FA5}">
                      <a16:colId xmlns:a16="http://schemas.microsoft.com/office/drawing/2014/main" val="4196876526"/>
                    </a:ext>
                  </a:extLst>
                </a:gridCol>
              </a:tblGrid>
              <a:tr h="1985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Item</a:t>
                      </a:r>
                      <a:endParaRPr lang="zh-TW" sz="1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Potential </a:t>
                      </a:r>
                      <a:br>
                        <a:rPr lang="en-US" sz="1000" kern="0">
                          <a:effectLst/>
                        </a:rPr>
                      </a:br>
                      <a:r>
                        <a:rPr lang="en-US" sz="1000" kern="0">
                          <a:effectLst/>
                        </a:rPr>
                        <a:t>Failure Mode</a:t>
                      </a:r>
                      <a:endParaRPr lang="zh-TW" sz="1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Potential </a:t>
                      </a:r>
                      <a:br>
                        <a:rPr lang="en-US" sz="1000" kern="0" dirty="0">
                          <a:effectLst/>
                        </a:rPr>
                      </a:br>
                      <a:r>
                        <a:rPr lang="en-US" sz="1000" kern="0" dirty="0">
                          <a:effectLst/>
                        </a:rPr>
                        <a:t>Effect(s) of Failure</a:t>
                      </a:r>
                      <a:endParaRPr lang="zh-TW" sz="1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S.</a:t>
                      </a:r>
                      <a:br>
                        <a:rPr lang="en-US" sz="1000" kern="0" dirty="0">
                          <a:effectLst/>
                        </a:rPr>
                      </a:br>
                      <a:r>
                        <a:rPr lang="en-US" sz="1000" kern="0" dirty="0">
                          <a:effectLst/>
                        </a:rPr>
                        <a:t>E.</a:t>
                      </a:r>
                      <a:br>
                        <a:rPr lang="en-US" sz="1000" kern="0" dirty="0">
                          <a:effectLst/>
                        </a:rPr>
                      </a:br>
                      <a:r>
                        <a:rPr lang="en-US" sz="1000" kern="0" dirty="0">
                          <a:effectLst/>
                        </a:rPr>
                        <a:t>V.</a:t>
                      </a:r>
                      <a:endParaRPr lang="zh-TW" sz="1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C</a:t>
                      </a:r>
                      <a:br>
                        <a:rPr lang="en-US" sz="1000" kern="0">
                          <a:effectLst/>
                        </a:rPr>
                      </a:br>
                      <a:r>
                        <a:rPr lang="en-US" sz="1000" kern="0">
                          <a:effectLst/>
                        </a:rPr>
                        <a:t>L</a:t>
                      </a:r>
                      <a:br>
                        <a:rPr lang="en-US" sz="1000" kern="0">
                          <a:effectLst/>
                        </a:rPr>
                      </a:br>
                      <a:r>
                        <a:rPr lang="en-US" sz="1000" kern="0">
                          <a:effectLst/>
                        </a:rPr>
                        <a:t>A</a:t>
                      </a:r>
                      <a:br>
                        <a:rPr lang="en-US" sz="1000" kern="0">
                          <a:effectLst/>
                        </a:rPr>
                      </a:br>
                      <a:r>
                        <a:rPr lang="en-US" sz="1000" kern="0">
                          <a:effectLst/>
                        </a:rPr>
                        <a:t>S</a:t>
                      </a:r>
                      <a:br>
                        <a:rPr lang="en-US" sz="1000" kern="0">
                          <a:effectLst/>
                        </a:rPr>
                      </a:br>
                      <a:r>
                        <a:rPr lang="en-US" sz="1000" kern="0">
                          <a:effectLst/>
                        </a:rPr>
                        <a:t>S.</a:t>
                      </a:r>
                      <a:endParaRPr lang="zh-TW" sz="1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Potential cause(s) / mechanism(s) of Failure</a:t>
                      </a:r>
                      <a:endParaRPr lang="zh-TW" sz="1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O.</a:t>
                      </a:r>
                      <a:br>
                        <a:rPr lang="en-US" sz="1000" kern="0">
                          <a:effectLst/>
                        </a:rPr>
                      </a:br>
                      <a:r>
                        <a:rPr lang="en-US" sz="1000" kern="0">
                          <a:effectLst/>
                        </a:rPr>
                        <a:t>C.</a:t>
                      </a:r>
                      <a:br>
                        <a:rPr lang="en-US" sz="1000" kern="0">
                          <a:effectLst/>
                        </a:rPr>
                      </a:br>
                      <a:r>
                        <a:rPr lang="en-US" sz="1000" kern="0">
                          <a:effectLst/>
                        </a:rPr>
                        <a:t>C.</a:t>
                      </a:r>
                      <a:endParaRPr lang="zh-TW" sz="1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Current Process Control Prevention</a:t>
                      </a:r>
                      <a:endParaRPr lang="zh-TW" sz="1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Current Process Controls Detection</a:t>
                      </a:r>
                      <a:endParaRPr lang="zh-TW" sz="1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D.</a:t>
                      </a:r>
                      <a:br>
                        <a:rPr lang="en-US" sz="1000" kern="0" dirty="0">
                          <a:effectLst/>
                        </a:rPr>
                      </a:br>
                      <a:r>
                        <a:rPr lang="en-US" sz="1000" kern="0" dirty="0">
                          <a:effectLst/>
                        </a:rPr>
                        <a:t>E.</a:t>
                      </a:r>
                      <a:br>
                        <a:rPr lang="en-US" sz="1000" kern="0" dirty="0">
                          <a:effectLst/>
                        </a:rPr>
                      </a:br>
                      <a:r>
                        <a:rPr lang="en-US" sz="1000" kern="0" dirty="0">
                          <a:effectLst/>
                        </a:rPr>
                        <a:t>T.</a:t>
                      </a:r>
                      <a:endParaRPr lang="zh-TW" sz="1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R.</a:t>
                      </a:r>
                      <a:br>
                        <a:rPr lang="en-US" sz="1000" kern="0">
                          <a:effectLst/>
                        </a:rPr>
                      </a:br>
                      <a:r>
                        <a:rPr lang="en-US" sz="1000" kern="0">
                          <a:effectLst/>
                        </a:rPr>
                        <a:t>P.</a:t>
                      </a:r>
                      <a:br>
                        <a:rPr lang="en-US" sz="1000" kern="0">
                          <a:effectLst/>
                        </a:rPr>
                      </a:br>
                      <a:r>
                        <a:rPr lang="en-US" sz="1000" kern="0">
                          <a:effectLst/>
                        </a:rPr>
                        <a:t>N.</a:t>
                      </a:r>
                      <a:endParaRPr lang="zh-TW" sz="1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Recommended </a:t>
                      </a:r>
                      <a:br>
                        <a:rPr lang="en-US" sz="1000" kern="0" dirty="0">
                          <a:effectLst/>
                        </a:rPr>
                      </a:br>
                      <a:r>
                        <a:rPr lang="en-US" sz="1000" kern="0" dirty="0">
                          <a:effectLst/>
                        </a:rPr>
                        <a:t>Action</a:t>
                      </a:r>
                      <a:endParaRPr lang="zh-TW" sz="1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Responsibility &amp; Target Completion Date</a:t>
                      </a:r>
                      <a:endParaRPr lang="zh-TW" sz="1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Action Results</a:t>
                      </a:r>
                      <a:endParaRPr lang="zh-TW" sz="1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03040"/>
                  </a:ext>
                </a:extLst>
              </a:tr>
              <a:tr h="9285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Process, Function, Requirements</a:t>
                      </a:r>
                      <a:endParaRPr lang="zh-TW" sz="1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Actions Taken</a:t>
                      </a:r>
                      <a:endParaRPr lang="zh-TW" sz="1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S.</a:t>
                      </a:r>
                      <a:br>
                        <a:rPr lang="en-US" sz="1000" kern="0" dirty="0">
                          <a:effectLst/>
                        </a:rPr>
                      </a:br>
                      <a:r>
                        <a:rPr lang="en-US" sz="1000" kern="0" dirty="0">
                          <a:effectLst/>
                        </a:rPr>
                        <a:t>E.</a:t>
                      </a:r>
                      <a:br>
                        <a:rPr lang="en-US" sz="1000" kern="0" dirty="0">
                          <a:effectLst/>
                        </a:rPr>
                      </a:br>
                      <a:r>
                        <a:rPr lang="en-US" sz="1000" kern="0" dirty="0">
                          <a:effectLst/>
                        </a:rPr>
                        <a:t>V.</a:t>
                      </a:r>
                      <a:endParaRPr lang="zh-TW" sz="1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O.</a:t>
                      </a:r>
                      <a:br>
                        <a:rPr lang="en-US" sz="1000" kern="0" dirty="0">
                          <a:effectLst/>
                        </a:rPr>
                      </a:br>
                      <a:r>
                        <a:rPr lang="en-US" sz="1000" kern="0" dirty="0">
                          <a:effectLst/>
                        </a:rPr>
                        <a:t>C.</a:t>
                      </a:r>
                      <a:br>
                        <a:rPr lang="en-US" sz="1000" kern="0" dirty="0">
                          <a:effectLst/>
                        </a:rPr>
                      </a:br>
                      <a:r>
                        <a:rPr lang="en-US" sz="1000" kern="0" dirty="0">
                          <a:effectLst/>
                        </a:rPr>
                        <a:t>C.</a:t>
                      </a:r>
                      <a:endParaRPr lang="zh-TW" sz="1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D.</a:t>
                      </a:r>
                      <a:br>
                        <a:rPr lang="en-US" sz="1000" kern="0">
                          <a:effectLst/>
                        </a:rPr>
                      </a:br>
                      <a:r>
                        <a:rPr lang="en-US" sz="1000" kern="0">
                          <a:effectLst/>
                        </a:rPr>
                        <a:t>E.</a:t>
                      </a:r>
                      <a:br>
                        <a:rPr lang="en-US" sz="1000" kern="0">
                          <a:effectLst/>
                        </a:rPr>
                      </a:br>
                      <a:r>
                        <a:rPr lang="en-US" sz="1000" kern="0">
                          <a:effectLst/>
                        </a:rPr>
                        <a:t>T.</a:t>
                      </a:r>
                      <a:endParaRPr lang="zh-TW" sz="1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R.</a:t>
                      </a:r>
                      <a:br>
                        <a:rPr lang="en-US" sz="1000" kern="0" dirty="0">
                          <a:effectLst/>
                        </a:rPr>
                      </a:br>
                      <a:r>
                        <a:rPr lang="en-US" sz="1000" kern="0" dirty="0">
                          <a:effectLst/>
                        </a:rPr>
                        <a:t>P.</a:t>
                      </a:r>
                      <a:br>
                        <a:rPr lang="en-US" sz="1000" kern="0" dirty="0">
                          <a:effectLst/>
                        </a:rPr>
                      </a:br>
                      <a:r>
                        <a:rPr lang="en-US" sz="1000" kern="0" dirty="0">
                          <a:effectLst/>
                        </a:rPr>
                        <a:t>N.</a:t>
                      </a:r>
                      <a:endParaRPr lang="zh-TW" sz="1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96289"/>
                  </a:ext>
                </a:extLst>
              </a:tr>
              <a:tr h="18972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0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altLang="en-US" sz="1000" kern="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0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sz="1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0"/>
                        </a:spcAft>
                        <a:buAutoNum type="arabicPeriod"/>
                      </a:pPr>
                      <a:endParaRPr lang="zh-TW" sz="1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75" marR="6675" marT="6675" marB="667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39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559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1530" y="332656"/>
            <a:ext cx="88024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Discipline 7.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避免再發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Prevent Recurrence (Modify System / Document)</a:t>
            </a:r>
            <a:endParaRPr lang="zh-TW" altLang="en-US" sz="2000" b="1" dirty="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新細明體" pitchFamily="18" charset="-12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009772"/>
              </p:ext>
            </p:extLst>
          </p:nvPr>
        </p:nvGraphicFramePr>
        <p:xfrm>
          <a:off x="360637" y="1628800"/>
          <a:ext cx="8280919" cy="858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07107">
                  <a:extLst>
                    <a:ext uri="{9D8B030D-6E8A-4147-A177-3AD203B41FA5}">
                      <a16:colId xmlns:a16="http://schemas.microsoft.com/office/drawing/2014/main" val="346432216"/>
                    </a:ext>
                  </a:extLst>
                </a:gridCol>
                <a:gridCol w="3601505">
                  <a:extLst>
                    <a:ext uri="{9D8B030D-6E8A-4147-A177-3AD203B41FA5}">
                      <a16:colId xmlns:a16="http://schemas.microsoft.com/office/drawing/2014/main" val="1412103406"/>
                    </a:ext>
                  </a:extLst>
                </a:gridCol>
                <a:gridCol w="1407364">
                  <a:extLst>
                    <a:ext uri="{9D8B030D-6E8A-4147-A177-3AD203B41FA5}">
                      <a16:colId xmlns:a16="http://schemas.microsoft.com/office/drawing/2014/main" val="136634019"/>
                    </a:ext>
                  </a:extLst>
                </a:gridCol>
                <a:gridCol w="1364943">
                  <a:extLst>
                    <a:ext uri="{9D8B030D-6E8A-4147-A177-3AD203B41FA5}">
                      <a16:colId xmlns:a16="http://schemas.microsoft.com/office/drawing/2014/main" val="57247258"/>
                    </a:ext>
                  </a:extLst>
                </a:gridCol>
              </a:tblGrid>
              <a:tr h="44075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Machine/ Process/ Product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Actions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dirty="0">
                          <a:effectLst/>
                        </a:rPr>
                        <a:t>Responsible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Due date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588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en-US" altLang="zh-TW" sz="14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011847256"/>
                  </a:ext>
                </a:extLst>
              </a:tr>
            </a:tbl>
          </a:graphicData>
        </a:graphic>
      </p:graphicFrame>
      <p:sp>
        <p:nvSpPr>
          <p:cNvPr id="6" name="Rectangle 2"/>
          <p:cNvSpPr/>
          <p:nvPr/>
        </p:nvSpPr>
        <p:spPr>
          <a:xfrm>
            <a:off x="341530" y="950451"/>
            <a:ext cx="7285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7.2 Corrective Actions Fan-out: (</a:t>
            </a:r>
            <a:r>
              <a:rPr lang="zh-TW" altLang="en-US" dirty="0"/>
              <a:t>水平展開</a:t>
            </a:r>
            <a:r>
              <a:rPr lang="en-US" altLang="zh-TW" dirty="0"/>
              <a:t>):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759496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91248" y="357601"/>
            <a:ext cx="7607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Discipline 8. Congratulate the Team</a:t>
            </a:r>
            <a:endParaRPr lang="zh-TW" altLang="en-US" sz="2000" b="1" dirty="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新細明體" pitchFamily="18" charset="-12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25797" y="1119338"/>
            <a:ext cx="7607300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sz="2000" dirty="0">
                <a:solidFill>
                  <a:srgbClr val="0000FF"/>
                </a:solidFill>
                <a:latin typeface="+mn-lt"/>
                <a:ea typeface="新細明體" pitchFamily="18" charset="-120"/>
              </a:rPr>
              <a:t>Thanks for every member helped in this case.</a:t>
            </a:r>
            <a:endParaRPr lang="zh-TW" altLang="en-US" sz="2000" dirty="0">
              <a:solidFill>
                <a:srgbClr val="0000FF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7151" y="1853825"/>
            <a:ext cx="29899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0">
              <a:lnSpc>
                <a:spcPct val="150000"/>
              </a:lnSpc>
              <a:spcAft>
                <a:spcPts val="0"/>
              </a:spcAft>
            </a:pPr>
            <a:r>
              <a:rPr lang="en-US" altLang="zh-TW" b="1" dirty="0">
                <a:latin typeface="Calibri" panose="020F0502020204030204" pitchFamily="34" charset="0"/>
                <a:ea typeface="SimSun" panose="02010600030101010101" pitchFamily="2" charset="-122"/>
              </a:rPr>
              <a:t>Reviewed and Approved by:</a:t>
            </a:r>
            <a:endParaRPr lang="zh-TW" altLang="zh-TW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635577"/>
              </p:ext>
            </p:extLst>
          </p:nvPr>
        </p:nvGraphicFramePr>
        <p:xfrm>
          <a:off x="591954" y="2547465"/>
          <a:ext cx="7009641" cy="110515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36547">
                  <a:extLst>
                    <a:ext uri="{9D8B030D-6E8A-4147-A177-3AD203B41FA5}">
                      <a16:colId xmlns:a16="http://schemas.microsoft.com/office/drawing/2014/main" val="346432216"/>
                    </a:ext>
                  </a:extLst>
                </a:gridCol>
                <a:gridCol w="2336547">
                  <a:extLst>
                    <a:ext uri="{9D8B030D-6E8A-4147-A177-3AD203B41FA5}">
                      <a16:colId xmlns:a16="http://schemas.microsoft.com/office/drawing/2014/main" val="1412103406"/>
                    </a:ext>
                  </a:extLst>
                </a:gridCol>
                <a:gridCol w="2336547">
                  <a:extLst>
                    <a:ext uri="{9D8B030D-6E8A-4147-A177-3AD203B41FA5}">
                      <a16:colId xmlns:a16="http://schemas.microsoft.com/office/drawing/2014/main" val="136634019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</a:rPr>
                        <a:t>Name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18415" marB="18415" anchor="ctr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</a:rPr>
                        <a:t>2. Position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18415" marB="18415" anchor="ctr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</a:rPr>
                        <a:t>3. Date</a:t>
                      </a:r>
                      <a:endParaRPr lang="zh-TW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18415" marB="18415" anchor="ctr"/>
                </a:tc>
                <a:extLst>
                  <a:ext uri="{0D108BD9-81ED-4DB2-BD59-A6C34878D82A}">
                    <a16:rowId xmlns:a16="http://schemas.microsoft.com/office/drawing/2014/main" val="427588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01184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22301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010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206515" y="283295"/>
            <a:ext cx="882001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Discipline 2.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描述問題及現況掌握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Describe the Problem</a:t>
            </a:r>
          </a:p>
          <a:p>
            <a:pPr>
              <a:defRPr/>
            </a:pPr>
            <a:r>
              <a:rPr lang="en-US" altLang="zh-TW" sz="1200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(WHO detected the problem? WHAT is wrong? State the problem in terms of object and defect. WHERE the problem was first detected, describe location of the detection, lot #,  WHEN and HOW it was detected)</a:t>
            </a:r>
            <a:r>
              <a:rPr lang="en-US" altLang="zh-TW" sz="1200" dirty="0">
                <a:solidFill>
                  <a:srgbClr val="4D4D4D"/>
                </a:solidFill>
                <a:latin typeface="+mn-lt"/>
                <a:ea typeface="新細明體" pitchFamily="18" charset="-120"/>
              </a:rPr>
              <a:t> </a:t>
            </a:r>
            <a:endParaRPr lang="zh-TW" altLang="en-US" sz="1200" dirty="0">
              <a:solidFill>
                <a:srgbClr val="4D4D4D"/>
              </a:solidFill>
              <a:latin typeface="+mn-lt"/>
              <a:ea typeface="新細明體" pitchFamily="18" charset="-120"/>
            </a:endParaRPr>
          </a:p>
        </p:txBody>
      </p:sp>
      <p:graphicFrame>
        <p:nvGraphicFramePr>
          <p:cNvPr id="3" name="Group 138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296857326"/>
              </p:ext>
            </p:extLst>
          </p:nvPr>
        </p:nvGraphicFramePr>
        <p:xfrm>
          <a:off x="341313" y="1358769"/>
          <a:ext cx="8551167" cy="4423531"/>
        </p:xfrm>
        <a:graphic>
          <a:graphicData uri="http://schemas.openxmlformats.org/drawingml/2006/table">
            <a:tbl>
              <a:tblPr/>
              <a:tblGrid>
                <a:gridCol w="102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2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41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0"/>
                          <a:cs typeface="Arial" pitchFamily="34" charset="0"/>
                        </a:rPr>
                        <a:t>What</a:t>
                      </a:r>
                    </a:p>
                  </a:txBody>
                  <a:tcPr marL="91432" marR="91432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 Unicode MS" pitchFamily="34" charset="-120"/>
                          <a:cs typeface="Arial" pitchFamily="34" charset="0"/>
                        </a:rPr>
                        <a:t>Route : as table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 Unicode MS" pitchFamily="34" charset="-120"/>
                          <a:cs typeface="Arial" pitchFamily="34" charset="0"/>
                        </a:rPr>
                        <a:t>Product : as table</a:t>
                      </a:r>
                      <a:endParaRPr kumimoji="0" lang="es-ES" altLang="zh-TW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Arial Unicode MS" pitchFamily="34" charset="-12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 Unicode MS" pitchFamily="34" charset="-120"/>
                          <a:cs typeface="Arial" pitchFamily="34" charset="0"/>
                        </a:rPr>
                        <a:t>Lot number : as table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 Unicode MS" pitchFamily="34" charset="-120"/>
                          <a:cs typeface="Arial" pitchFamily="34" charset="0"/>
                        </a:rPr>
                        <a:t>Qty: 6 lot / 150 pcs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TW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Arial Unicode MS" pitchFamily="34" charset="-12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TW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Arial Unicode MS" pitchFamily="34" charset="-120"/>
                        <a:cs typeface="Arial" pitchFamily="34" charset="0"/>
                      </a:endParaRPr>
                    </a:p>
                  </a:txBody>
                  <a:tcPr marL="91432" marR="91432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0"/>
                          <a:cs typeface="Arial" pitchFamily="34" charset="0"/>
                        </a:rPr>
                        <a:t>Where</a:t>
                      </a:r>
                    </a:p>
                  </a:txBody>
                  <a:tcPr marL="91432" marR="91432"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Arial Unicode MS" pitchFamily="34" charset="-120"/>
                          <a:cs typeface="Arial" pitchFamily="34" charset="0"/>
                        </a:rPr>
                        <a:t>LP-T1</a:t>
                      </a:r>
                    </a:p>
                  </a:txBody>
                  <a:tcPr marL="91432" marR="91432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0"/>
                          <a:cs typeface="Arial" pitchFamily="34" charset="0"/>
                        </a:rPr>
                        <a:t>When</a:t>
                      </a:r>
                    </a:p>
                  </a:txBody>
                  <a:tcPr marL="91432" marR="91432"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Arial Unicode MS" pitchFamily="34" charset="-120"/>
                          <a:cs typeface="Arial" pitchFamily="34" charset="0"/>
                        </a:rPr>
                        <a:t>2024.12.19</a:t>
                      </a:r>
                    </a:p>
                  </a:txBody>
                  <a:tcPr marL="91432" marR="91432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7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0"/>
                          <a:cs typeface="Arial" pitchFamily="34" charset="0"/>
                        </a:rPr>
                        <a:t>Extent</a:t>
                      </a:r>
                    </a:p>
                  </a:txBody>
                  <a:tcPr marL="91432" marR="91432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50000"/>
                        </a:spcBef>
                        <a:buNone/>
                        <a:tabLst>
                          <a:tab pos="1255713" algn="l"/>
                        </a:tabLst>
                        <a:defRPr/>
                      </a:pPr>
                      <a:r>
                        <a:rPr lang="en-US" altLang="zh-TW" sz="1400" b="0" dirty="0">
                          <a:solidFill>
                            <a:srgbClr val="0000FF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Run T0T  STEP-6 PRESSURE</a:t>
                      </a:r>
                      <a:r>
                        <a:rPr lang="en-US" altLang="zh-TW" sz="1400" b="0" baseline="0" dirty="0">
                          <a:solidFill>
                            <a:srgbClr val="0000FF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 UP RECIPE ABORT, PTC:0  TOX =0A </a:t>
                      </a:r>
                      <a:r>
                        <a:rPr lang="zh-TW" altLang="en-US" sz="1400" b="0" baseline="0" dirty="0">
                          <a:solidFill>
                            <a:srgbClr val="0000FF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 </a:t>
                      </a:r>
                      <a:endParaRPr lang="en-US" altLang="zh-TW" sz="1400" b="0" baseline="0" dirty="0">
                        <a:solidFill>
                          <a:srgbClr val="0000FF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TW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Arial Unicode MS" pitchFamily="34" charset="-120"/>
                        <a:cs typeface="Arial" pitchFamily="34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TW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Arial Unicode MS" pitchFamily="34" charset="-120"/>
                        <a:cs typeface="Arial" pitchFamily="34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TW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Arial Unicode MS" pitchFamily="34" charset="-120"/>
                        <a:cs typeface="Arial" pitchFamily="34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TW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Arial Unicode MS" pitchFamily="34" charset="-120"/>
                        <a:cs typeface="Arial" pitchFamily="34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TW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Arial Unicode MS" pitchFamily="34" charset="-120"/>
                        <a:cs typeface="Arial" pitchFamily="34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TW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Arial Unicode MS" pitchFamily="34" charset="-120"/>
                        <a:cs typeface="Arial" pitchFamily="34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TW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Arial Unicode MS" pitchFamily="34" charset="-120"/>
                        <a:cs typeface="Arial" pitchFamily="34" charset="0"/>
                        <a:sym typeface="Symbol" panose="05050102010706020507" pitchFamily="18" charset="2"/>
                      </a:endParaRPr>
                    </a:p>
                  </a:txBody>
                  <a:tcPr marL="91432" marR="91432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2F189C7B-06F6-2D70-62BE-6CB38E4BA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484784"/>
            <a:ext cx="5742855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3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/>
          <a:lstStyle/>
          <a:p>
            <a:r>
              <a:rPr lang="en-US" altLang="zh-TW" dirty="0"/>
              <a:t>Run cards at impact station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11039" y="908720"/>
            <a:ext cx="370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將有問題的站點前後 </a:t>
            </a:r>
            <a:r>
              <a:rPr lang="en-US" altLang="zh-TW" dirty="0"/>
              <a:t>run cards</a:t>
            </a:r>
            <a:r>
              <a:rPr lang="zh-TW" altLang="en-US" dirty="0"/>
              <a:t> 貼上</a:t>
            </a:r>
          </a:p>
        </p:txBody>
      </p:sp>
    </p:spTree>
    <p:extLst>
      <p:ext uri="{BB962C8B-B14F-4D97-AF65-F5344CB8AC3E}">
        <p14:creationId xmlns:p14="http://schemas.microsoft.com/office/powerpoint/2010/main" val="411751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0F7A5-06E4-4075-B789-BD63EF0624B7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6515" y="283295"/>
            <a:ext cx="882001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Discipline 2.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描述問題及現況掌握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Describe the Problem</a:t>
            </a:r>
          </a:p>
          <a:p>
            <a:pPr>
              <a:defRPr/>
            </a:pPr>
            <a:r>
              <a:rPr lang="en-US" altLang="zh-TW" sz="1200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(WHO detected the problem? WHAT is wrong? State the problem in terms of object and defect. WHERE the problem was first detected, describe location of the detection, lot #,  WHEN and HOW it was detected)</a:t>
            </a:r>
            <a:r>
              <a:rPr lang="en-US" altLang="zh-TW" sz="1200" dirty="0">
                <a:solidFill>
                  <a:srgbClr val="4D4D4D"/>
                </a:solidFill>
                <a:latin typeface="+mn-lt"/>
                <a:ea typeface="新細明體" pitchFamily="18" charset="-120"/>
              </a:rPr>
              <a:t> </a:t>
            </a:r>
            <a:endParaRPr lang="zh-TW" altLang="en-US" sz="1200" dirty="0">
              <a:solidFill>
                <a:srgbClr val="4D4D4D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5536" y="1456860"/>
            <a:ext cx="2709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RMS </a:t>
            </a:r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無抓到</a:t>
            </a:r>
            <a:r>
              <a: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step-5 </a:t>
            </a:r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壓力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B417A96-0075-7B84-72DE-0B2B3CF2C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19" y="2060848"/>
            <a:ext cx="8475069" cy="382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2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0F7A5-06E4-4075-B789-BD63EF0624B7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6515" y="283295"/>
            <a:ext cx="882001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Discipline 2.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描述問題及現況掌握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Describe the Problem</a:t>
            </a:r>
          </a:p>
          <a:p>
            <a:pPr>
              <a:defRPr/>
            </a:pPr>
            <a:r>
              <a:rPr lang="en-US" altLang="zh-TW" sz="1200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(WHO detected the problem? WHAT is wrong? State the problem in terms of object and defect. WHERE the problem was first detected, describe location of the detection, lot #,  WHEN and HOW it was detected)</a:t>
            </a:r>
            <a:r>
              <a:rPr lang="en-US" altLang="zh-TW" sz="1200" dirty="0">
                <a:solidFill>
                  <a:srgbClr val="4D4D4D"/>
                </a:solidFill>
                <a:latin typeface="+mn-lt"/>
                <a:ea typeface="新細明體" pitchFamily="18" charset="-120"/>
              </a:rPr>
              <a:t> </a:t>
            </a:r>
            <a:endParaRPr lang="zh-TW" altLang="en-US" sz="1200" dirty="0">
              <a:solidFill>
                <a:srgbClr val="4D4D4D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6515" y="1124744"/>
            <a:ext cx="8937485" cy="2956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S220 EQ check machine 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check cap </a:t>
            </a:r>
            <a:r>
              <a:rPr lang="zh-TW" alt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石英有些許白點</a:t>
            </a:r>
            <a:r>
              <a:rPr lang="en-US" altLang="zh-TW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,</a:t>
            </a:r>
            <a:r>
              <a:rPr 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clean ok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cap </a:t>
            </a:r>
            <a:r>
              <a:rPr lang="zh-TW" alt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升上 </a:t>
            </a:r>
            <a:r>
              <a:rPr 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pump down </a:t>
            </a:r>
            <a:r>
              <a:rPr lang="zh-TW" alt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底壓 </a:t>
            </a:r>
            <a:r>
              <a:rPr lang="en-US" altLang="zh-TW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0.00 </a:t>
            </a:r>
            <a:r>
              <a:rPr 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LK:0.04 torr/70sec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抓漏 </a:t>
            </a:r>
            <a:r>
              <a:rPr lang="en-US" altLang="zh-TW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230 </a:t>
            </a:r>
            <a:r>
              <a:rPr lang="en-US" b="0" i="0" dirty="0" err="1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o-ring</a:t>
            </a:r>
            <a:r>
              <a:rPr 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zh-TW" alt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有漏</a:t>
            </a:r>
            <a:r>
              <a:rPr lang="en-US" altLang="zh-TW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(3.0</a:t>
            </a:r>
            <a:r>
              <a:rPr 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e-8 →</a:t>
            </a:r>
            <a:r>
              <a:rPr lang="en-US" altLang="zh-TW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5.0</a:t>
            </a:r>
            <a:r>
              <a:rPr 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e-6),replace </a:t>
            </a:r>
            <a:r>
              <a:rPr lang="en-US" altLang="zh-TW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230</a:t>
            </a:r>
            <a:r>
              <a:rPr lang="zh-TW" alt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o-ring</a:t>
            </a:r>
            <a:r>
              <a:rPr 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 ok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抓漏無漏源 </a:t>
            </a:r>
            <a:r>
              <a:rPr 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LK 0.00 → 0.02 torr/70sec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test run</a:t>
            </a:r>
            <a:r>
              <a:rPr lang="zh-TW" alt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altLang="zh-TW" dirty="0">
                <a:solidFill>
                  <a:srgbClr val="323130"/>
                </a:solidFill>
                <a:latin typeface="Segoe UI" panose="020B0502040204020203" pitchFamily="34" charset="0"/>
              </a:rPr>
              <a:t>TO5</a:t>
            </a:r>
            <a:endParaRPr lang="en-US" altLang="zh-TW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產品處理 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rgbClr val="0000FF"/>
                </a:solidFill>
                <a:ea typeface="微軟正黑體" panose="020B0604030504040204" pitchFamily="34" charset="-120"/>
              </a:rPr>
              <a:t>ptc:6</a:t>
            </a:r>
            <a:r>
              <a:rPr lang="zh-TW" altLang="en-US" dirty="0">
                <a:solidFill>
                  <a:srgbClr val="0000FF"/>
                </a:solidFill>
                <a:ea typeface="微軟正黑體" panose="020B0604030504040204" pitchFamily="34" charset="-120"/>
              </a:rPr>
              <a:t>及</a:t>
            </a:r>
            <a:r>
              <a:rPr lang="en-US" altLang="zh-TW" dirty="0">
                <a:solidFill>
                  <a:srgbClr val="0000FF"/>
                </a:solidFill>
                <a:ea typeface="微軟正黑體" panose="020B0604030504040204" pitchFamily="34" charset="-120"/>
              </a:rPr>
              <a:t>tox:5A</a:t>
            </a:r>
            <a:r>
              <a:rPr lang="zh-TW" altLang="en-US" dirty="0">
                <a:solidFill>
                  <a:srgbClr val="0000FF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微軟正黑體" panose="020B0604030504040204" pitchFamily="34" charset="-120"/>
              </a:rPr>
              <a:t>for PE check</a:t>
            </a:r>
            <a:r>
              <a:rPr lang="en-US" altLang="zh-TW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88324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6525" y="548680"/>
            <a:ext cx="873097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Discipline 3.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執行及驗證暫時防堵對策 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Contain the Problem</a:t>
            </a:r>
          </a:p>
          <a:p>
            <a:pPr>
              <a:defRPr/>
            </a:pPr>
            <a:r>
              <a:rPr lang="en-US" altLang="zh-TW" sz="1400" b="1" dirty="0">
                <a:solidFill>
                  <a:srgbClr val="4D4D4D"/>
                </a:solidFill>
                <a:latin typeface="+mj-lt"/>
                <a:ea typeface="新細明體" pitchFamily="18" charset="-120"/>
              </a:rPr>
              <a:t>(Define and implement containment actions to </a:t>
            </a:r>
            <a:r>
              <a:rPr lang="en-US" altLang="zh-TW" sz="1400" b="1" dirty="0">
                <a:solidFill>
                  <a:srgbClr val="FF0000"/>
                </a:solidFill>
                <a:latin typeface="+mj-lt"/>
                <a:ea typeface="新細明體" pitchFamily="18" charset="-120"/>
              </a:rPr>
              <a:t>isolate</a:t>
            </a:r>
            <a:r>
              <a:rPr lang="en-US" altLang="zh-TW" sz="1400" b="1" dirty="0">
                <a:solidFill>
                  <a:srgbClr val="4D4D4D"/>
                </a:solidFill>
                <a:latin typeface="+mj-lt"/>
                <a:ea typeface="新細明體" pitchFamily="18" charset="-120"/>
              </a:rPr>
              <a:t> the effect of problem from any internal/external customer until corrective action is implemented)</a:t>
            </a:r>
            <a:endParaRPr lang="zh-TW" altLang="en-US" sz="1400" b="1" dirty="0">
              <a:latin typeface="+mj-lt"/>
              <a:ea typeface="新細明體" pitchFamily="18" charset="-12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027649"/>
              </p:ext>
            </p:extLst>
          </p:nvPr>
        </p:nvGraphicFramePr>
        <p:xfrm>
          <a:off x="701570" y="1919104"/>
          <a:ext cx="8075238" cy="1005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98222">
                  <a:extLst>
                    <a:ext uri="{9D8B030D-6E8A-4147-A177-3AD203B41FA5}">
                      <a16:colId xmlns:a16="http://schemas.microsoft.com/office/drawing/2014/main" val="34643221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4121034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3663401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5724725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331622569"/>
                    </a:ext>
                  </a:extLst>
                </a:gridCol>
                <a:gridCol w="2404608">
                  <a:extLst>
                    <a:ext uri="{9D8B030D-6E8A-4147-A177-3AD203B41FA5}">
                      <a16:colId xmlns:a16="http://schemas.microsoft.com/office/drawing/2014/main" val="2477096594"/>
                    </a:ext>
                  </a:extLst>
                </a:gridCol>
              </a:tblGrid>
              <a:tr h="219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項目 </a:t>
                      </a:r>
                      <a:r>
                        <a:rPr lang="en-US" sz="1200" b="0" kern="100" dirty="0">
                          <a:effectLst/>
                        </a:rPr>
                        <a:t>Item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處理方式</a:t>
                      </a:r>
                      <a:r>
                        <a:rPr lang="en-US" sz="1200" b="0" kern="100" dirty="0">
                          <a:effectLst/>
                        </a:rPr>
                        <a:t> Action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負責人員 </a:t>
                      </a:r>
                      <a:r>
                        <a:rPr lang="en-US" sz="1200" b="0" kern="100" dirty="0">
                          <a:effectLst/>
                        </a:rPr>
                        <a:t>Resp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預定完成日 </a:t>
                      </a:r>
                      <a:r>
                        <a:rPr lang="en-US" sz="1200" b="0" kern="100" dirty="0">
                          <a:effectLst/>
                        </a:rPr>
                        <a:t>Due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實際完成日</a:t>
                      </a:r>
                      <a:r>
                        <a:rPr lang="en-US" sz="1200" b="0" kern="100" dirty="0">
                          <a:effectLst/>
                        </a:rPr>
                        <a:t>  Imp.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處理結果 </a:t>
                      </a:r>
                      <a:r>
                        <a:rPr lang="en-US" sz="1200" b="0" kern="100" dirty="0">
                          <a:effectLst/>
                        </a:rPr>
                        <a:t>Verification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427588451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TW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endParaRPr lang="en-US" altLang="zh-TW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011847256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47210" y="1509818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3.1 </a:t>
            </a:r>
            <a:r>
              <a:rPr lang="zh-TW" altLang="en-US" sz="1600" b="1" dirty="0">
                <a:solidFill>
                  <a:srgbClr val="0000FF"/>
                </a:solidFill>
              </a:rPr>
              <a:t>異常產品 </a:t>
            </a:r>
            <a:r>
              <a:rPr lang="en-US" altLang="zh-TW" sz="1600" b="1" dirty="0">
                <a:solidFill>
                  <a:srgbClr val="0000FF"/>
                </a:solidFill>
              </a:rPr>
              <a:t>(Defect Lots)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7210" y="3501008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3.2 </a:t>
            </a:r>
            <a:r>
              <a:rPr lang="zh-TW" altLang="en-US" sz="1600" b="1" dirty="0">
                <a:solidFill>
                  <a:srgbClr val="0000FF"/>
                </a:solidFill>
              </a:rPr>
              <a:t>波及產品 </a:t>
            </a:r>
            <a:r>
              <a:rPr lang="en-US" altLang="zh-TW" sz="1600" b="1" dirty="0">
                <a:solidFill>
                  <a:srgbClr val="0000FF"/>
                </a:solidFill>
              </a:rPr>
              <a:t>(Impact Lots)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210183"/>
              </p:ext>
            </p:extLst>
          </p:nvPr>
        </p:nvGraphicFramePr>
        <p:xfrm>
          <a:off x="701570" y="3933873"/>
          <a:ext cx="8075238" cy="93530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42238">
                  <a:extLst>
                    <a:ext uri="{9D8B030D-6E8A-4147-A177-3AD203B41FA5}">
                      <a16:colId xmlns:a16="http://schemas.microsoft.com/office/drawing/2014/main" val="34643221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121034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3663401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5724725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331622569"/>
                    </a:ext>
                  </a:extLst>
                </a:gridCol>
                <a:gridCol w="2116576">
                  <a:extLst>
                    <a:ext uri="{9D8B030D-6E8A-4147-A177-3AD203B41FA5}">
                      <a16:colId xmlns:a16="http://schemas.microsoft.com/office/drawing/2014/main" val="2477096594"/>
                    </a:ext>
                  </a:extLst>
                </a:gridCol>
              </a:tblGrid>
              <a:tr h="325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項目 </a:t>
                      </a:r>
                      <a:r>
                        <a:rPr lang="en-US" sz="1200" b="0" kern="100" dirty="0">
                          <a:effectLst/>
                        </a:rPr>
                        <a:t>Item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處理方式</a:t>
                      </a:r>
                      <a:r>
                        <a:rPr lang="en-US" sz="1200" b="0" kern="100" dirty="0">
                          <a:effectLst/>
                        </a:rPr>
                        <a:t> Action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負責人員 </a:t>
                      </a:r>
                      <a:r>
                        <a:rPr lang="en-US" sz="1200" b="0" kern="100" dirty="0">
                          <a:effectLst/>
                        </a:rPr>
                        <a:t>Resp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預定完成日 </a:t>
                      </a:r>
                      <a:r>
                        <a:rPr lang="en-US" sz="1200" b="0" kern="100" dirty="0">
                          <a:effectLst/>
                        </a:rPr>
                        <a:t>Due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實際完成日</a:t>
                      </a:r>
                      <a:r>
                        <a:rPr lang="en-US" sz="1200" b="0" kern="100" dirty="0">
                          <a:effectLst/>
                        </a:rPr>
                        <a:t>  Imp.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處理結果 </a:t>
                      </a:r>
                      <a:r>
                        <a:rPr lang="en-US" sz="1200" b="0" kern="100" dirty="0">
                          <a:effectLst/>
                        </a:rPr>
                        <a:t>Verification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4275884514"/>
                  </a:ext>
                </a:extLst>
              </a:tr>
              <a:tr h="569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anose="02020500000000000000" pitchFamily="18" charset="-120"/>
                          <a:cs typeface="+mn-cs"/>
                        </a:rPr>
                        <a:t>No</a:t>
                      </a:r>
                      <a:endParaRPr lang="en-US" altLang="zh-TW" sz="12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anose="02020500000000000000" pitchFamily="18" charset="-120"/>
                          <a:cs typeface="+mn-cs"/>
                        </a:rPr>
                        <a:t>No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anose="02020500000000000000" pitchFamily="18" charset="-120"/>
                          <a:cs typeface="+mn-cs"/>
                        </a:rPr>
                        <a:t>No</a:t>
                      </a:r>
                      <a:endParaRPr kumimoji="0" lang="en-US" altLang="zh-TW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anose="02020500000000000000" pitchFamily="18" charset="-120"/>
                          <a:cs typeface="+mn-cs"/>
                        </a:rPr>
                        <a:t>No</a:t>
                      </a:r>
                      <a:endParaRPr kumimoji="0" lang="en-US" altLang="zh-TW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anose="02020500000000000000" pitchFamily="18" charset="-120"/>
                          <a:cs typeface="+mn-cs"/>
                        </a:rPr>
                        <a:t>No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anose="02020500000000000000" pitchFamily="18" charset="-120"/>
                          <a:cs typeface="+mn-cs"/>
                        </a:rPr>
                        <a:t>No</a:t>
                      </a:r>
                      <a:endParaRPr kumimoji="0" lang="en-US" altLang="zh-TW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011847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74719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0521" y="558382"/>
            <a:ext cx="873097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Discipline 3.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執行及驗證暫時防堵對策 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Contain the Problem</a:t>
            </a:r>
          </a:p>
          <a:p>
            <a:pPr>
              <a:defRPr/>
            </a:pPr>
            <a:r>
              <a:rPr lang="en-US" altLang="zh-TW" sz="1400" b="1" dirty="0">
                <a:solidFill>
                  <a:srgbClr val="4D4D4D"/>
                </a:solidFill>
                <a:latin typeface="+mn-lt"/>
                <a:ea typeface="新細明體" pitchFamily="18" charset="-120"/>
              </a:rPr>
              <a:t>(Define and implement containment actions to </a:t>
            </a:r>
            <a:r>
              <a:rPr lang="en-US" altLang="zh-TW" sz="1400" b="1" dirty="0">
                <a:solidFill>
                  <a:srgbClr val="FF0000"/>
                </a:solidFill>
                <a:latin typeface="+mn-lt"/>
                <a:ea typeface="新細明體" pitchFamily="18" charset="-120"/>
              </a:rPr>
              <a:t>isolate</a:t>
            </a:r>
            <a:r>
              <a:rPr lang="en-US" altLang="zh-TW" sz="1400" b="1" dirty="0">
                <a:solidFill>
                  <a:srgbClr val="4D4D4D"/>
                </a:solidFill>
                <a:latin typeface="+mn-lt"/>
                <a:ea typeface="新細明體" pitchFamily="18" charset="-120"/>
              </a:rPr>
              <a:t> the effect of problem from any internal/external customer until corrective action is implemented)</a:t>
            </a:r>
            <a:endParaRPr lang="zh-TW" altLang="en-US" sz="1400" b="1" dirty="0">
              <a:latin typeface="+mn-lt"/>
              <a:ea typeface="新細明體" pitchFamily="18" charset="-12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7210" y="2996952"/>
            <a:ext cx="83452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3.4</a:t>
            </a:r>
            <a:r>
              <a:rPr lang="zh-TW" altLang="en-US" sz="1600" b="1" dirty="0">
                <a:solidFill>
                  <a:srgbClr val="0000FF"/>
                </a:solidFill>
              </a:rPr>
              <a:t> 波及製程 </a:t>
            </a:r>
            <a:r>
              <a:rPr lang="en-US" altLang="zh-TW" sz="1600" b="1" dirty="0">
                <a:solidFill>
                  <a:srgbClr val="0000FF"/>
                </a:solidFill>
              </a:rPr>
              <a:t>(Impact Route) : </a:t>
            </a:r>
            <a:r>
              <a:rPr lang="zh-TW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是</a:t>
            </a: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(YES)/</a:t>
            </a:r>
            <a:r>
              <a:rPr lang="zh-TW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否</a:t>
            </a: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(No)</a:t>
            </a:r>
            <a:r>
              <a:rPr lang="zh-TW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altLang="zh-TW" sz="1600" b="1" dirty="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5556" y="4556506"/>
            <a:ext cx="81009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3.5 </a:t>
            </a:r>
            <a:r>
              <a:rPr lang="zh-TW" altLang="en-US" sz="1600" b="1" dirty="0">
                <a:solidFill>
                  <a:srgbClr val="0000FF"/>
                </a:solidFill>
              </a:rPr>
              <a:t>產品召回選項，是否需進行客戶端波及產品的召回</a:t>
            </a:r>
            <a:r>
              <a:rPr lang="en-US" altLang="zh-TW" sz="1600" b="1" dirty="0">
                <a:solidFill>
                  <a:srgbClr val="0000FF"/>
                </a:solidFill>
              </a:rPr>
              <a:t>?</a:t>
            </a:r>
            <a:r>
              <a:rPr lang="zh-TW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是</a:t>
            </a: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(YES)/</a:t>
            </a:r>
            <a:r>
              <a:rPr lang="zh-TW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否</a:t>
            </a: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(No)</a:t>
            </a:r>
            <a:r>
              <a:rPr lang="zh-TW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altLang="zh-TW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08076" y="4925838"/>
          <a:ext cx="8068733" cy="70465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12965">
                  <a:extLst>
                    <a:ext uri="{9D8B030D-6E8A-4147-A177-3AD203B41FA5}">
                      <a16:colId xmlns:a16="http://schemas.microsoft.com/office/drawing/2014/main" val="86909870"/>
                    </a:ext>
                  </a:extLst>
                </a:gridCol>
                <a:gridCol w="1812965">
                  <a:extLst>
                    <a:ext uri="{9D8B030D-6E8A-4147-A177-3AD203B41FA5}">
                      <a16:colId xmlns:a16="http://schemas.microsoft.com/office/drawing/2014/main" val="346432216"/>
                    </a:ext>
                  </a:extLst>
                </a:gridCol>
                <a:gridCol w="2998365">
                  <a:extLst>
                    <a:ext uri="{9D8B030D-6E8A-4147-A177-3AD203B41FA5}">
                      <a16:colId xmlns:a16="http://schemas.microsoft.com/office/drawing/2014/main" val="1412103406"/>
                    </a:ext>
                  </a:extLst>
                </a:gridCol>
                <a:gridCol w="1444438">
                  <a:extLst>
                    <a:ext uri="{9D8B030D-6E8A-4147-A177-3AD203B41FA5}">
                      <a16:colId xmlns:a16="http://schemas.microsoft.com/office/drawing/2014/main" val="136634019"/>
                    </a:ext>
                  </a:extLst>
                </a:gridCol>
              </a:tblGrid>
              <a:tr h="3338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0" kern="100" dirty="0">
                          <a:effectLst/>
                        </a:rPr>
                        <a:t>Customer</a:t>
                      </a:r>
                      <a:endParaRPr lang="zh-TW" sz="1200" b="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0" kern="100" dirty="0">
                          <a:effectLst/>
                        </a:rPr>
                        <a:t>Product No.</a:t>
                      </a:r>
                      <a:endParaRPr lang="zh-TW" sz="1200" b="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0" kern="100" dirty="0">
                          <a:effectLst/>
                        </a:rPr>
                        <a:t>Lot</a:t>
                      </a:r>
                      <a:r>
                        <a:rPr lang="en-US" altLang="zh-TW" sz="1200" b="0" kern="100" baseline="0" dirty="0">
                          <a:effectLst/>
                        </a:rPr>
                        <a:t> number / Wafer number</a:t>
                      </a:r>
                      <a:endParaRPr lang="zh-TW" sz="1200" b="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0" kern="100" dirty="0">
                          <a:effectLst/>
                        </a:rPr>
                        <a:t>Approx.</a:t>
                      </a:r>
                      <a:r>
                        <a:rPr lang="en-US" altLang="zh-TW" sz="1200" b="0" kern="100" baseline="0" dirty="0">
                          <a:effectLst/>
                        </a:rPr>
                        <a:t> Quantity</a:t>
                      </a:r>
                      <a:endParaRPr lang="zh-TW" sz="1200" b="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427588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新細明體" panose="02020500000000000000" pitchFamily="18" charset="-120"/>
                          <a:cs typeface="+mn-cs"/>
                        </a:rPr>
                        <a:t>No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anose="02020500000000000000" pitchFamily="18" charset="-120"/>
                          <a:cs typeface="+mn-cs"/>
                        </a:rPr>
                        <a:t>No</a:t>
                      </a:r>
                      <a:endParaRPr kumimoji="0" lang="en-US" altLang="zh-TW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anose="02020500000000000000" pitchFamily="18" charset="-120"/>
                          <a:cs typeface="+mn-cs"/>
                        </a:rPr>
                        <a:t>No</a:t>
                      </a:r>
                      <a:endParaRPr kumimoji="0" lang="en-US" altLang="zh-TW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anose="02020500000000000000" pitchFamily="18" charset="-120"/>
                          <a:cs typeface="+mn-cs"/>
                        </a:rPr>
                        <a:t>No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01184725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47210" y="1460111"/>
            <a:ext cx="67610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3.3</a:t>
            </a:r>
            <a:r>
              <a:rPr lang="zh-TW" altLang="en-US" sz="1600" b="1" dirty="0">
                <a:solidFill>
                  <a:srgbClr val="0000FF"/>
                </a:solidFill>
              </a:rPr>
              <a:t> 波及設備 </a:t>
            </a:r>
            <a:r>
              <a:rPr lang="en-US" altLang="zh-TW" sz="1600" b="1" dirty="0">
                <a:solidFill>
                  <a:srgbClr val="0000FF"/>
                </a:solidFill>
              </a:rPr>
              <a:t>(Impact Machine)</a:t>
            </a:r>
            <a:r>
              <a:rPr lang="zh-TW" altLang="en-US" sz="1600" b="1" dirty="0">
                <a:solidFill>
                  <a:srgbClr val="0000FF"/>
                </a:solidFill>
              </a:rPr>
              <a:t> </a:t>
            </a:r>
            <a:endParaRPr lang="en-US" altLang="zh-TW" sz="1600" b="1" dirty="0">
              <a:solidFill>
                <a:srgbClr val="0000FF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382654"/>
              </p:ext>
            </p:extLst>
          </p:nvPr>
        </p:nvGraphicFramePr>
        <p:xfrm>
          <a:off x="701570" y="1919104"/>
          <a:ext cx="8075238" cy="72380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094">
                  <a:extLst>
                    <a:ext uri="{9D8B030D-6E8A-4147-A177-3AD203B41FA5}">
                      <a16:colId xmlns:a16="http://schemas.microsoft.com/office/drawing/2014/main" val="34643221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41210340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36634019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724725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331622569"/>
                    </a:ext>
                  </a:extLst>
                </a:gridCol>
                <a:gridCol w="2044568">
                  <a:extLst>
                    <a:ext uri="{9D8B030D-6E8A-4147-A177-3AD203B41FA5}">
                      <a16:colId xmlns:a16="http://schemas.microsoft.com/office/drawing/2014/main" val="2477096594"/>
                    </a:ext>
                  </a:extLst>
                </a:gridCol>
              </a:tblGrid>
              <a:tr h="1202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項目 </a:t>
                      </a:r>
                      <a:r>
                        <a:rPr lang="en-US" sz="1200" b="0" kern="100" dirty="0">
                          <a:effectLst/>
                        </a:rPr>
                        <a:t>Item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處理方式</a:t>
                      </a:r>
                      <a:r>
                        <a:rPr lang="en-US" sz="1200" b="0" kern="100" dirty="0">
                          <a:effectLst/>
                        </a:rPr>
                        <a:t> Action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負責人員 </a:t>
                      </a:r>
                      <a:r>
                        <a:rPr lang="en-US" sz="1200" b="0" kern="100" dirty="0">
                          <a:effectLst/>
                        </a:rPr>
                        <a:t>Resp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預定完成日 </a:t>
                      </a:r>
                      <a:r>
                        <a:rPr lang="en-US" sz="1200" b="0" kern="100" dirty="0">
                          <a:effectLst/>
                        </a:rPr>
                        <a:t>Due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實際完成日</a:t>
                      </a:r>
                      <a:r>
                        <a:rPr lang="en-US" sz="1200" b="0" kern="100" dirty="0">
                          <a:effectLst/>
                        </a:rPr>
                        <a:t>  Imp.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處理結果 </a:t>
                      </a:r>
                      <a:r>
                        <a:rPr lang="en-US" sz="1200" b="0" kern="100" dirty="0">
                          <a:effectLst/>
                        </a:rPr>
                        <a:t>Verification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4275884514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zh-TW" sz="12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/>
                    </a:p>
                  </a:txBody>
                  <a:tcPr marL="36000" marR="360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zh-TW" sz="12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011847256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94719" y="3497284"/>
          <a:ext cx="8075238" cy="72380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094">
                  <a:extLst>
                    <a:ext uri="{9D8B030D-6E8A-4147-A177-3AD203B41FA5}">
                      <a16:colId xmlns:a16="http://schemas.microsoft.com/office/drawing/2014/main" val="34643221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41210340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36634019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724725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331622569"/>
                    </a:ext>
                  </a:extLst>
                </a:gridCol>
                <a:gridCol w="2044568">
                  <a:extLst>
                    <a:ext uri="{9D8B030D-6E8A-4147-A177-3AD203B41FA5}">
                      <a16:colId xmlns:a16="http://schemas.microsoft.com/office/drawing/2014/main" val="2477096594"/>
                    </a:ext>
                  </a:extLst>
                </a:gridCol>
              </a:tblGrid>
              <a:tr h="1202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項目 </a:t>
                      </a:r>
                      <a:r>
                        <a:rPr lang="en-US" sz="1200" b="0" kern="100" dirty="0">
                          <a:effectLst/>
                        </a:rPr>
                        <a:t>Item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處理方式</a:t>
                      </a:r>
                      <a:r>
                        <a:rPr lang="en-US" sz="1200" b="0" kern="100" dirty="0">
                          <a:effectLst/>
                        </a:rPr>
                        <a:t> Action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負責人員 </a:t>
                      </a:r>
                      <a:r>
                        <a:rPr lang="en-US" sz="1200" b="0" kern="100" dirty="0">
                          <a:effectLst/>
                        </a:rPr>
                        <a:t>Resp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預定完成日 </a:t>
                      </a:r>
                      <a:r>
                        <a:rPr lang="en-US" sz="1200" b="0" kern="100" dirty="0">
                          <a:effectLst/>
                        </a:rPr>
                        <a:t>Due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實際完成日</a:t>
                      </a:r>
                      <a:r>
                        <a:rPr lang="en-US" sz="1200" b="0" kern="100" dirty="0">
                          <a:effectLst/>
                        </a:rPr>
                        <a:t>  Imp.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處理結果 </a:t>
                      </a:r>
                      <a:r>
                        <a:rPr lang="en-US" sz="1200" b="0" kern="100" dirty="0">
                          <a:effectLst/>
                        </a:rPr>
                        <a:t>Verification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4275884514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anose="02020500000000000000" pitchFamily="18" charset="-120"/>
                          <a:cs typeface="+mn-cs"/>
                        </a:rPr>
                        <a:t>No</a:t>
                      </a:r>
                      <a:endParaRPr lang="en-US" altLang="zh-TW" sz="12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anose="02020500000000000000" pitchFamily="18" charset="-120"/>
                          <a:cs typeface="+mn-cs"/>
                        </a:rPr>
                        <a:t>No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anose="02020500000000000000" pitchFamily="18" charset="-120"/>
                          <a:cs typeface="+mn-cs"/>
                        </a:rPr>
                        <a:t>No</a:t>
                      </a:r>
                      <a:endParaRPr kumimoji="0" lang="en-US" altLang="zh-TW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anose="02020500000000000000" pitchFamily="18" charset="-120"/>
                          <a:cs typeface="+mn-cs"/>
                        </a:rPr>
                        <a:t>No</a:t>
                      </a:r>
                      <a:endParaRPr kumimoji="0" lang="en-US" altLang="zh-TW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anose="02020500000000000000" pitchFamily="18" charset="-120"/>
                          <a:cs typeface="+mn-cs"/>
                        </a:rPr>
                        <a:t>No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anose="02020500000000000000" pitchFamily="18" charset="-120"/>
                          <a:cs typeface="+mn-cs"/>
                        </a:rPr>
                        <a:t>No</a:t>
                      </a:r>
                      <a:endParaRPr kumimoji="0" lang="en-US" altLang="zh-TW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011847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45336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51520" y="395954"/>
            <a:ext cx="834789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Discipline 4.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定義及驗證真因 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(Identify the Root Cause)</a:t>
            </a:r>
          </a:p>
          <a:p>
            <a:pPr>
              <a:defRPr/>
            </a:pPr>
            <a:r>
              <a:rPr lang="en-US" altLang="zh-TW" sz="1400" b="1" dirty="0">
                <a:latin typeface="+mn-lt"/>
                <a:ea typeface="新細明體" pitchFamily="18" charset="-120"/>
              </a:rPr>
              <a:t>(Identify all potential causes which could explain why the problem occurred)</a:t>
            </a:r>
            <a:endParaRPr lang="zh-TW" altLang="en-US" sz="1400" b="1" dirty="0">
              <a:latin typeface="+mn-lt"/>
              <a:ea typeface="新細明體" pitchFamily="18" charset="-12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685" y="1052736"/>
            <a:ext cx="87148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4.1 Non-conformance root cause (</a:t>
            </a:r>
            <a:r>
              <a:rPr lang="en-US" altLang="zh-TW" sz="1600" b="1" dirty="0">
                <a:solidFill>
                  <a:srgbClr val="FF0000"/>
                </a:solidFill>
              </a:rPr>
              <a:t>defect nature / technical root cause</a:t>
            </a:r>
            <a:r>
              <a:rPr lang="en-US" altLang="zh-TW" sz="1600" b="1" dirty="0">
                <a:solidFill>
                  <a:srgbClr val="0000FF"/>
                </a:solidFill>
              </a:rPr>
              <a:t>): </a:t>
            </a:r>
          </a:p>
          <a:p>
            <a:pPr lvl="1"/>
            <a:r>
              <a:rPr lang="en-US" altLang="zh-TW" sz="1600" b="1" dirty="0">
                <a:solidFill>
                  <a:srgbClr val="0000FF"/>
                </a:solidFill>
              </a:rPr>
              <a:t>a) </a:t>
            </a:r>
            <a:r>
              <a:rPr lang="en-US" altLang="zh-TW" sz="1600" b="1" dirty="0">
                <a:solidFill>
                  <a:srgbClr val="C00000"/>
                </a:solidFill>
              </a:rPr>
              <a:t>Failure mechanism</a:t>
            </a:r>
            <a:r>
              <a:rPr lang="en-US" altLang="zh-TW" sz="1600" b="1" dirty="0">
                <a:solidFill>
                  <a:srgbClr val="0000FF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44025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7B72A579B9B74C8B60CD9DA12CE965" ma:contentTypeVersion="0" ma:contentTypeDescription="Create a new document." ma:contentTypeScope="" ma:versionID="7bfc160474e469b017f2f82ca208a82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4B34AF-550D-4C92-BB3A-AE8B9AB4904C}">
  <ds:schemaRefs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1F41721-8BA7-426A-8F1E-0C7B8587C6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439154-81CD-4E1E-A26E-08A94ECF54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NTC_A</Template>
  <TotalTime>16976</TotalTime>
  <Words>1329</Words>
  <Application>Microsoft Office PowerPoint</Application>
  <PresentationFormat>On-screen Show (4:3)</PresentationFormat>
  <Paragraphs>201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Run cards at impact station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AD10 YHChang8</dc:creator>
  <cp:lastModifiedBy>S220 MCTsai4</cp:lastModifiedBy>
  <cp:revision>408</cp:revision>
  <cp:lastPrinted>2020-06-01T03:58:51Z</cp:lastPrinted>
  <dcterms:created xsi:type="dcterms:W3CDTF">2012-03-21T02:57:47Z</dcterms:created>
  <dcterms:modified xsi:type="dcterms:W3CDTF">2025-01-10T04:49:14Z</dcterms:modified>
</cp:coreProperties>
</file>