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6" r:id="rId1"/>
    <p:sldMasterId id="2147486561" r:id="rId2"/>
    <p:sldMasterId id="2147486562" r:id="rId3"/>
  </p:sldMasterIdLst>
  <p:notesMasterIdLst>
    <p:notesMasterId r:id="rId19"/>
  </p:notesMasterIdLst>
  <p:sldIdLst>
    <p:sldId id="257" r:id="rId4"/>
    <p:sldId id="262" r:id="rId5"/>
    <p:sldId id="258" r:id="rId6"/>
    <p:sldId id="345" r:id="rId7"/>
    <p:sldId id="348" r:id="rId8"/>
    <p:sldId id="350" r:id="rId9"/>
    <p:sldId id="396" r:id="rId10"/>
    <p:sldId id="397" r:id="rId11"/>
    <p:sldId id="393" r:id="rId12"/>
    <p:sldId id="398" r:id="rId13"/>
    <p:sldId id="411" r:id="rId14"/>
    <p:sldId id="412" r:id="rId15"/>
    <p:sldId id="395" r:id="rId16"/>
    <p:sldId id="372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5A48709-1322-4E05-97E7-9A291CDB9E39}">
          <p14:sldIdLst>
            <p14:sldId id="257"/>
            <p14:sldId id="262"/>
            <p14:sldId id="258"/>
            <p14:sldId id="345"/>
            <p14:sldId id="348"/>
            <p14:sldId id="350"/>
            <p14:sldId id="396"/>
            <p14:sldId id="397"/>
            <p14:sldId id="393"/>
            <p14:sldId id="398"/>
            <p14:sldId id="411"/>
            <p14:sldId id="412"/>
            <p14:sldId id="395"/>
            <p14:sldId id="372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941" autoAdjust="0"/>
  </p:normalViewPr>
  <p:slideViewPr>
    <p:cSldViewPr snapToGrid="0">
      <p:cViewPr varScale="1">
        <p:scale>
          <a:sx n="90" d="100"/>
          <a:sy n="90" d="100"/>
        </p:scale>
        <p:origin x="10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3CBA-556B-494F-B75C-E8C7055D895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8AE13-1A93-4F37-9380-BD77ABBA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383A579-E5BC-4769-0BD8-5479F1E657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C024931E-E5D8-1D57-013A-32417A92BA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5A24A3B2-D382-15B5-CF08-F504697ADB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73B7C94-5FE6-4279-BE34-E7BBA22CE8B4}" type="datetime1">
              <a:rPr lang="zh-TW" altLang="en-US" smtClean="0"/>
              <a:pPr>
                <a:spcBef>
                  <a:spcPct val="0"/>
                </a:spcBef>
              </a:pPr>
              <a:t>2024/12/24</a:t>
            </a:fld>
            <a:endParaRPr lang="zh-TW" alt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030C96D0-3EE2-BD9A-62F0-3F9CCD288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1D3B89-92F8-4AE4-BBFB-64AB9BF8DFC7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zh-TW" altLang="en-US"/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0D5776AA-C13E-9951-8404-0D9616AFBB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93948964-B601-5F74-9FEF-0E14E8779D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071881FD-7BCE-F5E6-9E91-AEAF6541FEDE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C6B33A2E-5248-9D08-3064-022F4E755D5C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4EA2F337-C835-EC00-838D-BDC1B13434DA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210A62F9-4E5B-4E49-5C0B-3AF46F5E690A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8E17E82D-72D5-5FC1-2991-754BE273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BD2FD556-1E8D-978D-8031-64CEA792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FC8D0-0248-4C10-8C24-7F6C3D234401}" type="datetime1">
              <a:rPr lang="zh-TW" altLang="en-US"/>
              <a:pPr>
                <a:defRPr/>
              </a:pPr>
              <a:t>2024/12/24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C5F589C9-7FD9-AA97-C2F2-D7CBDCB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915A38FB-B35C-36A1-E93D-FFE8CC5B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7EA6-6A5D-42EE-A684-5E2C352940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402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0E820E-1AF2-8904-5206-4C58C6793F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56F866-687B-A118-3325-4A6B204E4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12A195-ED36-9BB2-E7AF-3C2BEBCFF3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1A4EF-5C3D-4C0C-A65C-29F6397A4C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660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B60C7712-2490-64CE-C962-04CB51C6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AE0C4-7232-45BB-8DDC-64067588AE2D}" type="datetime1">
              <a:rPr lang="zh-TW" altLang="en-US"/>
              <a:pPr>
                <a:defRPr/>
              </a:pPr>
              <a:t>2024/12/24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9A2AF1-0C91-E757-702C-CB434F96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BF39A63A-9021-EF74-F7F5-EB1BB0E4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1F85D-47E0-47FB-8D3F-5A0955AC54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53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0E820E-1AF2-8904-5206-4C58C6793F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56F866-687B-A118-3325-4A6B204E4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12A195-ED36-9BB2-E7AF-3C2BEBCFF3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1A4EF-5C3D-4C0C-A65C-29F6397A4C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8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7564BF86-3697-513D-39F9-7C704EDB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C5AC6-8011-403B-8636-348D3068C500}" type="datetime1">
              <a:rPr lang="zh-TW" altLang="en-US"/>
              <a:pPr>
                <a:defRPr/>
              </a:pPr>
              <a:t>2024/12/24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76723FDB-FBC5-5A03-2D5C-4483C788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032736D5-1B51-8418-6BF1-5592C9C5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42619-D13C-4AD6-85EC-540D22427CA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1007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4337C9-2388-5B28-8909-95D171FE6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E17E8D88-9880-F96A-CD67-62736BD5CF7F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36A36B28-B404-E590-EFA8-2D4B450D45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2E57F6BA-72D7-9D4C-46D3-362B2D29BF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FA88CDDF-ECBA-E57B-B025-ADB3AA3E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600A0D2-A92E-4F9F-994E-0B29EB4BBFD6}" type="datetime1">
              <a:rPr lang="zh-TW" altLang="en-US"/>
              <a:pPr>
                <a:defRPr/>
              </a:pPr>
              <a:t>2024/12/24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E5C686-2E65-18C9-5570-74F302188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2B3E8A65-EFC1-37C3-95FC-8EE7152B9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F5D8898-DB19-44FA-BEDD-D7F23B2A9E7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FD57725F-858F-F77B-6A82-9B355212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268BFE68-CF8B-4DF8-64A7-989D3D7147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60" r:id="rId1"/>
    <p:sldLayoutId id="2147486563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4337C9-2388-5B28-8909-95D171FE6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E17E8D88-9880-F96A-CD67-62736BD5CF7F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36A36B28-B404-E590-EFA8-2D4B450D45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2E57F6BA-72D7-9D4C-46D3-362B2D29BF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FA88CDDF-ECBA-E57B-B025-ADB3AA3E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600A0D2-A92E-4F9F-994E-0B29EB4BBFD6}" type="datetime1">
              <a:rPr lang="zh-TW" altLang="en-US"/>
              <a:pPr>
                <a:defRPr/>
              </a:pPr>
              <a:t>2024/12/24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E5C686-2E65-18C9-5570-74F302188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2B3E8A65-EFC1-37C3-95FC-8EE7152B9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F5D8898-DB19-44FA-BEDD-D7F23B2A9E7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FD57725F-858F-F77B-6A82-9B355212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268BFE68-CF8B-4DF8-64A7-989D3D7147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56" r:id="rId1"/>
    <p:sldLayoutId id="214748656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ACA367A-882D-7192-B17B-44C2A3D2CE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A38EBA1D-A29F-EDA1-7BB2-9C61F6B0300E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7A5413F6-6096-01DE-B28D-A1F8553331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42ADAA46-1516-E7C5-92A1-B9503EA074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3BABAF81-C92D-D039-F2FD-9F301A2F5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9E99CF-25A6-4354-9A25-97778A91EF03}" type="datetime1">
              <a:rPr lang="zh-TW" altLang="en-US"/>
              <a:pPr>
                <a:defRPr/>
              </a:pPr>
              <a:t>2024/12/24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63C295-83C0-24B3-8214-0782E424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E6CE4E58-7DDF-F2CF-81B2-432A9B419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77A85AA-6901-49A4-8B15-B60C7FA1975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37EDA9CC-080B-1272-0277-96202D80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EC591AF3-19AB-CD23-F56F-F2E37EC863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40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73BE4E2-D419-379C-FF06-550F9610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AA403FC-31D4-B034-8843-465897B9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2024.12.02</a:t>
            </a:r>
            <a:r>
              <a:rPr lang="zh-TW" altLang="en-US" sz="2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2024.12.13</a:t>
            </a:r>
            <a:endParaRPr lang="zh-TW" altLang="en-US" sz="2800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3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07FA90-C342-D2B5-753B-BF5E285B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4EF-5C3D-4C0C-A65C-29F6397A4C67}" type="slidenum">
              <a:rPr lang="en-US" altLang="zh-TW" smtClean="0"/>
              <a:pPr/>
              <a:t>10</a:t>
            </a:fld>
            <a:endParaRPr lang="en-US" altLang="zh-TW"/>
          </a:p>
        </p:txBody>
      </p:sp>
      <p:pic>
        <p:nvPicPr>
          <p:cNvPr id="5" name="圖片 7">
            <a:extLst>
              <a:ext uri="{FF2B5EF4-FFF2-40B4-BE49-F238E27FC236}">
                <a16:creationId xmlns:a16="http://schemas.microsoft.com/office/drawing/2014/main" id="{34AF3924-EEC7-DFDD-12C6-37950023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1176" b="50000"/>
          <a:stretch>
            <a:fillRect/>
          </a:stretch>
        </p:blipFill>
        <p:spPr bwMode="auto">
          <a:xfrm>
            <a:off x="986220" y="3734091"/>
            <a:ext cx="10255177" cy="227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864DC1-DC01-05BF-8555-7D73361B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922" y="1545351"/>
            <a:ext cx="10398155" cy="1944469"/>
          </a:xfrm>
        </p:spPr>
        <p:txBody>
          <a:bodyPr/>
          <a:lstStyle/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G/C Line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反白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Remk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有* 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F14(Auxiliary)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3(forced progress)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則分兩種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若瞬間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到機台面板前按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esctemp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再重新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force progress ;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若隔幾秒後才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fail,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到機台前關閉再開啟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online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若恆亮代表正常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閃爍則重開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3200/3100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面板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power,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並檢查重開後的溫度流量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01D5DF-D134-025A-1E8F-E437CE7CFCD2}"/>
              </a:ext>
            </a:extLst>
          </p:cNvPr>
          <p:cNvSpPr/>
          <p:nvPr/>
        </p:nvSpPr>
        <p:spPr>
          <a:xfrm>
            <a:off x="10496174" y="3702312"/>
            <a:ext cx="745223" cy="2340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CB7E12-4665-CF08-B0B3-C3347879B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608" y="441230"/>
            <a:ext cx="77724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上貨不抓片</a:t>
            </a:r>
          </a:p>
        </p:txBody>
      </p:sp>
    </p:spTree>
    <p:extLst>
      <p:ext uri="{BB962C8B-B14F-4D97-AF65-F5344CB8AC3E}">
        <p14:creationId xmlns:p14="http://schemas.microsoft.com/office/powerpoint/2010/main" val="378513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1">
            <a:extLst>
              <a:ext uri="{FF2B5EF4-FFF2-40B4-BE49-F238E27FC236}">
                <a16:creationId xmlns:a16="http://schemas.microsoft.com/office/drawing/2014/main" id="{5A03DB3F-CFF2-2B67-2E6D-47FF3F9E55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951155CC-1548-4238-8365-96976F26826D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11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8436" name="文字方塊 6">
            <a:extLst>
              <a:ext uri="{FF2B5EF4-FFF2-40B4-BE49-F238E27FC236}">
                <a16:creationId xmlns:a16="http://schemas.microsoft.com/office/drawing/2014/main" id="{0958B29F-2370-DB21-4093-DD5C40E50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521" y="1484011"/>
            <a:ext cx="798671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G/C Line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反白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Remk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沒有*</a:t>
            </a:r>
            <a:endParaRPr kumimoji="0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G/C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顯示反白代表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T-BAWL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未連線，或沒在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kumimoji="0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3100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 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(SG2610-B)</a:t>
            </a:r>
          </a:p>
          <a:p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取檔片程式，機台有叫聲則正常，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程式後交回</a:t>
            </a:r>
            <a:endParaRPr kumimoji="0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G/C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無反白，可能為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 status table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沒清空</a:t>
            </a:r>
            <a:endParaRPr kumimoji="0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recipe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無法使用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號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，通知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</a:t>
            </a:r>
            <a:r>
              <a:rPr kumimoji="0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endParaRPr kumimoji="0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437" name="群組 17">
            <a:extLst>
              <a:ext uri="{FF2B5EF4-FFF2-40B4-BE49-F238E27FC236}">
                <a16:creationId xmlns:a16="http://schemas.microsoft.com/office/drawing/2014/main" id="{5A6C0436-B5E8-C914-5307-BE27C651EEEA}"/>
              </a:ext>
            </a:extLst>
          </p:cNvPr>
          <p:cNvGrpSpPr>
            <a:grpSpLocks/>
          </p:cNvGrpSpPr>
          <p:nvPr/>
        </p:nvGrpSpPr>
        <p:grpSpPr bwMode="auto">
          <a:xfrm>
            <a:off x="1713521" y="5127711"/>
            <a:ext cx="7986713" cy="1293812"/>
            <a:chOff x="600296" y="4799188"/>
            <a:chExt cx="7985723" cy="1294108"/>
          </a:xfrm>
        </p:grpSpPr>
        <p:pic>
          <p:nvPicPr>
            <p:cNvPr id="18442" name="圖片 13">
              <a:extLst>
                <a:ext uri="{FF2B5EF4-FFF2-40B4-BE49-F238E27FC236}">
                  <a16:creationId xmlns:a16="http://schemas.microsoft.com/office/drawing/2014/main" id="{16073853-7B01-B054-60CB-FF188C970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53" r="1875" b="62357"/>
            <a:stretch>
              <a:fillRect/>
            </a:stretch>
          </p:blipFill>
          <p:spPr bwMode="auto">
            <a:xfrm>
              <a:off x="600296" y="4799188"/>
              <a:ext cx="7985723" cy="129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A78FE6-7C37-502A-2DC2-6DDFBCDC54DB}"/>
                </a:ext>
              </a:extLst>
            </p:cNvPr>
            <p:cNvSpPr/>
            <p:nvPr/>
          </p:nvSpPr>
          <p:spPr>
            <a:xfrm>
              <a:off x="7779669" y="5661397"/>
              <a:ext cx="712699" cy="215949"/>
            </a:xfrm>
            <a:prstGeom prst="rect">
              <a:avLst/>
            </a:prstGeom>
            <a:noFill/>
            <a:ln w="38100">
              <a:solidFill>
                <a:srgbClr val="FE0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438" name="群組 19">
            <a:extLst>
              <a:ext uri="{FF2B5EF4-FFF2-40B4-BE49-F238E27FC236}">
                <a16:creationId xmlns:a16="http://schemas.microsoft.com/office/drawing/2014/main" id="{3DD2B1CA-254B-E640-F69A-F0C591F7E831}"/>
              </a:ext>
            </a:extLst>
          </p:cNvPr>
          <p:cNvGrpSpPr>
            <a:grpSpLocks/>
          </p:cNvGrpSpPr>
          <p:nvPr/>
        </p:nvGrpSpPr>
        <p:grpSpPr bwMode="auto">
          <a:xfrm>
            <a:off x="1713521" y="4004589"/>
            <a:ext cx="7986713" cy="823913"/>
            <a:chOff x="600296" y="3829715"/>
            <a:chExt cx="7985723" cy="823421"/>
          </a:xfrm>
        </p:grpSpPr>
        <p:pic>
          <p:nvPicPr>
            <p:cNvPr id="18440" name="圖片 16">
              <a:extLst>
                <a:ext uri="{FF2B5EF4-FFF2-40B4-BE49-F238E27FC236}">
                  <a16:creationId xmlns:a16="http://schemas.microsoft.com/office/drawing/2014/main" id="{24F82824-E41F-C51B-72E1-422A7E646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36" r="1962" b="69962"/>
            <a:stretch>
              <a:fillRect/>
            </a:stretch>
          </p:blipFill>
          <p:spPr bwMode="auto">
            <a:xfrm>
              <a:off x="600296" y="3829715"/>
              <a:ext cx="7985723" cy="82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814FC47-E615-8D68-E36A-06FB70DC460D}"/>
                </a:ext>
              </a:extLst>
            </p:cNvPr>
            <p:cNvSpPr/>
            <p:nvPr/>
          </p:nvSpPr>
          <p:spPr>
            <a:xfrm>
              <a:off x="1403471" y="3855100"/>
              <a:ext cx="569842" cy="798036"/>
            </a:xfrm>
            <a:prstGeom prst="rect">
              <a:avLst/>
            </a:prstGeom>
            <a:noFill/>
            <a:ln w="38100">
              <a:solidFill>
                <a:srgbClr val="FE0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F89E598-70A2-96FA-C533-5E7C2A44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834" y="652377"/>
            <a:ext cx="77724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MOVE IN</a:t>
            </a:r>
            <a:r>
              <a:rPr kumimoji="0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沒反應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3F54AA-B6EF-0E0C-2CBD-3A722AB1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4EF-5C3D-4C0C-A65C-29F6397A4C67}" type="slidenum">
              <a:rPr lang="en-US" altLang="zh-TW" smtClean="0"/>
              <a:pPr/>
              <a:t>12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6FD1EC-C61C-A781-FE20-9FA14F7EA6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1" y="1360381"/>
            <a:ext cx="5395030" cy="41372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5546C7B-8BBF-6AED-56F9-9BC27D64B16B}"/>
              </a:ext>
            </a:extLst>
          </p:cNvPr>
          <p:cNvSpPr/>
          <p:nvPr/>
        </p:nvSpPr>
        <p:spPr>
          <a:xfrm>
            <a:off x="804333" y="85912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MPM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56164F-27F0-EB62-9ABE-8A2D0D577996}"/>
              </a:ext>
            </a:extLst>
          </p:cNvPr>
          <p:cNvSpPr/>
          <p:nvPr/>
        </p:nvSpPr>
        <p:spPr>
          <a:xfrm>
            <a:off x="6172891" y="1351507"/>
            <a:ext cx="47999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>
              <a:buNone/>
              <a:defRPr/>
            </a:pPr>
            <a:r>
              <a:rPr lang="zh-TW" altLang="en-US" sz="3600" dirty="0">
                <a:latin typeface="+mj-ea"/>
                <a:ea typeface="+mj-ea"/>
              </a:rPr>
              <a:t>以小白布</a:t>
            </a:r>
            <a:r>
              <a:rPr lang="en-US" altLang="zh-TW" sz="3600" dirty="0">
                <a:latin typeface="+mj-ea"/>
                <a:ea typeface="+mj-ea"/>
              </a:rPr>
              <a:t>IPA</a:t>
            </a:r>
          </a:p>
          <a:p>
            <a:pPr marL="0" indent="0">
              <a:buNone/>
              <a:defRPr/>
            </a:pPr>
            <a:r>
              <a:rPr lang="zh-TW" altLang="en-US" sz="3600" dirty="0">
                <a:latin typeface="+mj-ea"/>
                <a:ea typeface="+mj-ea"/>
              </a:rPr>
              <a:t>擦拭</a:t>
            </a:r>
            <a:r>
              <a:rPr lang="en-US" altLang="zh-TW" sz="3600" dirty="0">
                <a:latin typeface="+mj-ea"/>
                <a:ea typeface="+mj-ea"/>
              </a:rPr>
              <a:t>Robot Stage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3989FA-EE6E-F250-1787-A84FD5155EE7}"/>
              </a:ext>
            </a:extLst>
          </p:cNvPr>
          <p:cNvSpPr txBox="1"/>
          <p:nvPr/>
        </p:nvSpPr>
        <p:spPr bwMode="auto">
          <a:xfrm>
            <a:off x="6172891" y="2551836"/>
            <a:ext cx="609777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+mj-ea"/>
                <a:ea typeface="+mj-ea"/>
              </a:rPr>
              <a:t>指令</a:t>
            </a:r>
            <a:r>
              <a:rPr lang="en-US" altLang="zh-TW" sz="1800" dirty="0">
                <a:latin typeface="+mj-ea"/>
                <a:ea typeface="+mj-ea"/>
              </a:rPr>
              <a:t>:</a:t>
            </a:r>
          </a:p>
          <a:p>
            <a:r>
              <a:rPr lang="en-US" altLang="zh-TW" sz="1800" dirty="0" err="1">
                <a:latin typeface="+mj-ea"/>
                <a:ea typeface="+mj-ea"/>
              </a:rPr>
              <a:t>inb</a:t>
            </a:r>
            <a:r>
              <a:rPr lang="en-US" altLang="zh-TW" sz="1800" dirty="0">
                <a:latin typeface="+mj-ea"/>
                <a:ea typeface="+mj-ea"/>
              </a:rPr>
              <a:t> </a:t>
            </a:r>
            <a:r>
              <a:rPr lang="en-US" altLang="zh-TW" sz="1800" dirty="0" err="1">
                <a:latin typeface="+mj-ea"/>
                <a:ea typeface="+mj-ea"/>
              </a:rPr>
              <a:t>rp</a:t>
            </a:r>
            <a:r>
              <a:rPr lang="zh-TW" altLang="en-US" sz="1800" dirty="0">
                <a:latin typeface="+mj-ea"/>
                <a:ea typeface="+mj-ea"/>
              </a:rPr>
              <a:t> </a:t>
            </a:r>
            <a:r>
              <a:rPr lang="en-US" altLang="zh-TW" sz="1800" dirty="0">
                <a:latin typeface="+mj-ea"/>
                <a:ea typeface="+mj-ea"/>
              </a:rPr>
              <a:t>&amp;</a:t>
            </a:r>
            <a:r>
              <a:rPr lang="zh-TW" altLang="en-US" sz="1800" dirty="0">
                <a:latin typeface="+mj-ea"/>
                <a:ea typeface="+mj-ea"/>
              </a:rPr>
              <a:t> </a:t>
            </a:r>
            <a:r>
              <a:rPr lang="en-US" altLang="zh-TW" sz="1800" dirty="0">
                <a:latin typeface="+mj-ea"/>
                <a:ea typeface="+mj-ea"/>
              </a:rPr>
              <a:t>in2b </a:t>
            </a:r>
            <a:r>
              <a:rPr lang="en-US" altLang="zh-TW" sz="1800" dirty="0" err="1">
                <a:latin typeface="+mj-ea"/>
                <a:ea typeface="+mj-ea"/>
              </a:rPr>
              <a:t>rp</a:t>
            </a:r>
            <a:r>
              <a:rPr lang="zh-TW" altLang="en-US" sz="1800" dirty="0">
                <a:latin typeface="+mj-ea"/>
                <a:ea typeface="+mj-ea"/>
              </a:rPr>
              <a:t> </a:t>
            </a:r>
            <a:r>
              <a:rPr lang="en-US" altLang="zh-TW" sz="1800" dirty="0">
                <a:latin typeface="+mj-ea"/>
                <a:ea typeface="+mj-ea"/>
              </a:rPr>
              <a:t>(initial robot)</a:t>
            </a:r>
          </a:p>
          <a:p>
            <a:pPr marL="0" indent="0">
              <a:buNone/>
            </a:pPr>
            <a:r>
              <a:rPr lang="en-US" altLang="zh-TW" sz="1800" dirty="0">
                <a:latin typeface="+mj-ea"/>
                <a:ea typeface="+mj-ea"/>
              </a:rPr>
              <a:t>lw_1_1 (Load wafer </a:t>
            </a:r>
            <a:r>
              <a:rPr lang="zh-TW" altLang="en-US" sz="1800" dirty="0">
                <a:latin typeface="+mj-ea"/>
                <a:ea typeface="+mj-ea"/>
              </a:rPr>
              <a:t>第</a:t>
            </a:r>
            <a:r>
              <a:rPr lang="en-US" altLang="zh-TW" sz="1800" dirty="0">
                <a:latin typeface="+mj-ea"/>
                <a:ea typeface="+mj-ea"/>
              </a:rPr>
              <a:t>1stage cassette </a:t>
            </a:r>
            <a:r>
              <a:rPr lang="zh-TW" altLang="en-US" sz="1800" dirty="0">
                <a:latin typeface="+mj-ea"/>
                <a:ea typeface="+mj-ea"/>
              </a:rPr>
              <a:t>第</a:t>
            </a:r>
            <a:r>
              <a:rPr lang="en-US" altLang="zh-TW" sz="1800" dirty="0">
                <a:latin typeface="+mj-ea"/>
                <a:ea typeface="+mj-ea"/>
              </a:rPr>
              <a:t>1slot)</a:t>
            </a:r>
          </a:p>
          <a:p>
            <a:pPr marL="0" indent="0">
              <a:buNone/>
            </a:pPr>
            <a:r>
              <a:rPr lang="en-US" altLang="zh-TW" sz="1800" dirty="0">
                <a:latin typeface="+mj-ea"/>
                <a:ea typeface="+mj-ea"/>
              </a:rPr>
              <a:t>Uw_1_1(Unload wafer </a:t>
            </a:r>
            <a:r>
              <a:rPr lang="zh-TW" altLang="en-US" sz="1800" dirty="0">
                <a:latin typeface="+mj-ea"/>
                <a:ea typeface="+mj-ea"/>
              </a:rPr>
              <a:t>第</a:t>
            </a:r>
            <a:r>
              <a:rPr lang="en-US" altLang="zh-TW" sz="1800" dirty="0">
                <a:latin typeface="+mj-ea"/>
                <a:ea typeface="+mj-ea"/>
              </a:rPr>
              <a:t>1stage cassette </a:t>
            </a:r>
            <a:r>
              <a:rPr lang="zh-TW" altLang="en-US" sz="1800" dirty="0">
                <a:latin typeface="+mj-ea"/>
                <a:ea typeface="+mj-ea"/>
              </a:rPr>
              <a:t>第</a:t>
            </a:r>
            <a:r>
              <a:rPr lang="en-US" altLang="zh-TW" sz="1800" dirty="0">
                <a:latin typeface="+mj-ea"/>
                <a:ea typeface="+mj-ea"/>
              </a:rPr>
              <a:t>1slot)</a:t>
            </a:r>
          </a:p>
          <a:p>
            <a:pPr marL="0" indent="0">
              <a:buNone/>
            </a:pPr>
            <a:r>
              <a:rPr lang="en-US" altLang="zh-TW" sz="1800" dirty="0">
                <a:latin typeface="+mj-ea"/>
                <a:ea typeface="+mj-ea"/>
              </a:rPr>
              <a:t>xf_1_25_2_25(</a:t>
            </a:r>
            <a:r>
              <a:rPr lang="zh-TW" altLang="en-US" sz="1800" dirty="0">
                <a:latin typeface="+mj-ea"/>
                <a:ea typeface="+mj-ea"/>
              </a:rPr>
              <a:t>從</a:t>
            </a:r>
            <a:r>
              <a:rPr lang="en-US" altLang="zh-TW" sz="1800" dirty="0">
                <a:latin typeface="+mj-ea"/>
                <a:ea typeface="+mj-ea"/>
              </a:rPr>
              <a:t>1stage</a:t>
            </a:r>
            <a:r>
              <a:rPr lang="zh-TW" altLang="en-US" sz="1800" dirty="0">
                <a:latin typeface="+mj-ea"/>
                <a:ea typeface="+mj-ea"/>
              </a:rPr>
              <a:t>第</a:t>
            </a:r>
            <a:r>
              <a:rPr lang="en-US" altLang="zh-TW" sz="1800" dirty="0">
                <a:latin typeface="+mj-ea"/>
                <a:ea typeface="+mj-ea"/>
              </a:rPr>
              <a:t>25slot</a:t>
            </a:r>
            <a:r>
              <a:rPr lang="zh-TW" altLang="en-US" sz="1800" dirty="0">
                <a:latin typeface="+mj-ea"/>
                <a:ea typeface="+mj-ea"/>
              </a:rPr>
              <a:t>傳送至</a:t>
            </a:r>
            <a:r>
              <a:rPr lang="en-US" altLang="zh-TW" sz="1800" dirty="0">
                <a:latin typeface="+mj-ea"/>
                <a:ea typeface="+mj-ea"/>
              </a:rPr>
              <a:t>2stage </a:t>
            </a:r>
            <a:r>
              <a:rPr lang="zh-TW" altLang="en-US" sz="1800" dirty="0">
                <a:latin typeface="+mj-ea"/>
                <a:ea typeface="+mj-ea"/>
              </a:rPr>
              <a:t>第</a:t>
            </a:r>
            <a:r>
              <a:rPr lang="en-US" altLang="zh-TW" sz="1800" dirty="0">
                <a:latin typeface="+mj-ea"/>
                <a:ea typeface="+mj-ea"/>
              </a:rPr>
              <a:t>25slot)</a:t>
            </a:r>
          </a:p>
          <a:p>
            <a:endParaRPr lang="en-US" altLang="zh-TW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117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579E11-A642-473B-27CF-6B978DB9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4258" y="6184900"/>
            <a:ext cx="609600" cy="457200"/>
          </a:xfrm>
        </p:spPr>
        <p:txBody>
          <a:bodyPr/>
          <a:lstStyle/>
          <a:p>
            <a:pPr>
              <a:defRPr/>
            </a:pPr>
            <a:fld id="{A991F85D-47E0-47FB-8D3F-5A0955AC54FB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3155" name="圖片 3" descr="一張含有 文字, 螢幕擷取畫面, 鮮豔, 平行 的圖片&#10;&#10;自動產生的描述">
            <a:extLst>
              <a:ext uri="{FF2B5EF4-FFF2-40B4-BE49-F238E27FC236}">
                <a16:creationId xmlns:a16="http://schemas.microsoft.com/office/drawing/2014/main" id="{2AEBF349-7590-8B88-9257-41B415E9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10" y="3810"/>
            <a:ext cx="6791325" cy="685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橢圓 3088">
            <a:extLst>
              <a:ext uri="{FF2B5EF4-FFF2-40B4-BE49-F238E27FC236}">
                <a16:creationId xmlns:a16="http://schemas.microsoft.com/office/drawing/2014/main" id="{2E782DFC-07FB-B8A2-64FD-055B4382781A}"/>
              </a:ext>
            </a:extLst>
          </p:cNvPr>
          <p:cNvSpPr/>
          <p:nvPr/>
        </p:nvSpPr>
        <p:spPr>
          <a:xfrm>
            <a:off x="2787136" y="1092835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90" name="橢圓 3089">
            <a:extLst>
              <a:ext uri="{FF2B5EF4-FFF2-40B4-BE49-F238E27FC236}">
                <a16:creationId xmlns:a16="http://schemas.microsoft.com/office/drawing/2014/main" id="{82946E09-14C3-7A54-D686-07A45094A10A}"/>
              </a:ext>
            </a:extLst>
          </p:cNvPr>
          <p:cNvSpPr/>
          <p:nvPr/>
        </p:nvSpPr>
        <p:spPr>
          <a:xfrm>
            <a:off x="2787607" y="1271270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91" name="橢圓 3090">
            <a:extLst>
              <a:ext uri="{FF2B5EF4-FFF2-40B4-BE49-F238E27FC236}">
                <a16:creationId xmlns:a16="http://schemas.microsoft.com/office/drawing/2014/main" id="{99518F98-2881-84E8-A323-4D7ECE0008AB}"/>
              </a:ext>
            </a:extLst>
          </p:cNvPr>
          <p:cNvSpPr/>
          <p:nvPr/>
        </p:nvSpPr>
        <p:spPr>
          <a:xfrm>
            <a:off x="2797190" y="1438592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92" name="橢圓 3091">
            <a:extLst>
              <a:ext uri="{FF2B5EF4-FFF2-40B4-BE49-F238E27FC236}">
                <a16:creationId xmlns:a16="http://schemas.microsoft.com/office/drawing/2014/main" id="{EF962C13-9317-2D82-8D05-68A5137CBE53}"/>
              </a:ext>
            </a:extLst>
          </p:cNvPr>
          <p:cNvSpPr/>
          <p:nvPr/>
        </p:nvSpPr>
        <p:spPr>
          <a:xfrm>
            <a:off x="2795762" y="1628140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93" name="橢圓 3092">
            <a:extLst>
              <a:ext uri="{FF2B5EF4-FFF2-40B4-BE49-F238E27FC236}">
                <a16:creationId xmlns:a16="http://schemas.microsoft.com/office/drawing/2014/main" id="{F8073385-EEA0-BEF2-1B28-1A176241475E}"/>
              </a:ext>
            </a:extLst>
          </p:cNvPr>
          <p:cNvSpPr/>
          <p:nvPr/>
        </p:nvSpPr>
        <p:spPr>
          <a:xfrm>
            <a:off x="2795762" y="1817688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94" name="橢圓 3093">
            <a:extLst>
              <a:ext uri="{FF2B5EF4-FFF2-40B4-BE49-F238E27FC236}">
                <a16:creationId xmlns:a16="http://schemas.microsoft.com/office/drawing/2014/main" id="{E6342A23-5342-F98A-B42A-6A5160F27326}"/>
              </a:ext>
            </a:extLst>
          </p:cNvPr>
          <p:cNvSpPr/>
          <p:nvPr/>
        </p:nvSpPr>
        <p:spPr>
          <a:xfrm>
            <a:off x="2793635" y="2090420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95" name="橢圓 3094">
            <a:extLst>
              <a:ext uri="{FF2B5EF4-FFF2-40B4-BE49-F238E27FC236}">
                <a16:creationId xmlns:a16="http://schemas.microsoft.com/office/drawing/2014/main" id="{DD73BFF4-8B7F-F79C-F6C4-7D0B090B0E66}"/>
              </a:ext>
            </a:extLst>
          </p:cNvPr>
          <p:cNvSpPr/>
          <p:nvPr/>
        </p:nvSpPr>
        <p:spPr>
          <a:xfrm>
            <a:off x="2802261" y="2266633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96" name="橢圓 3095">
            <a:extLst>
              <a:ext uri="{FF2B5EF4-FFF2-40B4-BE49-F238E27FC236}">
                <a16:creationId xmlns:a16="http://schemas.microsoft.com/office/drawing/2014/main" id="{F339FCF0-8E00-7A93-48C9-5B3641F7B50C}"/>
              </a:ext>
            </a:extLst>
          </p:cNvPr>
          <p:cNvSpPr/>
          <p:nvPr/>
        </p:nvSpPr>
        <p:spPr>
          <a:xfrm>
            <a:off x="2803160" y="2435224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97" name="橢圓 3096">
            <a:extLst>
              <a:ext uri="{FF2B5EF4-FFF2-40B4-BE49-F238E27FC236}">
                <a16:creationId xmlns:a16="http://schemas.microsoft.com/office/drawing/2014/main" id="{B0013CC5-277D-6FD1-2291-7D89F0F05A0E}"/>
              </a:ext>
            </a:extLst>
          </p:cNvPr>
          <p:cNvSpPr/>
          <p:nvPr/>
        </p:nvSpPr>
        <p:spPr>
          <a:xfrm>
            <a:off x="2802525" y="2601593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99" name="橢圓 3098">
            <a:extLst>
              <a:ext uri="{FF2B5EF4-FFF2-40B4-BE49-F238E27FC236}">
                <a16:creationId xmlns:a16="http://schemas.microsoft.com/office/drawing/2014/main" id="{0AF3B237-DF9F-CC8B-EF2B-12DDEAF577EC}"/>
              </a:ext>
            </a:extLst>
          </p:cNvPr>
          <p:cNvSpPr/>
          <p:nvPr/>
        </p:nvSpPr>
        <p:spPr>
          <a:xfrm>
            <a:off x="4383695" y="219551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00" name="橢圓 3099">
            <a:extLst>
              <a:ext uri="{FF2B5EF4-FFF2-40B4-BE49-F238E27FC236}">
                <a16:creationId xmlns:a16="http://schemas.microsoft.com/office/drawing/2014/main" id="{9186CED0-263F-28F4-AE5E-95AC97D93568}"/>
              </a:ext>
            </a:extLst>
          </p:cNvPr>
          <p:cNvSpPr/>
          <p:nvPr/>
        </p:nvSpPr>
        <p:spPr>
          <a:xfrm>
            <a:off x="7155787" y="221666"/>
            <a:ext cx="168910" cy="178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04" name="橢圓 3103">
            <a:extLst>
              <a:ext uri="{FF2B5EF4-FFF2-40B4-BE49-F238E27FC236}">
                <a16:creationId xmlns:a16="http://schemas.microsoft.com/office/drawing/2014/main" id="{40BEF30D-5012-87C2-C15F-C5410E0DA7E5}"/>
              </a:ext>
            </a:extLst>
          </p:cNvPr>
          <p:cNvSpPr/>
          <p:nvPr/>
        </p:nvSpPr>
        <p:spPr>
          <a:xfrm>
            <a:off x="5319050" y="219550"/>
            <a:ext cx="168910" cy="1784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05" name="文字方塊 1">
            <a:extLst>
              <a:ext uri="{FF2B5EF4-FFF2-40B4-BE49-F238E27FC236}">
                <a16:creationId xmlns:a16="http://schemas.microsoft.com/office/drawing/2014/main" id="{7437ED83-706D-F627-9274-3B2F92E25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605" y="142875"/>
            <a:ext cx="6318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 Light" panose="020F0302020204030204" pitchFamily="34" charset="0"/>
              </a:rPr>
              <a:t>熟練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6" name="Text Box 100">
            <a:extLst>
              <a:ext uri="{FF2B5EF4-FFF2-40B4-BE49-F238E27FC236}">
                <a16:creationId xmlns:a16="http://schemas.microsoft.com/office/drawing/2014/main" id="{054AA888-2D73-8AA4-D978-25C8EB989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55" y="142875"/>
            <a:ext cx="1747837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 Light" panose="020F0302020204030204" pitchFamily="34" charset="0"/>
              </a:rPr>
              <a:t>尚可需多加練習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7" name="Text Box 102">
            <a:extLst>
              <a:ext uri="{FF2B5EF4-FFF2-40B4-BE49-F238E27FC236}">
                <a16:creationId xmlns:a16="http://schemas.microsoft.com/office/drawing/2014/main" id="{93EE4570-342F-8970-6E23-6FD70E95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692" y="146050"/>
            <a:ext cx="17478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 Light" panose="020F0302020204030204" pitchFamily="34" charset="0"/>
              </a:rPr>
              <a:t>有待加強</a:t>
            </a: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8" name="橢圓 3107">
            <a:extLst>
              <a:ext uri="{FF2B5EF4-FFF2-40B4-BE49-F238E27FC236}">
                <a16:creationId xmlns:a16="http://schemas.microsoft.com/office/drawing/2014/main" id="{42F0E13F-DB75-F27B-CD25-77F07C58FD48}"/>
              </a:ext>
            </a:extLst>
          </p:cNvPr>
          <p:cNvSpPr/>
          <p:nvPr/>
        </p:nvSpPr>
        <p:spPr>
          <a:xfrm>
            <a:off x="2813469" y="3768405"/>
            <a:ext cx="168910" cy="178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09" name="橢圓 3108">
            <a:extLst>
              <a:ext uri="{FF2B5EF4-FFF2-40B4-BE49-F238E27FC236}">
                <a16:creationId xmlns:a16="http://schemas.microsoft.com/office/drawing/2014/main" id="{75D5A25C-8A8F-5B7D-B5CB-0F0C617E584C}"/>
              </a:ext>
            </a:extLst>
          </p:cNvPr>
          <p:cNvSpPr/>
          <p:nvPr/>
        </p:nvSpPr>
        <p:spPr>
          <a:xfrm>
            <a:off x="2813469" y="3944454"/>
            <a:ext cx="168910" cy="178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10" name="橢圓 3109">
            <a:extLst>
              <a:ext uri="{FF2B5EF4-FFF2-40B4-BE49-F238E27FC236}">
                <a16:creationId xmlns:a16="http://schemas.microsoft.com/office/drawing/2014/main" id="{FBD4F2CE-51D2-1EAB-04D9-8A7B5F689227}"/>
              </a:ext>
            </a:extLst>
          </p:cNvPr>
          <p:cNvSpPr/>
          <p:nvPr/>
        </p:nvSpPr>
        <p:spPr>
          <a:xfrm>
            <a:off x="2815523" y="4111774"/>
            <a:ext cx="168910" cy="178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14" name="橢圓 3113">
            <a:extLst>
              <a:ext uri="{FF2B5EF4-FFF2-40B4-BE49-F238E27FC236}">
                <a16:creationId xmlns:a16="http://schemas.microsoft.com/office/drawing/2014/main" id="{E31BD74E-7838-F677-F34F-A1EAA58AF853}"/>
              </a:ext>
            </a:extLst>
          </p:cNvPr>
          <p:cNvSpPr/>
          <p:nvPr/>
        </p:nvSpPr>
        <p:spPr>
          <a:xfrm>
            <a:off x="2818260" y="5150167"/>
            <a:ext cx="168910" cy="178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15" name="橢圓 3114">
            <a:extLst>
              <a:ext uri="{FF2B5EF4-FFF2-40B4-BE49-F238E27FC236}">
                <a16:creationId xmlns:a16="http://schemas.microsoft.com/office/drawing/2014/main" id="{6FE49011-E388-3B17-7502-2D4C3A6C2EAF}"/>
              </a:ext>
            </a:extLst>
          </p:cNvPr>
          <p:cNvSpPr/>
          <p:nvPr/>
        </p:nvSpPr>
        <p:spPr>
          <a:xfrm>
            <a:off x="2818260" y="5311763"/>
            <a:ext cx="168910" cy="178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19" name="橢圓 3118">
            <a:extLst>
              <a:ext uri="{FF2B5EF4-FFF2-40B4-BE49-F238E27FC236}">
                <a16:creationId xmlns:a16="http://schemas.microsoft.com/office/drawing/2014/main" id="{F8630EDC-9067-43C0-57B8-00E64F5F96E5}"/>
              </a:ext>
            </a:extLst>
          </p:cNvPr>
          <p:cNvSpPr/>
          <p:nvPr/>
        </p:nvSpPr>
        <p:spPr>
          <a:xfrm>
            <a:off x="2822994" y="6291982"/>
            <a:ext cx="168910" cy="178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23" name="橢圓 3122">
            <a:extLst>
              <a:ext uri="{FF2B5EF4-FFF2-40B4-BE49-F238E27FC236}">
                <a16:creationId xmlns:a16="http://schemas.microsoft.com/office/drawing/2014/main" id="{E1437D13-F925-D72A-1D3A-467FD1932D3D}"/>
              </a:ext>
            </a:extLst>
          </p:cNvPr>
          <p:cNvSpPr/>
          <p:nvPr/>
        </p:nvSpPr>
        <p:spPr>
          <a:xfrm>
            <a:off x="2822994" y="3450905"/>
            <a:ext cx="168910" cy="178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24" name="Rectangle 119">
            <a:extLst>
              <a:ext uri="{FF2B5EF4-FFF2-40B4-BE49-F238E27FC236}">
                <a16:creationId xmlns:a16="http://schemas.microsoft.com/office/drawing/2014/main" id="{8A1F33AB-AC21-7404-D915-FAE85976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017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25" name="Rectangle 123">
            <a:extLst>
              <a:ext uri="{FF2B5EF4-FFF2-40B4-BE49-F238E27FC236}">
                <a16:creationId xmlns:a16="http://schemas.microsoft.com/office/drawing/2014/main" id="{8D470D74-0397-EBDE-8ECE-06156D2E9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017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AB594EA-5571-692C-BC6A-CBBC09BCA164}"/>
              </a:ext>
            </a:extLst>
          </p:cNvPr>
          <p:cNvSpPr/>
          <p:nvPr/>
        </p:nvSpPr>
        <p:spPr>
          <a:xfrm>
            <a:off x="2806413" y="5931927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A912C0-C266-C494-1E1C-1AFE9F11B130}"/>
              </a:ext>
            </a:extLst>
          </p:cNvPr>
          <p:cNvSpPr/>
          <p:nvPr/>
        </p:nvSpPr>
        <p:spPr>
          <a:xfrm>
            <a:off x="2815040" y="5778023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2AE8518-6B3C-761C-5183-0BE4F8D985BB}"/>
              </a:ext>
            </a:extLst>
          </p:cNvPr>
          <p:cNvSpPr/>
          <p:nvPr/>
        </p:nvSpPr>
        <p:spPr>
          <a:xfrm>
            <a:off x="2811509" y="6110511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1505B58-7F69-60DF-6E62-0CEA58AEAE04}"/>
              </a:ext>
            </a:extLst>
          </p:cNvPr>
          <p:cNvSpPr/>
          <p:nvPr/>
        </p:nvSpPr>
        <p:spPr>
          <a:xfrm>
            <a:off x="2802525" y="4461891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4DEE72B-1EE6-9840-000C-26F846498B16}"/>
              </a:ext>
            </a:extLst>
          </p:cNvPr>
          <p:cNvSpPr/>
          <p:nvPr/>
        </p:nvSpPr>
        <p:spPr>
          <a:xfrm>
            <a:off x="2802525" y="4635493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8430549-65FD-63B8-952D-B5A6E15E30F2}"/>
              </a:ext>
            </a:extLst>
          </p:cNvPr>
          <p:cNvSpPr/>
          <p:nvPr/>
        </p:nvSpPr>
        <p:spPr>
          <a:xfrm>
            <a:off x="2811509" y="4809095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5991638-8191-A431-1B79-A4DEC91D9856}"/>
              </a:ext>
            </a:extLst>
          </p:cNvPr>
          <p:cNvSpPr/>
          <p:nvPr/>
        </p:nvSpPr>
        <p:spPr>
          <a:xfrm>
            <a:off x="2811509" y="2902736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8845029-3C58-A833-2060-D182EDD6FBA0}"/>
              </a:ext>
            </a:extLst>
          </p:cNvPr>
          <p:cNvSpPr/>
          <p:nvPr/>
        </p:nvSpPr>
        <p:spPr>
          <a:xfrm>
            <a:off x="2808282" y="3076338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D5DA413-5666-43E0-CA77-6BAB9F50F06B}"/>
              </a:ext>
            </a:extLst>
          </p:cNvPr>
          <p:cNvSpPr/>
          <p:nvPr/>
        </p:nvSpPr>
        <p:spPr>
          <a:xfrm>
            <a:off x="2811151" y="3263265"/>
            <a:ext cx="168910" cy="1784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698A465-718D-C02A-FD90-8DA7724C0486}"/>
              </a:ext>
            </a:extLst>
          </p:cNvPr>
          <p:cNvSpPr/>
          <p:nvPr/>
        </p:nvSpPr>
        <p:spPr>
          <a:xfrm>
            <a:off x="2802400" y="6463665"/>
            <a:ext cx="168910" cy="1784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79F397D-3151-DC2B-3084-749AEC5F2E97}"/>
              </a:ext>
            </a:extLst>
          </p:cNvPr>
          <p:cNvSpPr/>
          <p:nvPr/>
        </p:nvSpPr>
        <p:spPr>
          <a:xfrm>
            <a:off x="2806720" y="6642100"/>
            <a:ext cx="168910" cy="1784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713555F-853B-5A18-7C85-04B06F35E55B}"/>
              </a:ext>
            </a:extLst>
          </p:cNvPr>
          <p:cNvSpPr/>
          <p:nvPr/>
        </p:nvSpPr>
        <p:spPr>
          <a:xfrm>
            <a:off x="2811151" y="5489169"/>
            <a:ext cx="168910" cy="1784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1">
            <a:extLst>
              <a:ext uri="{FF2B5EF4-FFF2-40B4-BE49-F238E27FC236}">
                <a16:creationId xmlns:a16="http://schemas.microsoft.com/office/drawing/2014/main" id="{692D73E6-E221-257E-17F2-53B23C719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4B716D-19B4-4083-9EF7-96DD20A15ACD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963379-95FD-37E0-9BA3-2322ABA67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82488"/>
              </p:ext>
            </p:extLst>
          </p:nvPr>
        </p:nvGraphicFramePr>
        <p:xfrm>
          <a:off x="1048624" y="783762"/>
          <a:ext cx="10050012" cy="58837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67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種類</a:t>
                      </a:r>
                      <a:endParaRPr lang="en-US" sz="1800" dirty="0"/>
                    </a:p>
                  </a:txBody>
                  <a:tcPr marT="45714" marB="4571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進度</a:t>
                      </a:r>
                      <a:endParaRPr lang="en-US" sz="1800" dirty="0"/>
                    </a:p>
                  </a:txBody>
                  <a:tcPr marT="45714" marB="4571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備註</a:t>
                      </a:r>
                      <a:endParaRPr lang="en-US" sz="1800" dirty="0"/>
                    </a:p>
                  </a:txBody>
                  <a:tcPr marT="45714" marB="45714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AP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QPM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AP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YPM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可獨立完成，須注意細節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POCL3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可獨立完成，須注意細節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WSIX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可獨立完成，須注意細節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WSIX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MPM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GRD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MPM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可獨立完成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RTP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25PM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沒碰過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9C4CA7A2-7224-73E3-60DE-BF3C65648D1B}"/>
              </a:ext>
            </a:extLst>
          </p:cNvPr>
          <p:cNvSpPr txBox="1"/>
          <p:nvPr/>
        </p:nvSpPr>
        <p:spPr bwMode="auto">
          <a:xfrm>
            <a:off x="2345985" y="75876"/>
            <a:ext cx="7815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buFont typeface="Wingdings 2" panose="05020102010507070707" pitchFamily="18" charset="2"/>
              <a:buNone/>
            </a:pPr>
            <a:r>
              <a:rPr kumimoji="0" lang="zh-TW" altLang="en-US" sz="4000" b="1" dirty="0">
                <a:latin typeface="+mj-ea"/>
                <a:ea typeface="+mj-ea"/>
              </a:rPr>
              <a:t>進度表</a:t>
            </a:r>
            <a:endParaRPr kumimoji="0" lang="en-US" sz="4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頁尾版面配置區 1">
            <a:extLst>
              <a:ext uri="{FF2B5EF4-FFF2-40B4-BE49-F238E27FC236}">
                <a16:creationId xmlns:a16="http://schemas.microsoft.com/office/drawing/2014/main" id="{74233E09-11AD-86E1-CEEB-9327A3BBE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14800" y="3055939"/>
            <a:ext cx="3962400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4800" b="1" dirty="0">
                <a:solidFill>
                  <a:schemeClr val="accent4"/>
                </a:solidFill>
                <a:latin typeface="Berlin Sans FB Demi" panose="020E0802020502020306" pitchFamily="34" charset="0"/>
              </a:rPr>
              <a:t>~Ending~</a:t>
            </a:r>
          </a:p>
        </p:txBody>
      </p:sp>
      <p:sp>
        <p:nvSpPr>
          <p:cNvPr id="24579" name="投影片編號版面配置區 2">
            <a:extLst>
              <a:ext uri="{FF2B5EF4-FFF2-40B4-BE49-F238E27FC236}">
                <a16:creationId xmlns:a16="http://schemas.microsoft.com/office/drawing/2014/main" id="{941BA09D-0468-E5AF-42C5-5B95A381D1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EF569CDB-468C-4A72-B29E-58FC31A14B70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15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2FEE92D0-4D5D-5396-1EE0-2AED1E8D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4813D479-8C75-6C8A-D2D6-76560027E0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z="2800" dirty="0">
                <a:latin typeface="+mj-ea"/>
                <a:ea typeface="+mj-ea"/>
              </a:rPr>
              <a:t>一、兩週內學習內容</a:t>
            </a:r>
            <a:endParaRPr lang="en-US" altLang="zh-TW" sz="2800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sz="2800" dirty="0">
                <a:latin typeface="+mj-ea"/>
                <a:ea typeface="+mj-ea"/>
              </a:rPr>
              <a:t>二、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Group Controller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連線介紹</a:t>
            </a:r>
            <a:endParaRPr kumimoji="0" lang="en-US" sz="2800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sz="2800" dirty="0">
                <a:latin typeface="+mj-ea"/>
                <a:ea typeface="+mj-ea"/>
              </a:rPr>
              <a:t>三、</a:t>
            </a:r>
            <a:r>
              <a:rPr lang="en-US" altLang="zh-TW" sz="2800" dirty="0">
                <a:latin typeface="+mj-ea"/>
                <a:ea typeface="+mj-ea"/>
              </a:rPr>
              <a:t>EM WPM</a:t>
            </a:r>
          </a:p>
          <a:p>
            <a:pPr marL="0" indent="0">
              <a:buNone/>
              <a:defRPr/>
            </a:pPr>
            <a:endParaRPr lang="en-US" altLang="zh-TW" sz="28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TW" sz="2800" dirty="0">
              <a:latin typeface="+mj-ea"/>
              <a:ea typeface="+mj-ea"/>
            </a:endParaRPr>
          </a:p>
          <a:p>
            <a:pPr>
              <a:defRPr/>
            </a:pPr>
            <a:endParaRPr lang="en-US" altLang="zh-TW" sz="2800" dirty="0">
              <a:latin typeface="+mj-ea"/>
              <a:ea typeface="+mj-ea"/>
            </a:endParaRPr>
          </a:p>
        </p:txBody>
      </p:sp>
      <p:sp>
        <p:nvSpPr>
          <p:cNvPr id="2" name="投影片編號版面配置區 2">
            <a:extLst>
              <a:ext uri="{FF2B5EF4-FFF2-40B4-BE49-F238E27FC236}">
                <a16:creationId xmlns:a16="http://schemas.microsoft.com/office/drawing/2014/main" id="{E9B7D680-B817-FD97-EE24-006B8B88AAD6}"/>
              </a:ext>
            </a:extLst>
          </p:cNvPr>
          <p:cNvSpPr txBox="1">
            <a:spLocks/>
          </p:cNvSpPr>
          <p:nvPr/>
        </p:nvSpPr>
        <p:spPr bwMode="auto">
          <a:xfrm>
            <a:off x="304800" y="6238875"/>
            <a:ext cx="609600" cy="457200"/>
          </a:xfrm>
          <a:prstGeom prst="ellipse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1" sz="14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dirty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t>4</a:t>
            </a:r>
            <a:endParaRPr kumimoji="0" lang="zh-TW" altLang="en-US" dirty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84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F4C9F6C-26F0-5BB1-E009-01A973B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DEE56B9-7A52-44E9-BA47-A11447FC79AA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dirty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304" name="TextBox 2">
            <a:extLst>
              <a:ext uri="{FF2B5EF4-FFF2-40B4-BE49-F238E27FC236}">
                <a16:creationId xmlns:a16="http://schemas.microsoft.com/office/drawing/2014/main" id="{4B45DB9C-8C79-DB98-423D-45DA79D5A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lang="zh-TW" altLang="en-US" sz="2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lang="zh-TW" altLang="en-US" sz="2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lang="zh-TW" altLang="en-US" sz="280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794E7C-4C19-67EB-C198-C9B7DB9AA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15437"/>
              </p:ext>
            </p:extLst>
          </p:nvPr>
        </p:nvGraphicFramePr>
        <p:xfrm>
          <a:off x="706875" y="1152364"/>
          <a:ext cx="11167353" cy="487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64">
                  <a:extLst>
                    <a:ext uri="{9D8B030D-6E8A-4147-A177-3AD203B41FA5}">
                      <a16:colId xmlns:a16="http://schemas.microsoft.com/office/drawing/2014/main" val="499691193"/>
                    </a:ext>
                  </a:extLst>
                </a:gridCol>
                <a:gridCol w="3534357">
                  <a:extLst>
                    <a:ext uri="{9D8B030D-6E8A-4147-A177-3AD203B41FA5}">
                      <a16:colId xmlns:a16="http://schemas.microsoft.com/office/drawing/2014/main" val="2763126434"/>
                    </a:ext>
                  </a:extLst>
                </a:gridCol>
                <a:gridCol w="2898476">
                  <a:extLst>
                    <a:ext uri="{9D8B030D-6E8A-4147-A177-3AD203B41FA5}">
                      <a16:colId xmlns:a16="http://schemas.microsoft.com/office/drawing/2014/main" val="1514208284"/>
                    </a:ext>
                  </a:extLst>
                </a:gridCol>
                <a:gridCol w="2902756">
                  <a:extLst>
                    <a:ext uri="{9D8B030D-6E8A-4147-A177-3AD203B41FA5}">
                      <a16:colId xmlns:a16="http://schemas.microsoft.com/office/drawing/2014/main" val="3810114816"/>
                    </a:ext>
                  </a:extLst>
                </a:gridCol>
              </a:tblGrid>
              <a:tr h="5169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日期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課程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機台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內容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26607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2024/12/02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跟值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小夜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)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26244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2024/12/03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跟值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小夜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)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49379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2024/12/04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跟值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小夜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)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53667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2024/12/06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None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跟值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小夜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)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33930"/>
                  </a:ext>
                </a:extLst>
              </a:tr>
              <a:tr h="434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2024/12/06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None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跟值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小夜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)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1825"/>
                  </a:ext>
                </a:extLst>
              </a:tr>
              <a:tr h="483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2024/12/09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跟值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小夜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)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74424"/>
                  </a:ext>
                </a:extLst>
              </a:tr>
              <a:tr h="4651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2024/12/10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跟值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小夜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)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029885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2024/12/11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跟值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小夜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)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31898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2024/12/12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跟值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小夜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)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/>
                        <a:ea typeface="標楷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16339"/>
                  </a:ext>
                </a:extLst>
              </a:tr>
              <a:tr h="483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2024/12/13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跟值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小夜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/>
                          <a:ea typeface="標楷體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5250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FB39DBB-7EAD-5FEF-E52C-AE0C297FC1CD}"/>
              </a:ext>
            </a:extLst>
          </p:cNvPr>
          <p:cNvSpPr txBox="1"/>
          <p:nvPr/>
        </p:nvSpPr>
        <p:spPr bwMode="auto">
          <a:xfrm>
            <a:off x="1810964" y="400544"/>
            <a:ext cx="8959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3600" dirty="0">
                <a:latin typeface="+mj-ea"/>
                <a:ea typeface="+mj-ea"/>
              </a:rPr>
              <a:t>兩週內學習內容</a:t>
            </a:r>
            <a:endParaRPr lang="en-US" altLang="zh-TW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67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945A7-484C-1508-DA65-FCDFE9DF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8" y="400051"/>
            <a:ext cx="7813675" cy="650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Group Controller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連線介紹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5" name="文字方塊 2">
            <a:extLst>
              <a:ext uri="{FF2B5EF4-FFF2-40B4-BE49-F238E27FC236}">
                <a16:creationId xmlns:a16="http://schemas.microsoft.com/office/drawing/2014/main" id="{DAB67358-43AB-20FD-0532-123FFED4C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47" y="4978657"/>
            <a:ext cx="558271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kumimoji="1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Username:</a:t>
            </a:r>
            <a:r>
              <a:rPr kumimoji="0" lang="en-US" altLang="zh-TW" sz="20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WBGC</a:t>
            </a:r>
            <a:endParaRPr kumimoji="0" lang="en-US" altLang="zh-TW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Password: </a:t>
            </a:r>
            <a:r>
              <a:rPr kumimoji="0"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WBGC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kumimoji="0" lang="zh-TW" altLang="en-US" sz="20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8196" name="圖片 2">
            <a:extLst>
              <a:ext uri="{FF2B5EF4-FFF2-40B4-BE49-F238E27FC236}">
                <a16:creationId xmlns:a16="http://schemas.microsoft.com/office/drawing/2014/main" id="{BEA7F677-CB84-F82B-2D6B-A54D1243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7" y="1145182"/>
            <a:ext cx="5562406" cy="363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053EB29-9214-8CE4-7DFB-11ABFA817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57" y="1145182"/>
            <a:ext cx="5825122" cy="36385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BC64CBF-7CEA-932F-86D9-836AC07A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44" y="852664"/>
            <a:ext cx="6976361" cy="34985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BE7DF6-7E20-7D10-B85F-31088E3F8FC5}"/>
              </a:ext>
            </a:extLst>
          </p:cNvPr>
          <p:cNvSpPr/>
          <p:nvPr/>
        </p:nvSpPr>
        <p:spPr>
          <a:xfrm>
            <a:off x="6283354" y="3196206"/>
            <a:ext cx="645952" cy="1155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81F8D66-4397-C922-681D-6C1087B9E143}"/>
              </a:ext>
            </a:extLst>
          </p:cNvPr>
          <p:cNvCxnSpPr/>
          <p:nvPr/>
        </p:nvCxnSpPr>
        <p:spPr>
          <a:xfrm flipH="1">
            <a:off x="4689446" y="4351219"/>
            <a:ext cx="2072081" cy="623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60907C6-9875-B20B-87A1-C75F4DA76528}"/>
              </a:ext>
            </a:extLst>
          </p:cNvPr>
          <p:cNvSpPr/>
          <p:nvPr/>
        </p:nvSpPr>
        <p:spPr>
          <a:xfrm>
            <a:off x="750853" y="4974672"/>
            <a:ext cx="571282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kumimoji="0"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可以看到</a:t>
            </a:r>
            <a:r>
              <a:rPr kumimoji="0"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DKA200 </a:t>
            </a:r>
            <a:r>
              <a:rPr kumimoji="0"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記憶體</a:t>
            </a:r>
            <a:r>
              <a:rPr kumimoji="0"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FREE</a:t>
            </a:r>
            <a:r>
              <a:rPr kumimoji="0"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容量</a:t>
            </a:r>
            <a:r>
              <a:rPr kumimoji="0"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,</a:t>
            </a:r>
            <a:r>
              <a:rPr kumimoji="0"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須達到</a:t>
            </a:r>
            <a:r>
              <a:rPr kumimoji="0"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100</a:t>
            </a:r>
            <a:r>
              <a:rPr kumimoji="0"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萬以上</a:t>
            </a:r>
            <a:endParaRPr kumimoji="0" lang="en-US" altLang="zh-TW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3A4A5-BCF3-C821-2EAD-2AEEB5002EE9}"/>
              </a:ext>
            </a:extLst>
          </p:cNvPr>
          <p:cNvSpPr/>
          <p:nvPr/>
        </p:nvSpPr>
        <p:spPr>
          <a:xfrm>
            <a:off x="791844" y="5344004"/>
            <a:ext cx="24157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dev v:</a:t>
            </a:r>
            <a:r>
              <a:rPr lang="zh-TW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看記憶體容量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8092F50-F7A6-D451-E169-5963B6B4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25" y="763398"/>
            <a:ext cx="8908103" cy="423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69D5C53-4BA0-F6A9-84AC-565FA17C6ECA}"/>
              </a:ext>
            </a:extLst>
          </p:cNvPr>
          <p:cNvSpPr txBox="1"/>
          <p:nvPr/>
        </p:nvSpPr>
        <p:spPr bwMode="auto">
          <a:xfrm>
            <a:off x="747625" y="5179851"/>
            <a:ext cx="60946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kumimoji="0" lang="en-US" altLang="zh-TW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Key in member</a:t>
            </a:r>
            <a:r>
              <a:rPr kumimoji="0" lang="zh-TW" altLang="en-US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，如果出現</a:t>
            </a:r>
            <a:r>
              <a:rPr kumimoji="0" lang="en-US" altLang="zh-TW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EQM</a:t>
            </a:r>
            <a:r>
              <a:rPr kumimoji="0" lang="zh-TW" altLang="en-US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kumimoji="0" lang="en-US" altLang="zh-TW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and MON or MMM DEAD</a:t>
            </a:r>
            <a:r>
              <a:rPr kumimoji="0" lang="zh-TW" altLang="en-US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，表示</a:t>
            </a:r>
            <a:r>
              <a:rPr kumimoji="0" lang="en-US" altLang="zh-TW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Group Controller</a:t>
            </a:r>
            <a:r>
              <a:rPr kumimoji="0" lang="zh-TW" altLang="en-US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已經當機，請重開</a:t>
            </a:r>
            <a:endParaRPr kumimoji="0" lang="en-US" altLang="zh-TW" sz="18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B9F637-BD8B-A8C2-B0EB-94BB994E0104}"/>
              </a:ext>
            </a:extLst>
          </p:cNvPr>
          <p:cNvSpPr/>
          <p:nvPr/>
        </p:nvSpPr>
        <p:spPr>
          <a:xfrm>
            <a:off x="747625" y="5836916"/>
            <a:ext cx="17828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</a:t>
            </a:r>
            <a:r>
              <a:rPr lang="en-US" altLang="zh-TW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目前狀況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0EEA7D-811D-9966-8E0E-7D2228D0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4EF-5C3D-4C0C-A65C-29F6397A4C67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CAF9E8-08DE-83A9-5000-FFB80AFC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178" y="534798"/>
            <a:ext cx="5360736" cy="3500306"/>
          </a:xfrm>
          <a:prstGeom prst="rect">
            <a:avLst/>
          </a:prstGeom>
        </p:spPr>
      </p:pic>
      <p:pic>
        <p:nvPicPr>
          <p:cNvPr id="7" name="圖片 5">
            <a:extLst>
              <a:ext uri="{FF2B5EF4-FFF2-40B4-BE49-F238E27FC236}">
                <a16:creationId xmlns:a16="http://schemas.microsoft.com/office/drawing/2014/main" id="{AA2E7CFB-F3D0-A963-EE9E-972BCC0EF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52" y="432643"/>
            <a:ext cx="5604024" cy="360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6A22C51-C755-B0B1-3ACC-CA644F13EDEE}"/>
              </a:ext>
            </a:extLst>
          </p:cNvPr>
          <p:cNvSpPr txBox="1"/>
          <p:nvPr/>
        </p:nvSpPr>
        <p:spPr bwMode="auto">
          <a:xfrm>
            <a:off x="614989" y="4155502"/>
            <a:ext cx="109620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TW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Key</a:t>
            </a:r>
            <a:r>
              <a:rPr kumimoji="0" lang="zh-TW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kumimoji="0" lang="en-US" altLang="zh-TW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in </a:t>
            </a:r>
            <a:r>
              <a:rPr kumimoji="0" lang="en-US" altLang="zh-TW" sz="1800" b="1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Systemreboot</a:t>
            </a:r>
            <a:r>
              <a:rPr kumimoji="0" lang="en-US" altLang="zh-TW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,</a:t>
            </a:r>
            <a:r>
              <a:rPr kumimoji="0" lang="zh-TW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就可以釋放</a:t>
            </a:r>
            <a:r>
              <a:rPr kumimoji="0" lang="en-US" altLang="zh-TW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DKA200 </a:t>
            </a:r>
            <a:r>
              <a:rPr kumimoji="0" lang="zh-TW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記憶體</a:t>
            </a:r>
            <a:r>
              <a:rPr kumimoji="0" lang="en-US" altLang="zh-TW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FREE</a:t>
            </a:r>
            <a:r>
              <a:rPr kumimoji="0" lang="zh-TW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容量</a:t>
            </a:r>
            <a:r>
              <a:rPr kumimoji="0" lang="en-US" altLang="zh-TW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,G/C</a:t>
            </a:r>
            <a:r>
              <a:rPr kumimoji="0" lang="zh-TW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重新開啟 機台重新連線</a:t>
            </a:r>
            <a:endParaRPr lang="en-US" b="1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038EA31-9D41-8059-535C-5B04011D910B}"/>
              </a:ext>
            </a:extLst>
          </p:cNvPr>
          <p:cNvCxnSpPr>
            <a:cxnSpLocks/>
          </p:cNvCxnSpPr>
          <p:nvPr/>
        </p:nvCxnSpPr>
        <p:spPr>
          <a:xfrm>
            <a:off x="10319265" y="4088515"/>
            <a:ext cx="779370" cy="9700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CD4BFBB-6E18-B647-4D33-0BE630423530}"/>
              </a:ext>
            </a:extLst>
          </p:cNvPr>
          <p:cNvSpPr/>
          <p:nvPr/>
        </p:nvSpPr>
        <p:spPr>
          <a:xfrm>
            <a:off x="9749488" y="5029013"/>
            <a:ext cx="19189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</a:t>
            </a:r>
            <a:r>
              <a:rPr lang="en-US" altLang="zh-TW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Grp:</a:t>
            </a:r>
            <a:r>
              <a:rPr lang="zh-TW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顯示開到哪</a:t>
            </a:r>
          </a:p>
        </p:txBody>
      </p:sp>
    </p:spTree>
    <p:extLst>
      <p:ext uri="{BB962C8B-B14F-4D97-AF65-F5344CB8AC3E}">
        <p14:creationId xmlns:p14="http://schemas.microsoft.com/office/powerpoint/2010/main" val="158341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4C4CD9-1232-F296-EE79-AA967902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4EF-5C3D-4C0C-A65C-29F6397A4C67}" type="slidenum">
              <a:rPr lang="en-US" altLang="zh-TW" smtClean="0"/>
              <a:pPr/>
              <a:t>8</a:t>
            </a:fld>
            <a:endParaRPr lang="en-US" altLang="zh-TW"/>
          </a:p>
        </p:txBody>
      </p:sp>
      <p:pic>
        <p:nvPicPr>
          <p:cNvPr id="5" name="圖片 3">
            <a:extLst>
              <a:ext uri="{FF2B5EF4-FFF2-40B4-BE49-F238E27FC236}">
                <a16:creationId xmlns:a16="http://schemas.microsoft.com/office/drawing/2014/main" id="{F3642985-FA81-067F-0F91-0E6AA701C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334027"/>
            <a:ext cx="5247023" cy="46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AEC53577-0868-3B36-3D20-871AFA595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88" y="620539"/>
            <a:ext cx="5247023" cy="446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F35BCB2-1F6F-A3CB-F653-F1A84726702E}"/>
              </a:ext>
            </a:extLst>
          </p:cNvPr>
          <p:cNvSpPr txBox="1"/>
          <p:nvPr/>
        </p:nvSpPr>
        <p:spPr bwMode="auto">
          <a:xfrm>
            <a:off x="684089" y="5037132"/>
            <a:ext cx="99220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進入機台頁面按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F14(Auxiliary)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2(Change host line)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確認，將整頁面機台連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進入機台頁面按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F14(Auxiliary)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Communitation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test)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F9(All tube)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確認，將整頁面機台連線</a:t>
            </a:r>
          </a:p>
        </p:txBody>
      </p:sp>
    </p:spTree>
    <p:extLst>
      <p:ext uri="{BB962C8B-B14F-4D97-AF65-F5344CB8AC3E}">
        <p14:creationId xmlns:p14="http://schemas.microsoft.com/office/powerpoint/2010/main" val="77266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內容版面配置區 2">
            <a:extLst>
              <a:ext uri="{FF2B5EF4-FFF2-40B4-BE49-F238E27FC236}">
                <a16:creationId xmlns:a16="http://schemas.microsoft.com/office/drawing/2014/main" id="{6EE3F2AB-6C46-DC50-AD3D-C11B3103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63" y="627251"/>
            <a:ext cx="9956334" cy="73176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傳程式到機台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F6(recipe)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帳號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EQ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密碼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S220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F12(Download)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選程式傳到機台面板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62BF473-963F-F09C-871E-C829EA9D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84" y="1497443"/>
            <a:ext cx="4636528" cy="503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4A32208D-FB9D-3485-71F3-19AB24B13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16" y="1484313"/>
            <a:ext cx="5150694" cy="50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D00E37CF3D36214C86886AA9339343DC" ma:contentTypeVersion="19" ma:contentTypeDescription="Fill out this form." ma:contentTypeScope="" ma:versionID="d154febea10c3930e3b6cfd035b4dd24">
  <xsd:schema xmlns:xsd="http://www.w3.org/2001/XMLSchema" xmlns:xs="http://www.w3.org/2001/XMLSchema" xmlns:p="http://schemas.microsoft.com/office/2006/metadata/properties" xmlns:ns1="http://schemas.microsoft.com/sharepoint/v3" xmlns:ns2="4bdc6d95-7621-47b1-8f62-a702a7a9d98f" xmlns:ns3="6ba3a8a8-b9e2-49cb-aadf-2c093bcf632e" targetNamespace="http://schemas.microsoft.com/office/2006/metadata/properties" ma:root="true" ma:fieldsID="bf1d05ee2c4926ad76d21e31f2dd363e" ns1:_="" ns2:_="" ns3:_="">
    <xsd:import namespace="http://schemas.microsoft.com/sharepoint/v3"/>
    <xsd:import namespace="4bdc6d95-7621-47b1-8f62-a702a7a9d98f"/>
    <xsd:import namespace="6ba3a8a8-b9e2-49cb-aadf-2c093bcf632e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c6d95-7621-47b1-8f62-a702a7a9d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5c8c406-6428-484e-a244-685067247f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a8a8-b9e2-49cb-aadf-2c093bcf632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8ff5065e-c2e5-47fd-b089-eb006bc5ae7a}" ma:internalName="TaxCatchAll" ma:showField="CatchAllData" ma:web="6ba3a8a8-b9e2-49cb-aadf-2c093bcf63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TaxCatchAll xmlns="6ba3a8a8-b9e2-49cb-aadf-2c093bcf632e" xsi:nil="true"/>
    <ShowRepairView xmlns="http://schemas.microsoft.com/sharepoint/v3" xsi:nil="true"/>
    <lcf76f155ced4ddcb4097134ff3c332f xmlns="4bdc6d95-7621-47b1-8f62-a702a7a9d98f">
      <Terms xmlns="http://schemas.microsoft.com/office/infopath/2007/PartnerControls"/>
    </lcf76f155ced4ddcb4097134ff3c332f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7A0207F-B042-49A1-B753-33D52BE33CD8}"/>
</file>

<file path=customXml/itemProps2.xml><?xml version="1.0" encoding="utf-8"?>
<ds:datastoreItem xmlns:ds="http://schemas.openxmlformats.org/officeDocument/2006/customXml" ds:itemID="{D181BAB0-FAE1-4373-9192-901B3D937B06}"/>
</file>

<file path=customXml/itemProps3.xml><?xml version="1.0" encoding="utf-8"?>
<ds:datastoreItem xmlns:ds="http://schemas.openxmlformats.org/officeDocument/2006/customXml" ds:itemID="{0E45E674-7508-4353-A62B-37A95A3E6A0B}"/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687</Words>
  <Application>Microsoft Office PowerPoint</Application>
  <PresentationFormat>寬螢幕</PresentationFormat>
  <Paragraphs>150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微軟正黑體</vt:lpstr>
      <vt:lpstr>標楷體</vt:lpstr>
      <vt:lpstr>Arial</vt:lpstr>
      <vt:lpstr>Berlin Sans FB Demi</vt:lpstr>
      <vt:lpstr>Calibri</vt:lpstr>
      <vt:lpstr>Franklin Gothic Book</vt:lpstr>
      <vt:lpstr>Wingdings 2</vt:lpstr>
      <vt:lpstr>Nuvoton佈景主題</vt:lpstr>
      <vt:lpstr>Nuvoton佈景主題</vt:lpstr>
      <vt:lpstr>Nuvoton佈景主題</vt:lpstr>
      <vt:lpstr>爐管新人學習進度報告</vt:lpstr>
      <vt:lpstr>報告內容</vt:lpstr>
      <vt:lpstr>PowerPoint 簡報</vt:lpstr>
      <vt:lpstr>Group Controller連線介紹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CWChen27</dc:creator>
  <cp:lastModifiedBy>S220 CWChen27</cp:lastModifiedBy>
  <cp:revision>245</cp:revision>
  <dcterms:created xsi:type="dcterms:W3CDTF">2024-08-30T08:59:27Z</dcterms:created>
  <dcterms:modified xsi:type="dcterms:W3CDTF">2024-12-24T09:29:17Z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0x01010100D00E37CF3D36214C86886AA9339343DC</vt:lpwstr>
  </property>
</Properties>
</file>