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80" r:id="rId3"/>
    <p:sldId id="339" r:id="rId4"/>
    <p:sldId id="333" r:id="rId5"/>
    <p:sldId id="386" r:id="rId6"/>
    <p:sldId id="385" r:id="rId7"/>
    <p:sldId id="387" r:id="rId8"/>
    <p:sldId id="38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CAE81-D47B-472D-90A1-552320126B16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DFD91-822D-452A-A27F-399E001FE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5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6AFD4D42-4603-8754-15FD-5E3C92675E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D5530F0E-867B-B9CD-7F1C-76804FE624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>
            <a:extLst>
              <a:ext uri="{FF2B5EF4-FFF2-40B4-BE49-F238E27FC236}">
                <a16:creationId xmlns:a16="http://schemas.microsoft.com/office/drawing/2014/main" id="{1A4C2095-22AD-581F-CC47-89A8EE5BBC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2137B4-0C3A-4D12-851F-1EFD0FBC7901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2025/1/13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F60240EF-CB57-E666-5E0F-1232E58651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6423BA-475F-4E20-864B-64241E3715D9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2" name="Footer Placeholder 1">
            <a:extLst>
              <a:ext uri="{FF2B5EF4-FFF2-40B4-BE49-F238E27FC236}">
                <a16:creationId xmlns:a16="http://schemas.microsoft.com/office/drawing/2014/main" id="{90F4586E-101B-891E-4DCE-BD9F8FB23F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Confidential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>
            <a:extLst>
              <a:ext uri="{FF2B5EF4-FFF2-40B4-BE49-F238E27FC236}">
                <a16:creationId xmlns:a16="http://schemas.microsoft.com/office/drawing/2014/main" id="{A97FC0C9-DCD4-9978-843E-D8431CB279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3" name="圓角矩形 14">
            <a:extLst>
              <a:ext uri="{FF2B5EF4-FFF2-40B4-BE49-F238E27FC236}">
                <a16:creationId xmlns:a16="http://schemas.microsoft.com/office/drawing/2014/main" id="{DFCA2540-8516-0275-D5C8-5DD8CEDE741B}"/>
              </a:ext>
            </a:extLst>
          </p:cNvPr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A67EC18E-C4E8-B328-5441-C77F3DFDFA5D}"/>
              </a:ext>
            </a:extLst>
          </p:cNvPr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2D48587F-A62F-254D-86E2-9B63B528825D}"/>
              </a:ext>
            </a:extLst>
          </p:cNvPr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7">
            <a:extLst>
              <a:ext uri="{FF2B5EF4-FFF2-40B4-BE49-F238E27FC236}">
                <a16:creationId xmlns:a16="http://schemas.microsoft.com/office/drawing/2014/main" id="{C4B52277-3F17-8CEF-00BA-6DCB81774E19}"/>
              </a:ext>
            </a:extLst>
          </p:cNvPr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pic>
        <p:nvPicPr>
          <p:cNvPr id="7" name="Picture 16" descr="PPT-1">
            <a:extLst>
              <a:ext uri="{FF2B5EF4-FFF2-40B4-BE49-F238E27FC236}">
                <a16:creationId xmlns:a16="http://schemas.microsoft.com/office/drawing/2014/main" id="{1B066E72-C259-8098-2B8E-E0F5821DF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日期版面配置區 27">
            <a:extLst>
              <a:ext uri="{FF2B5EF4-FFF2-40B4-BE49-F238E27FC236}">
                <a16:creationId xmlns:a16="http://schemas.microsoft.com/office/drawing/2014/main" id="{67804568-5B17-DEBB-9515-269B9008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96B9C-9D90-410B-BC79-F9EDC38C37F3}" type="datetime1">
              <a:rPr lang="zh-TW" altLang="en-US"/>
              <a:pPr>
                <a:defRPr/>
              </a:pPr>
              <a:t>2025/1/13</a:t>
            </a:fld>
            <a:endParaRPr lang="zh-TW" altLang="en-US"/>
          </a:p>
        </p:txBody>
      </p:sp>
      <p:sp>
        <p:nvSpPr>
          <p:cNvPr id="11" name="頁尾版面配置區 16">
            <a:extLst>
              <a:ext uri="{FF2B5EF4-FFF2-40B4-BE49-F238E27FC236}">
                <a16:creationId xmlns:a16="http://schemas.microsoft.com/office/drawing/2014/main" id="{0226DFBA-C2A4-D59E-1CE9-FC569E59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投影片編號版面配置區 28">
            <a:extLst>
              <a:ext uri="{FF2B5EF4-FFF2-40B4-BE49-F238E27FC236}">
                <a16:creationId xmlns:a16="http://schemas.microsoft.com/office/drawing/2014/main" id="{E60E5C3C-083A-1B9F-3F75-047E111B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359A0-120D-4594-85BF-4554F81323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58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D9CCFEC7-612D-FF18-1D24-ABDCB8CD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51E0B-BA7A-42C5-A367-7726E73D8A9A}" type="datetime1">
              <a:rPr lang="zh-TW" altLang="en-US"/>
              <a:pPr>
                <a:defRPr/>
              </a:pPr>
              <a:t>2025/1/13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0302F5E2-CF86-5C58-88C2-7AFF1142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D386FE60-2DB6-9DFA-0EE0-9884D85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D6731-709C-423A-8A99-BE6F17370B0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98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8993A053-7C17-AB5A-4246-9F97FE1E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90D25-B2C3-4487-BD03-02C13F27FA73}" type="datetime1">
              <a:rPr lang="zh-TW" altLang="en-US"/>
              <a:pPr>
                <a:defRPr/>
              </a:pPr>
              <a:t>2025/1/13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B25D83A7-8C9A-784E-FBB2-0D911A5C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9E36BE4B-3143-BE07-6ABE-F51515B1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929A9-24C6-4253-AD39-438309DF4D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2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175621C1-6E42-8D0D-330D-2964B71D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70544-0C27-4BC2-BB90-3DBCB57ED2FC}" type="datetime1">
              <a:rPr lang="zh-TW" altLang="en-US"/>
              <a:pPr>
                <a:defRPr/>
              </a:pPr>
              <a:t>2025/1/13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CA5BAF92-A319-55F8-71A6-3406485B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EFBF4E29-6EEC-0367-BB10-B5F91489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40EC1-84B2-4295-9221-32CA84C612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75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ED7A6F63-229E-06A6-FD54-82C5E15F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F85AE-67E9-465B-AF64-4416FB50D894}" type="datetime1">
              <a:rPr lang="zh-TW" altLang="en-US"/>
              <a:pPr>
                <a:defRPr/>
              </a:pPr>
              <a:t>2025/1/13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4919B13B-15A5-DAAC-AE24-68A61947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81F82E8E-0BB7-9817-57DF-3FC8091B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5D547-6E8D-409A-93D3-53D726C1FA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68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>
            <a:extLst>
              <a:ext uri="{FF2B5EF4-FFF2-40B4-BE49-F238E27FC236}">
                <a16:creationId xmlns:a16="http://schemas.microsoft.com/office/drawing/2014/main" id="{BCA24B7A-0382-5357-8EFF-C5309019D9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5" name="圓角矩形 14">
            <a:extLst>
              <a:ext uri="{FF2B5EF4-FFF2-40B4-BE49-F238E27FC236}">
                <a16:creationId xmlns:a16="http://schemas.microsoft.com/office/drawing/2014/main" id="{855DC79D-C25C-45C1-01BA-35B7FE2033B7}"/>
              </a:ext>
            </a:extLst>
          </p:cNvPr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5">
            <a:extLst>
              <a:ext uri="{FF2B5EF4-FFF2-40B4-BE49-F238E27FC236}">
                <a16:creationId xmlns:a16="http://schemas.microsoft.com/office/drawing/2014/main" id="{3DB15A4E-FB7F-673F-7E02-BCA28DA00FF4}"/>
              </a:ext>
            </a:extLst>
          </p:cNvPr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7" name="矩形 16">
            <a:extLst>
              <a:ext uri="{FF2B5EF4-FFF2-40B4-BE49-F238E27FC236}">
                <a16:creationId xmlns:a16="http://schemas.microsoft.com/office/drawing/2014/main" id="{CFFB5A16-559F-0567-5105-71D8C13F9BA5}"/>
              </a:ext>
            </a:extLst>
          </p:cNvPr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8" name="矩形 17">
            <a:extLst>
              <a:ext uri="{FF2B5EF4-FFF2-40B4-BE49-F238E27FC236}">
                <a16:creationId xmlns:a16="http://schemas.microsoft.com/office/drawing/2014/main" id="{1B499367-0A81-86F5-0FB4-20335CE5F43D}"/>
              </a:ext>
            </a:extLst>
          </p:cNvPr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A0E94E50-CC3F-F560-9DCB-FBDE36AC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7E6C6-BFF0-4A22-96D2-33E96C4C4B94}" type="datetime1">
              <a:rPr lang="zh-TW" altLang="en-US"/>
              <a:pPr>
                <a:defRPr/>
              </a:pPr>
              <a:t>2025/1/13</a:t>
            </a:fld>
            <a:endParaRPr lang="zh-TW" altLang="en-US"/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D98A1898-939F-0322-890C-6623672B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F3B9AA5E-EABA-3262-ACF6-F44AA5C1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B1AC7-0B04-408F-96BD-3E70801350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99A3F6D7-E43A-F016-187A-AE44F3C1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74D29-E0AD-47A2-B325-D409361CDCDF}" type="datetime1">
              <a:rPr lang="zh-TW" altLang="en-US"/>
              <a:pPr>
                <a:defRPr/>
              </a:pPr>
              <a:t>2025/1/13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25DEBCAB-6293-4825-CBEE-AD77F081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5BD999C9-5C1F-B39A-FCB8-280687A0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737CC-1CCD-476F-8C4E-4ED82A33D1E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36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>
            <a:extLst>
              <a:ext uri="{FF2B5EF4-FFF2-40B4-BE49-F238E27FC236}">
                <a16:creationId xmlns:a16="http://schemas.microsoft.com/office/drawing/2014/main" id="{8DA67A83-CAED-6A06-AA9D-9A257188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72FEE-4CCB-4EC0-9B4B-EDE955854DEF}" type="datetime1">
              <a:rPr lang="zh-TW" altLang="en-US"/>
              <a:pPr>
                <a:defRPr/>
              </a:pPr>
              <a:t>2025/1/13</a:t>
            </a:fld>
            <a:endParaRPr lang="zh-TW" altLang="en-US"/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DB3F52B8-4C54-F100-5A1D-F53856E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>
            <a:extLst>
              <a:ext uri="{FF2B5EF4-FFF2-40B4-BE49-F238E27FC236}">
                <a16:creationId xmlns:a16="http://schemas.microsoft.com/office/drawing/2014/main" id="{EC39654F-5D16-F98A-01BA-96ADD988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4FE0-7B19-4A1E-85AA-3EFEE5042F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6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79D3E06E-1EC4-6C80-14BC-1AE28191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02B05-6DE2-4E09-9E16-8FD2017660AB}" type="datetime1">
              <a:rPr lang="zh-TW" altLang="en-US"/>
              <a:pPr>
                <a:defRPr/>
              </a:pPr>
              <a:t>2025/1/13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09FE1EB2-1B3C-93C8-F576-BF2BB96E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41303F23-A396-1728-6ED9-D325EF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15B99-77F6-4B90-918A-AA24ED0CD7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7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>
            <a:extLst>
              <a:ext uri="{FF2B5EF4-FFF2-40B4-BE49-F238E27FC236}">
                <a16:creationId xmlns:a16="http://schemas.microsoft.com/office/drawing/2014/main" id="{3E1B94D5-F66F-0E91-91BE-21B36007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35C50-15DA-474C-8883-89665AD75161}" type="datetime1">
              <a:rPr lang="zh-TW" altLang="en-US"/>
              <a:pPr>
                <a:defRPr/>
              </a:pPr>
              <a:t>2025/1/13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62F77C-5DDE-8470-7CC2-2DE4F041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>
            <a:extLst>
              <a:ext uri="{FF2B5EF4-FFF2-40B4-BE49-F238E27FC236}">
                <a16:creationId xmlns:a16="http://schemas.microsoft.com/office/drawing/2014/main" id="{FC324B4C-684D-6273-304C-FC61AD37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D22BC-F67E-46D2-849E-9F03595A7E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22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>
            <a:extLst>
              <a:ext uri="{FF2B5EF4-FFF2-40B4-BE49-F238E27FC236}">
                <a16:creationId xmlns:a16="http://schemas.microsoft.com/office/drawing/2014/main" id="{D31F7DF6-DC89-A249-5A2E-D2AF177B9F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5" name="圓角矩形 14">
            <a:extLst>
              <a:ext uri="{FF2B5EF4-FFF2-40B4-BE49-F238E27FC236}">
                <a16:creationId xmlns:a16="http://schemas.microsoft.com/office/drawing/2014/main" id="{B6BB4291-0B28-EF90-285C-186A847FF3D9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日期版面配置區 4">
            <a:extLst>
              <a:ext uri="{FF2B5EF4-FFF2-40B4-BE49-F238E27FC236}">
                <a16:creationId xmlns:a16="http://schemas.microsoft.com/office/drawing/2014/main" id="{5F772E8D-E3D5-0BCF-0FFF-58EEB1BD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873F2-7EB3-44EC-B0C3-FFFDCA938167}" type="datetime1">
              <a:rPr lang="zh-TW" altLang="en-US"/>
              <a:pPr>
                <a:defRPr/>
              </a:pPr>
              <a:t>2025/1/13</a:t>
            </a:fld>
            <a:endParaRPr lang="zh-TW" altLang="en-US"/>
          </a:p>
        </p:txBody>
      </p:sp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FB2776DE-4A65-DEBE-A945-21BB414C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6">
            <a:extLst>
              <a:ext uri="{FF2B5EF4-FFF2-40B4-BE49-F238E27FC236}">
                <a16:creationId xmlns:a16="http://schemas.microsoft.com/office/drawing/2014/main" id="{E4E0ECDC-731D-5BB1-E693-FE849E4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E2E2C-1AAA-438B-B119-66415B07C75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8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>
            <a:extLst>
              <a:ext uri="{FF2B5EF4-FFF2-40B4-BE49-F238E27FC236}">
                <a16:creationId xmlns:a16="http://schemas.microsoft.com/office/drawing/2014/main" id="{47DCF463-91EB-3803-7FCA-B3FF19EF3F43}"/>
              </a:ext>
            </a:extLst>
          </p:cNvPr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4">
            <a:extLst>
              <a:ext uri="{FF2B5EF4-FFF2-40B4-BE49-F238E27FC236}">
                <a16:creationId xmlns:a16="http://schemas.microsoft.com/office/drawing/2014/main" id="{CD38A273-D9AD-E4B6-16E8-5677A5E11C2A}"/>
              </a:ext>
            </a:extLst>
          </p:cNvPr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7" name="矩形 15">
            <a:extLst>
              <a:ext uri="{FF2B5EF4-FFF2-40B4-BE49-F238E27FC236}">
                <a16:creationId xmlns:a16="http://schemas.microsoft.com/office/drawing/2014/main" id="{BF3AD3F7-37F5-D6A3-9113-A4BBCEDF1AE1}"/>
              </a:ext>
            </a:extLst>
          </p:cNvPr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E65FE23E-500F-F8A9-DC6F-392F4E8E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F8732-C112-40BA-90D5-D2206CA9C27F}" type="datetime1">
              <a:rPr lang="zh-TW" altLang="en-US"/>
              <a:pPr>
                <a:defRPr/>
              </a:pPr>
              <a:t>2025/1/13</a:t>
            </a:fld>
            <a:endParaRPr lang="zh-TW" altLang="en-US"/>
          </a:p>
        </p:txBody>
      </p:sp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1F535D62-4778-D743-FC25-C11CBCCC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6EF0F17C-D6C5-FF49-DFE4-0A745D0D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8B207-8F3A-43E4-A887-89ABF634AEE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9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1FBFC16-00BA-80AB-5564-A526A0D09F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8" name="圓角矩形 7">
            <a:extLst>
              <a:ext uri="{FF2B5EF4-FFF2-40B4-BE49-F238E27FC236}">
                <a16:creationId xmlns:a16="http://schemas.microsoft.com/office/drawing/2014/main" id="{00ECF884-D918-362A-2EEE-85173681F0C8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1028" name="標題版面配置區 21">
            <a:extLst>
              <a:ext uri="{FF2B5EF4-FFF2-40B4-BE49-F238E27FC236}">
                <a16:creationId xmlns:a16="http://schemas.microsoft.com/office/drawing/2014/main" id="{F1F12F3B-D294-0BCA-C853-91D97CD0EA6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>
            <a:extLst>
              <a:ext uri="{FF2B5EF4-FFF2-40B4-BE49-F238E27FC236}">
                <a16:creationId xmlns:a16="http://schemas.microsoft.com/office/drawing/2014/main" id="{B7641720-7963-E18E-8DB7-FAC8E54B9D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274ED0F0-F29B-C8A7-0E3A-61A559D6D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4604CB5-14E8-43C4-B568-DDF488CCF98A}" type="datetime1">
              <a:rPr lang="zh-TW" altLang="en-US"/>
              <a:pPr>
                <a:defRPr/>
              </a:pPr>
              <a:t>2025/1/13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8AC8D2-1E64-17F2-A30A-CA71D95E7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0FBAA17-399F-11B3-8CFC-1A651E11B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B552989B-2390-4A1B-B281-CF14AE1E01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>
            <a:extLst>
              <a:ext uri="{FF2B5EF4-FFF2-40B4-BE49-F238E27FC236}">
                <a16:creationId xmlns:a16="http://schemas.microsoft.com/office/drawing/2014/main" id="{5CD97407-E074-3457-3786-E1161DE1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>
            <a:extLst>
              <a:ext uri="{FF2B5EF4-FFF2-40B4-BE49-F238E27FC236}">
                <a16:creationId xmlns:a16="http://schemas.microsoft.com/office/drawing/2014/main" id="{A930DDEC-073B-0ABA-5BF1-DDA3634F679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06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5233A56-FDD2-991A-E79B-455647877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5" name="TextBox 2">
            <a:extLst>
              <a:ext uri="{FF2B5EF4-FFF2-40B4-BE49-F238E27FC236}">
                <a16:creationId xmlns:a16="http://schemas.microsoft.com/office/drawing/2014/main" id="{082866DD-0B47-139B-FE62-7146F948B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3929064"/>
            <a:ext cx="4322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TW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2024.11.18</a:t>
            </a:r>
            <a:r>
              <a:rPr kumimoji="1" lang="zh-TW" altLang="en-US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~</a:t>
            </a:r>
            <a:r>
              <a:rPr kumimoji="1" lang="zh-TW" altLang="en-US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2024.11.29</a:t>
            </a:r>
          </a:p>
        </p:txBody>
      </p:sp>
      <p:sp>
        <p:nvSpPr>
          <p:cNvPr id="8196" name="Footer Placeholder 4">
            <a:extLst>
              <a:ext uri="{FF2B5EF4-FFF2-40B4-BE49-F238E27FC236}">
                <a16:creationId xmlns:a16="http://schemas.microsoft.com/office/drawing/2014/main" id="{3E999E8B-4B6A-EA06-8B26-145455BF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9480551" y="6072189"/>
            <a:ext cx="758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en-US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高明聖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16D9AE73-C689-B312-7B79-C5A44C20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報告內容</a:t>
            </a:r>
          </a:p>
        </p:txBody>
      </p:sp>
      <p:sp>
        <p:nvSpPr>
          <p:cNvPr id="10243" name="內容版面配置區 2">
            <a:extLst>
              <a:ext uri="{FF2B5EF4-FFF2-40B4-BE49-F238E27FC236}">
                <a16:creationId xmlns:a16="http://schemas.microsoft.com/office/drawing/2014/main" id="{FFE11808-7D9A-8E28-823F-EA86F0E069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一、新人訓練計畫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二、兩週內學習內容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三、跟值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zh-TW" altLang="en-US" dirty="0">
                <a:latin typeface="+mj-ea"/>
                <a:ea typeface="+mj-ea"/>
              </a:rPr>
              <a:t>拿手機遇到的</a:t>
            </a:r>
            <a:r>
              <a:rPr lang="en-US" altLang="zh-TW" dirty="0">
                <a:latin typeface="+mj-ea"/>
                <a:ea typeface="+mj-ea"/>
              </a:rPr>
              <a:t>trouble</a:t>
            </a:r>
          </a:p>
        </p:txBody>
      </p:sp>
      <p:sp>
        <p:nvSpPr>
          <p:cNvPr id="10244" name="投影片編號版面配置區 4">
            <a:extLst>
              <a:ext uri="{FF2B5EF4-FFF2-40B4-BE49-F238E27FC236}">
                <a16:creationId xmlns:a16="http://schemas.microsoft.com/office/drawing/2014/main" id="{5481B5D0-5574-8EEA-B1DB-D66349B6F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774825" y="6308725"/>
            <a:ext cx="457200" cy="457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182BCBE-67AF-422F-8F6B-E28F127D710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670C4-32EF-866F-BFDE-97D12BB6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5D547-6E8D-409A-93D3-53D726C1FAEC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DA760B-5A2F-E964-DE78-77405A794D9F}"/>
              </a:ext>
            </a:extLst>
          </p:cNvPr>
          <p:cNvSpPr txBox="1"/>
          <p:nvPr/>
        </p:nvSpPr>
        <p:spPr bwMode="auto">
          <a:xfrm>
            <a:off x="499533" y="190500"/>
            <a:ext cx="69968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一、</a:t>
            </a:r>
            <a:r>
              <a:rPr lang="en-US" altLang="zh-TW" sz="3600" dirty="0">
                <a:latin typeface="+mj-ea"/>
                <a:ea typeface="+mj-ea"/>
              </a:rPr>
              <a:t> </a:t>
            </a:r>
            <a:r>
              <a:rPr lang="zh-TW" altLang="en-US" sz="3600" dirty="0">
                <a:latin typeface="+mj-ea"/>
                <a:ea typeface="+mj-ea"/>
              </a:rPr>
              <a:t>新人訓練計畫</a:t>
            </a:r>
            <a:endParaRPr kumimoji="0" lang="zh-TW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04EC0D-72C5-910E-7C31-A3D3145C8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2" y="836831"/>
            <a:ext cx="5152926" cy="512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74A5C9A-5901-E69B-EF76-5C4402C94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982430"/>
              </p:ext>
            </p:extLst>
          </p:nvPr>
        </p:nvGraphicFramePr>
        <p:xfrm>
          <a:off x="5584088" y="836831"/>
          <a:ext cx="6489838" cy="3390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45">
                  <a:extLst>
                    <a:ext uri="{9D8B030D-6E8A-4147-A177-3AD203B41FA5}">
                      <a16:colId xmlns:a16="http://schemas.microsoft.com/office/drawing/2014/main" val="3501834567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3891339618"/>
                    </a:ext>
                  </a:extLst>
                </a:gridCol>
                <a:gridCol w="2330402">
                  <a:extLst>
                    <a:ext uri="{9D8B030D-6E8A-4147-A177-3AD203B41FA5}">
                      <a16:colId xmlns:a16="http://schemas.microsoft.com/office/drawing/2014/main" val="2957969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內容與實作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進度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備註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8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Furnace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LPCVD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SPM</a:t>
                      </a:r>
                      <a:r>
                        <a:rPr lang="zh-TW" altLang="en-US" dirty="0"/>
                        <a:t>程序</a:t>
                      </a:r>
                      <a:r>
                        <a:rPr lang="en-US" altLang="zh-TW" dirty="0"/>
                        <a:t>&amp;</a:t>
                      </a:r>
                      <a:r>
                        <a:rPr lang="zh-TW" altLang="en-US" dirty="0"/>
                        <a:t>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9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Furnace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LPCVD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BPM</a:t>
                      </a:r>
                      <a:r>
                        <a:rPr lang="zh-TW" altLang="en-US" dirty="0"/>
                        <a:t>程序</a:t>
                      </a:r>
                      <a:r>
                        <a:rPr lang="en-US" altLang="zh-TW" dirty="0"/>
                        <a:t>&amp;</a:t>
                      </a:r>
                      <a:r>
                        <a:rPr lang="zh-TW" altLang="en-US" dirty="0"/>
                        <a:t>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會做得比較慢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4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Furnace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AP-OXIDE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PM</a:t>
                      </a:r>
                      <a:r>
                        <a:rPr lang="zh-TW" altLang="en-US" dirty="0"/>
                        <a:t>程序實作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KOYO</a:t>
                      </a:r>
                      <a:r>
                        <a:rPr lang="zh-TW" altLang="en-US" dirty="0"/>
                        <a:t>沒做過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30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RTP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PM</a:t>
                      </a:r>
                      <a:r>
                        <a:rPr lang="zh-TW" altLang="en-US" dirty="0"/>
                        <a:t> 程序與實作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9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WSIX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PM</a:t>
                      </a:r>
                      <a:r>
                        <a:rPr lang="zh-TW" altLang="en-US" dirty="0"/>
                        <a:t> 程序與實作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8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爐管化學鋼瓶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33.3%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僅看過</a:t>
                      </a:r>
                      <a:r>
                        <a:rPr lang="en-US" altLang="zh-TW" dirty="0"/>
                        <a:t>TEOS</a:t>
                      </a:r>
                      <a:r>
                        <a:rPr lang="zh-TW" altLang="en-US" dirty="0"/>
                        <a:t>鋼瓶更換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60666"/>
                  </a:ext>
                </a:extLst>
              </a:tr>
              <a:tr h="397367">
                <a:tc>
                  <a:txBody>
                    <a:bodyPr/>
                    <a:lstStyle/>
                    <a:p>
                      <a:r>
                        <a:rPr lang="zh-TW" altLang="en-US" dirty="0"/>
                        <a:t>附屬機台</a:t>
                      </a:r>
                      <a:r>
                        <a:rPr lang="en-US" altLang="zh-TW" dirty="0"/>
                        <a:t>PM</a:t>
                      </a:r>
                      <a:r>
                        <a:rPr lang="zh-TW" altLang="en-US" dirty="0"/>
                        <a:t>程序與實作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G/C</a:t>
                      </a:r>
                      <a:r>
                        <a:rPr lang="zh-TW" altLang="en-US" dirty="0"/>
                        <a:t>還不是很熟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7963"/>
                  </a:ext>
                </a:extLst>
              </a:tr>
              <a:tr h="397367">
                <a:tc>
                  <a:txBody>
                    <a:bodyPr/>
                    <a:lstStyle/>
                    <a:p>
                      <a:r>
                        <a:rPr lang="zh-TW" altLang="en-US" dirty="0"/>
                        <a:t>機台簡易維修及故障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354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4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2">
            <a:extLst>
              <a:ext uri="{FF2B5EF4-FFF2-40B4-BE49-F238E27FC236}">
                <a16:creationId xmlns:a16="http://schemas.microsoft.com/office/drawing/2014/main" id="{3AE95966-5EE8-CBD6-7935-F311053C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1BB30A-E61A-4AFF-8EF2-B05E4BB2F2B3}" type="slidenum">
              <a:rPr kumimoji="0" lang="zh-TW" altLang="en-US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0" lang="zh-TW" altLang="en-US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99E22A0-6E6B-F6BB-5F98-111D50B6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01034"/>
              </p:ext>
            </p:extLst>
          </p:nvPr>
        </p:nvGraphicFramePr>
        <p:xfrm>
          <a:off x="2657625" y="1137002"/>
          <a:ext cx="7153624" cy="404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7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2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日期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機台</a:t>
                      </a:r>
                    </a:p>
                  </a:txBody>
                  <a:tcPr marL="91460" marR="91460" marT="45692" marB="45692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學習內容</a:t>
                      </a:r>
                    </a:p>
                  </a:txBody>
                  <a:tcPr marL="91460" marR="91460" marT="45692" marB="45692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11/18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LP-T2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11/19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S2-11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Bath-1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換酸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11/20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跟班值日生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11/21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跟班值日生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11/22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跟班值日生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11/25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跟班值日生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11/26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跟班值日生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11/27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跟班值日生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11/28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跟班值日生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11/29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WSIX-1D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BPM lamp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304" name="TextBox 2">
            <a:extLst>
              <a:ext uri="{FF2B5EF4-FFF2-40B4-BE49-F238E27FC236}">
                <a16:creationId xmlns:a16="http://schemas.microsoft.com/office/drawing/2014/main" id="{CBFEE3C1-A978-306C-A6A0-77A611525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1688" y="3929064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2024.06.03</a:t>
            </a:r>
            <a:r>
              <a:rPr kumimoji="1" lang="zh-TW" altLang="en-US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~</a:t>
            </a:r>
            <a:r>
              <a:rPr kumimoji="1" lang="zh-TW" altLang="en-US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2024.06.14</a:t>
            </a:r>
            <a:endParaRPr kumimoji="1" lang="zh-TW" altLang="en-US" sz="2800">
              <a:solidFill>
                <a:srgbClr val="E9E5DC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984645-2DD3-90E2-0CF7-2389AFCD5583}"/>
              </a:ext>
            </a:extLst>
          </p:cNvPr>
          <p:cNvSpPr txBox="1"/>
          <p:nvPr/>
        </p:nvSpPr>
        <p:spPr bwMode="auto">
          <a:xfrm>
            <a:off x="499533" y="190500"/>
            <a:ext cx="39767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二、兩周學習內容</a:t>
            </a:r>
          </a:p>
        </p:txBody>
      </p:sp>
    </p:spTree>
    <p:extLst>
      <p:ext uri="{BB962C8B-B14F-4D97-AF65-F5344CB8AC3E}">
        <p14:creationId xmlns:p14="http://schemas.microsoft.com/office/powerpoint/2010/main" val="71222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2839113-4776-BE0C-2142-6E5B9FF6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FC1C1F6-2C4E-9D4B-E6AB-5B8904A7A507}"/>
              </a:ext>
            </a:extLst>
          </p:cNvPr>
          <p:cNvSpPr txBox="1"/>
          <p:nvPr/>
        </p:nvSpPr>
        <p:spPr bwMode="auto">
          <a:xfrm>
            <a:off x="499533" y="190500"/>
            <a:ext cx="66730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lang="zh-TW" altLang="en-US" sz="3600" dirty="0"/>
              <a:t>三</a:t>
            </a:r>
            <a:r>
              <a:rPr kumimoji="0" lang="zh-TW" altLang="en-US" sz="3600" dirty="0"/>
              <a:t>、跟值</a:t>
            </a:r>
            <a:r>
              <a:rPr kumimoji="0" lang="en-US" altLang="zh-TW" sz="3600" dirty="0"/>
              <a:t>&amp;</a:t>
            </a:r>
            <a:r>
              <a:rPr kumimoji="0" lang="zh-TW" altLang="en-US" sz="3600" dirty="0"/>
              <a:t>拿手機遇到的</a:t>
            </a:r>
            <a:r>
              <a:rPr kumimoji="0" lang="en-US" altLang="zh-TW" sz="3600" dirty="0"/>
              <a:t>trouble</a:t>
            </a:r>
            <a:endParaRPr kumimoji="0"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24E0E15-5609-C07B-684E-B2EAEFF8ABC3}"/>
              </a:ext>
            </a:extLst>
          </p:cNvPr>
          <p:cNvSpPr txBox="1"/>
          <p:nvPr/>
        </p:nvSpPr>
        <p:spPr bwMode="auto">
          <a:xfrm>
            <a:off x="804332" y="914400"/>
            <a:ext cx="395843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b="1" dirty="0"/>
              <a:t>平常事件：</a:t>
            </a:r>
            <a:r>
              <a:rPr lang="en-US" altLang="zh-TW" dirty="0"/>
              <a:t>ID66</a:t>
            </a:r>
            <a:r>
              <a:rPr lang="zh-TW" altLang="en-US" dirty="0"/>
              <a:t>、</a:t>
            </a:r>
            <a:r>
              <a:rPr lang="en-US" altLang="zh-TW" dirty="0"/>
              <a:t>ID88</a:t>
            </a:r>
            <a:r>
              <a:rPr lang="zh-TW" altLang="en-US" dirty="0"/>
              <a:t>、</a:t>
            </a:r>
            <a:r>
              <a:rPr lang="en-US" altLang="zh-TW" dirty="0"/>
              <a:t>ID01</a:t>
            </a:r>
            <a:r>
              <a:rPr lang="zh-TW" altLang="en-US" dirty="0"/>
              <a:t>、</a:t>
            </a:r>
            <a:r>
              <a:rPr lang="en-US" altLang="zh-TW" dirty="0"/>
              <a:t>ID02</a:t>
            </a:r>
            <a:r>
              <a:rPr lang="zh-TW" altLang="en-US" dirty="0"/>
              <a:t>、</a:t>
            </a:r>
            <a:r>
              <a:rPr lang="en-US" altLang="zh-TW" dirty="0"/>
              <a:t>temp 1.alarm</a:t>
            </a:r>
            <a:r>
              <a:rPr lang="zh-TW" altLang="en-US" dirty="0"/>
              <a:t>、按鍵接觸不良、</a:t>
            </a:r>
            <a:r>
              <a:rPr lang="en-US" altLang="zh-TW" dirty="0"/>
              <a:t>encoder mismatch</a:t>
            </a:r>
            <a:r>
              <a:rPr lang="zh-TW" altLang="en-US" dirty="0"/>
              <a:t>、</a:t>
            </a:r>
            <a:r>
              <a:rPr lang="en-US" altLang="zh-TW" dirty="0"/>
              <a:t>F31</a:t>
            </a:r>
            <a:r>
              <a:rPr lang="zh-TW" altLang="en-US" dirty="0"/>
              <a:t>重開、</a:t>
            </a:r>
            <a:r>
              <a:rPr lang="en-US" altLang="zh-TW" dirty="0"/>
              <a:t>LK</a:t>
            </a:r>
            <a:r>
              <a:rPr lang="zh-TW" altLang="en-US" dirty="0"/>
              <a:t>、</a:t>
            </a:r>
            <a:r>
              <a:rPr lang="en-US" altLang="zh-TW" dirty="0"/>
              <a:t>check G/C disk</a:t>
            </a:r>
          </a:p>
          <a:p>
            <a:pPr algn="l">
              <a:buFont typeface="Wingdings 2" panose="05020102010507070707" pitchFamily="18" charset="2"/>
              <a:buNone/>
            </a:pPr>
            <a:r>
              <a:rPr kumimoji="0" lang="en-US" altLang="zh-TW" dirty="0"/>
              <a:t>RCM</a:t>
            </a:r>
            <a:r>
              <a:rPr kumimoji="0" lang="zh-TW" altLang="en-US" dirty="0"/>
              <a:t> 消</a:t>
            </a:r>
            <a:r>
              <a:rPr kumimoji="0" lang="en-US" altLang="zh-TW" dirty="0"/>
              <a:t>alarm</a:t>
            </a:r>
          </a:p>
          <a:p>
            <a:pPr algn="l">
              <a:buFont typeface="Wingdings 2" panose="05020102010507070707" pitchFamily="18" charset="2"/>
              <a:buNone/>
            </a:pPr>
            <a:r>
              <a:rPr kumimoji="0" lang="en-US" altLang="zh-TW" dirty="0"/>
              <a:t>RTP </a:t>
            </a:r>
            <a:r>
              <a:rPr lang="en-US" altLang="zh-TW" dirty="0"/>
              <a:t>ag</a:t>
            </a:r>
            <a:r>
              <a:rPr lang="zh-TW" altLang="en-US" dirty="0"/>
              <a:t>跳掉</a:t>
            </a:r>
            <a:endParaRPr lang="en-US" altLang="zh-TW" dirty="0"/>
          </a:p>
          <a:p>
            <a:pPr algn="l">
              <a:buFont typeface="Wingdings 2" panose="05020102010507070707" pitchFamily="18" charset="2"/>
              <a:buNone/>
            </a:pPr>
            <a:r>
              <a:rPr kumimoji="0" lang="en-US" altLang="zh-TW" dirty="0"/>
              <a:t>Key in PM table</a:t>
            </a:r>
          </a:p>
        </p:txBody>
      </p:sp>
    </p:spTree>
    <p:extLst>
      <p:ext uri="{BB962C8B-B14F-4D97-AF65-F5344CB8AC3E}">
        <p14:creationId xmlns:p14="http://schemas.microsoft.com/office/powerpoint/2010/main" val="232099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A6CCA9-EF3B-B2F3-0594-A14BAFB2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8D58F0-3C5C-A404-8B93-D6D5F8BF9E98}"/>
              </a:ext>
            </a:extLst>
          </p:cNvPr>
          <p:cNvSpPr txBox="1"/>
          <p:nvPr/>
        </p:nvSpPr>
        <p:spPr bwMode="auto">
          <a:xfrm>
            <a:off x="804332" y="914400"/>
            <a:ext cx="39584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b="1" dirty="0"/>
              <a:t>特殊事件：</a:t>
            </a:r>
            <a:r>
              <a:rPr kumimoji="0" lang="en-US" altLang="zh-TW" dirty="0"/>
              <a:t>11/20</a:t>
            </a:r>
            <a:r>
              <a:rPr kumimoji="0" lang="zh-TW" altLang="en-US" dirty="0"/>
              <a:t> </a:t>
            </a:r>
            <a:r>
              <a:rPr kumimoji="0" lang="en-US" altLang="zh-TW" dirty="0"/>
              <a:t>F36</a:t>
            </a:r>
            <a:r>
              <a:rPr kumimoji="0" lang="zh-TW" altLang="en-US" dirty="0"/>
              <a:t>爐內破片→處理破片的過程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442E34-892E-C67D-336B-8C93D932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343" y="105747"/>
            <a:ext cx="3958431" cy="50292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E0EBBD6-F90C-FC59-B891-81F053A390A9}"/>
              </a:ext>
            </a:extLst>
          </p:cNvPr>
          <p:cNvSpPr txBox="1"/>
          <p:nvPr/>
        </p:nvSpPr>
        <p:spPr bwMode="auto">
          <a:xfrm>
            <a:off x="804332" y="1560731"/>
            <a:ext cx="418550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kumimoji="0" lang="zh-TW" altLang="en-US" dirty="0"/>
              <a:t>先拿右邊那張紙</a:t>
            </a:r>
            <a:r>
              <a:rPr kumimoji="0" lang="en-US" altLang="zh-TW" dirty="0"/>
              <a:t>(</a:t>
            </a:r>
            <a:r>
              <a:rPr kumimoji="0" lang="zh-TW" altLang="en-US" dirty="0"/>
              <a:t>順便拿塑膠夾</a:t>
            </a:r>
            <a:r>
              <a:rPr kumimoji="0" lang="en-US" altLang="zh-TW" dirty="0"/>
              <a:t>)</a:t>
            </a:r>
          </a:p>
          <a:p>
            <a:pPr marL="342900" indent="-342900" algn="l">
              <a:buFont typeface="+mj-lt"/>
              <a:buAutoNum type="arabicPeriod"/>
            </a:pPr>
            <a:r>
              <a:rPr kumimoji="0" lang="zh-TW" altLang="en-US" dirty="0"/>
              <a:t>看是哪一片破片取下來</a:t>
            </a:r>
            <a:endParaRPr kumimoji="0" lang="en-US" altLang="zh-TW" dirty="0"/>
          </a:p>
          <a:p>
            <a:pPr marL="342900" indent="-342900" algn="l">
              <a:buFont typeface="+mj-lt"/>
              <a:buAutoNum type="arabicPeriod"/>
            </a:pPr>
            <a:r>
              <a:rPr lang="zh-TW" altLang="en-US" dirty="0"/>
              <a:t>放在紙上畫出形狀</a:t>
            </a:r>
            <a:r>
              <a:rPr lang="en-US" altLang="zh-TW" dirty="0"/>
              <a:t>&amp;</a:t>
            </a:r>
            <a:r>
              <a:rPr lang="zh-TW" altLang="en-US" dirty="0"/>
              <a:t>紀錄刻號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打異常處理單，洽製成處理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8F8A108-0F06-A20B-2C2D-A10BE01CA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2" y="3109980"/>
            <a:ext cx="1086002" cy="96215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0C34096-EE6C-6909-B27F-6248F9736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182" y="2620347"/>
            <a:ext cx="3607192" cy="408860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4673074-0E10-2857-BAF1-02E418947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812" y="57181"/>
            <a:ext cx="3160482" cy="256316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8F8FDA7-146F-B408-1CC0-5F5355BCE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592" y="3932439"/>
            <a:ext cx="4215590" cy="22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731315D-30A7-E74B-E8AD-2E029EAE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BC92F3E-C701-E915-BD15-ADCF5037AA7B}"/>
              </a:ext>
            </a:extLst>
          </p:cNvPr>
          <p:cNvSpPr txBox="1"/>
          <p:nvPr/>
        </p:nvSpPr>
        <p:spPr bwMode="auto">
          <a:xfrm>
            <a:off x="804332" y="914400"/>
            <a:ext cx="39584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b="1" dirty="0"/>
              <a:t>特殊事件：</a:t>
            </a:r>
            <a:r>
              <a:rPr kumimoji="0" lang="en-US" altLang="zh-TW" dirty="0"/>
              <a:t>11/21</a:t>
            </a:r>
            <a:r>
              <a:rPr kumimoji="0" lang="zh-TW" altLang="en-US" dirty="0"/>
              <a:t> </a:t>
            </a:r>
            <a:r>
              <a:rPr kumimoji="0" lang="en-US" altLang="zh-TW" dirty="0"/>
              <a:t>G/C</a:t>
            </a:r>
            <a:r>
              <a:rPr kumimoji="0" lang="zh-TW" altLang="en-US" dirty="0"/>
              <a:t> </a:t>
            </a:r>
            <a:r>
              <a:rPr kumimoji="0" lang="en-US" altLang="zh-TW" dirty="0"/>
              <a:t>HOST</a:t>
            </a:r>
            <a:r>
              <a:rPr kumimoji="0" lang="zh-TW" altLang="en-US" dirty="0"/>
              <a:t> </a:t>
            </a:r>
            <a:r>
              <a:rPr kumimoji="0" lang="en-US" altLang="zh-TW" dirty="0"/>
              <a:t>ERROR</a:t>
            </a:r>
            <a:endParaRPr kumimoji="0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B823F0-8979-F07F-696D-FA2D618B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2" y="1283732"/>
            <a:ext cx="8973802" cy="177189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8D440FA-7BE6-E8D4-0860-3F392C54A85B}"/>
              </a:ext>
            </a:extLst>
          </p:cNvPr>
          <p:cNvSpPr txBox="1"/>
          <p:nvPr/>
        </p:nvSpPr>
        <p:spPr bwMode="auto">
          <a:xfrm>
            <a:off x="804332" y="3156041"/>
            <a:ext cx="39584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b="1" dirty="0"/>
              <a:t>特殊事件：</a:t>
            </a:r>
            <a:r>
              <a:rPr kumimoji="0" lang="en-US" altLang="zh-TW" dirty="0"/>
              <a:t>11/24</a:t>
            </a:r>
            <a:r>
              <a:rPr kumimoji="0" lang="zh-TW" altLang="en-US" dirty="0"/>
              <a:t> </a:t>
            </a:r>
            <a:r>
              <a:rPr kumimoji="0" lang="en-US" altLang="zh-TW" dirty="0"/>
              <a:t>F38 OFAJ down sensor not sensed</a:t>
            </a:r>
            <a:endParaRPr kumimoji="0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C24E416-FA07-36C3-0FBA-DD9E2A9F6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2" y="3842220"/>
            <a:ext cx="886901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FF6FDA-5609-116D-4AF6-8EF3FC2A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3" name="頁尾版面配置區 1">
            <a:extLst>
              <a:ext uri="{FF2B5EF4-FFF2-40B4-BE49-F238E27FC236}">
                <a16:creationId xmlns:a16="http://schemas.microsoft.com/office/drawing/2014/main" id="{510E8DD1-A88C-37EA-08DF-AA955C2EE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14800" y="2682875"/>
            <a:ext cx="3962400" cy="746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4800" dirty="0">
                <a:solidFill>
                  <a:srgbClr val="0070C0"/>
                </a:solidFill>
              </a:rPr>
              <a:t>Ending</a:t>
            </a:r>
          </a:p>
        </p:txBody>
      </p:sp>
    </p:spTree>
    <p:extLst>
      <p:ext uri="{BB962C8B-B14F-4D97-AF65-F5344CB8AC3E}">
        <p14:creationId xmlns:p14="http://schemas.microsoft.com/office/powerpoint/2010/main" val="4093920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訂 1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algn="l">
          <a:buFont typeface="Wingdings 2" panose="05020102010507070707" pitchFamily="18" charset="2"/>
          <a:buNone/>
          <a:defRPr kumimoji="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D00E37CF3D36214C86886AA9339343DC" ma:contentTypeVersion="19" ma:contentTypeDescription="Fill out this form." ma:contentTypeScope="" ma:versionID="d154febea10c3930e3b6cfd035b4dd24">
  <xsd:schema xmlns:xsd="http://www.w3.org/2001/XMLSchema" xmlns:xs="http://www.w3.org/2001/XMLSchema" xmlns:p="http://schemas.microsoft.com/office/2006/metadata/properties" xmlns:ns1="http://schemas.microsoft.com/sharepoint/v3" xmlns:ns2="4bdc6d95-7621-47b1-8f62-a702a7a9d98f" xmlns:ns3="6ba3a8a8-b9e2-49cb-aadf-2c093bcf632e" targetNamespace="http://schemas.microsoft.com/office/2006/metadata/properties" ma:root="true" ma:fieldsID="bf1d05ee2c4926ad76d21e31f2dd363e" ns1:_="" ns2:_="" ns3:_="">
    <xsd:import namespace="http://schemas.microsoft.com/sharepoint/v3"/>
    <xsd:import namespace="4bdc6d95-7621-47b1-8f62-a702a7a9d98f"/>
    <xsd:import namespace="6ba3a8a8-b9e2-49cb-aadf-2c093bcf632e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c6d95-7621-47b1-8f62-a702a7a9d9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b5c8c406-6428-484e-a244-685067247f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a8a8-b9e2-49cb-aadf-2c093bcf632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8ff5065e-c2e5-47fd-b089-eb006bc5ae7a}" ma:internalName="TaxCatchAll" ma:showField="CatchAllData" ma:web="6ba3a8a8-b9e2-49cb-aadf-2c093bcf63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TaxCatchAll xmlns="6ba3a8a8-b9e2-49cb-aadf-2c093bcf632e" xsi:nil="true"/>
    <ShowRepairView xmlns="http://schemas.microsoft.com/sharepoint/v3" xsi:nil="true"/>
    <lcf76f155ced4ddcb4097134ff3c332f xmlns="4bdc6d95-7621-47b1-8f62-a702a7a9d98f">
      <Terms xmlns="http://schemas.microsoft.com/office/infopath/2007/PartnerControls"/>
    </lcf76f155ced4ddcb4097134ff3c332f>
    <ShowCombineView xmlns="http://schemas.microsoft.com/sharepoint/v3" xsi:nil="true"/>
    <xd_ProgID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A12521B-0181-41BC-AA57-200FEB42016D}"/>
</file>

<file path=customXml/itemProps2.xml><?xml version="1.0" encoding="utf-8"?>
<ds:datastoreItem xmlns:ds="http://schemas.openxmlformats.org/officeDocument/2006/customXml" ds:itemID="{BC6EBB50-58AE-4089-A6D1-2E70FE6C68C4}"/>
</file>

<file path=customXml/itemProps3.xml><?xml version="1.0" encoding="utf-8"?>
<ds:datastoreItem xmlns:ds="http://schemas.openxmlformats.org/officeDocument/2006/customXml" ds:itemID="{AE54E521-194B-470D-98EE-319887282FD3}"/>
</file>

<file path=docProps/app.xml><?xml version="1.0" encoding="utf-8"?>
<Properties xmlns="http://schemas.openxmlformats.org/officeDocument/2006/extended-properties" xmlns:vt="http://schemas.openxmlformats.org/officeDocument/2006/docPropsVTypes">
  <TotalTime>22923</TotalTime>
  <Words>317</Words>
  <Application>Microsoft Office PowerPoint</Application>
  <PresentationFormat>寬螢幕</PresentationFormat>
  <Paragraphs>82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Calibri</vt:lpstr>
      <vt:lpstr>Franklin Gothic Book</vt:lpstr>
      <vt:lpstr>Wingdings 2</vt:lpstr>
      <vt:lpstr>Nuvoton佈景主題</vt:lpstr>
      <vt:lpstr>爐管新人學習進度報告</vt:lpstr>
      <vt:lpstr>報告內容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爐管新人學習進度報告</dc:title>
  <dc:creator>S220 MSKao</dc:creator>
  <cp:lastModifiedBy>S220 MSKao</cp:lastModifiedBy>
  <cp:revision>52</cp:revision>
  <dcterms:created xsi:type="dcterms:W3CDTF">2024-09-03T00:23:14Z</dcterms:created>
  <dcterms:modified xsi:type="dcterms:W3CDTF">2025-01-15T05:02:04Z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0x01010100D00E37CF3D36214C86886AA9339343DC</vt:lpwstr>
  </property>
</Properties>
</file>