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70" r:id="rId6"/>
    <p:sldId id="288" r:id="rId7"/>
    <p:sldId id="303" r:id="rId8"/>
    <p:sldId id="298" r:id="rId9"/>
    <p:sldId id="299" r:id="rId10"/>
    <p:sldId id="301" r:id="rId11"/>
    <p:sldId id="302" r:id="rId12"/>
    <p:sldId id="29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B8F11-CDE7-4E56-B390-11870D938FDD}" v="4" dt="2024-06-29T11:41:41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2024/05/22</a:t>
            </a:r>
          </a:p>
          <a:p>
            <a:pPr>
              <a:defRPr/>
            </a:pP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相關進度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E500PM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019E-8912-DFE3-DE8B-EACD97E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6" y="657989"/>
            <a:ext cx="2470140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zh-TW" altLang="en-US" sz="1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正離子</a:t>
            </a:r>
            <a:r>
              <a:rPr lang="zh-TW" altLang="en-US" sz="1900" dirty="0">
                <a:solidFill>
                  <a:schemeClr val="tx1"/>
                </a:solidFill>
              </a:rPr>
              <a:t>於</a:t>
            </a:r>
            <a:r>
              <a:rPr lang="zh-TW" altLang="en-US" sz="1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磁場中以圓弧運動方式進行，對固定磁場強度及離子能量而言；螺旋運動半徑與質荷比</a:t>
            </a:r>
            <a:r>
              <a:rPr lang="en-US" altLang="zh-TW" sz="1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 / e </a:t>
            </a:r>
            <a:r>
              <a:rPr lang="zh-TW" altLang="en-US" sz="1900" dirty="0">
                <a:solidFill>
                  <a:schemeClr val="tx1"/>
                </a:solidFill>
              </a:rPr>
              <a:t>呈正相關。</a:t>
            </a:r>
            <a:endParaRPr lang="en-US" altLang="zh-TW" sz="1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圖片 4">
            <a:extLst>
              <a:ext uri="{FF2B5EF4-FFF2-40B4-BE49-F238E27FC236}">
                <a16:creationId xmlns:a16="http://schemas.microsoft.com/office/drawing/2014/main" id="{94E4CB61-F457-A3CB-FD18-3715F358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321567"/>
            <a:ext cx="8373618" cy="30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2FA7B0-0FEF-BF12-E213-83238B3F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94" y="420646"/>
            <a:ext cx="3877216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85CA3-0463-F60B-C9E7-6F7C53401120}"/>
              </a:ext>
            </a:extLst>
          </p:cNvPr>
          <p:cNvSpPr txBox="1"/>
          <p:nvPr/>
        </p:nvSpPr>
        <p:spPr>
          <a:xfrm>
            <a:off x="5405848" y="1238411"/>
            <a:ext cx="478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r∝√m/e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8DF1A-64DF-378F-88C8-240DD8C20CA6}"/>
              </a:ext>
            </a:extLst>
          </p:cNvPr>
          <p:cNvSpPr txBox="1"/>
          <p:nvPr/>
        </p:nvSpPr>
        <p:spPr>
          <a:xfrm>
            <a:off x="463817" y="2700605"/>
            <a:ext cx="8327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e.g. As:75</a:t>
            </a:r>
            <a:r>
              <a:rPr 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amu  B:9amu   -&gt;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運動半徑較大</a:t>
            </a:r>
            <a:endParaRPr lang="en-US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355C9-6448-07F9-7E41-121C15037E65}"/>
              </a:ext>
            </a:extLst>
          </p:cNvPr>
          <p:cNvSpPr txBox="1"/>
          <p:nvPr/>
        </p:nvSpPr>
        <p:spPr>
          <a:xfrm>
            <a:off x="5405848" y="1824335"/>
            <a:ext cx="478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   = m</a:t>
            </a:r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3D17583-CE23-EBB5-31C6-703B3E8BC18E}"/>
              </a:ext>
            </a:extLst>
          </p:cNvPr>
          <p:cNvSpPr/>
          <p:nvPr/>
        </p:nvSpPr>
        <p:spPr bwMode="auto">
          <a:xfrm>
            <a:off x="5715000" y="1905000"/>
            <a:ext cx="159576" cy="260701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3E43CDD-B09E-AF11-C1CF-C31D7F135A2E}"/>
              </a:ext>
            </a:extLst>
          </p:cNvPr>
          <p:cNvSpPr/>
          <p:nvPr/>
        </p:nvSpPr>
        <p:spPr bwMode="auto">
          <a:xfrm>
            <a:off x="6469824" y="1905000"/>
            <a:ext cx="159576" cy="260701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23B94-0017-436B-8CB1-FD1ECFCC613A}"/>
              </a:ext>
            </a:extLst>
          </p:cNvPr>
          <p:cNvSpPr txBox="1"/>
          <p:nvPr/>
        </p:nvSpPr>
        <p:spPr>
          <a:xfrm>
            <a:off x="928116" y="5856573"/>
            <a:ext cx="478688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/>
              <a:t>磁扇形分析器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858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E5BD055-72AE-BABB-E552-E8207BF9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37" y="1066800"/>
            <a:ext cx="4461063" cy="4646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DA6A23-29AC-327F-A69D-284E3550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9" y="1105529"/>
            <a:ext cx="4414831" cy="57137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97C253-3593-038A-0E5B-C4C3F5F40367}"/>
              </a:ext>
            </a:extLst>
          </p:cNvPr>
          <p:cNvSpPr txBox="1"/>
          <p:nvPr/>
        </p:nvSpPr>
        <p:spPr>
          <a:xfrm>
            <a:off x="2175064" y="5261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 </a:t>
            </a:r>
            <a:endParaRPr lang="en-US" dirty="0"/>
          </a:p>
        </p:txBody>
      </p:sp>
      <p:sp>
        <p:nvSpPr>
          <p:cNvPr id="31" name="笑臉 32">
            <a:extLst>
              <a:ext uri="{FF2B5EF4-FFF2-40B4-BE49-F238E27FC236}">
                <a16:creationId xmlns:a16="http://schemas.microsoft.com/office/drawing/2014/main" id="{D6F906E9-3A63-3BCD-9F96-8C285236839C}"/>
              </a:ext>
            </a:extLst>
          </p:cNvPr>
          <p:cNvSpPr/>
          <p:nvPr/>
        </p:nvSpPr>
        <p:spPr bwMode="auto">
          <a:xfrm>
            <a:off x="43355" y="5244756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笑臉 55">
            <a:extLst>
              <a:ext uri="{FF2B5EF4-FFF2-40B4-BE49-F238E27FC236}">
                <a16:creationId xmlns:a16="http://schemas.microsoft.com/office/drawing/2014/main" id="{1B856D8E-0F7D-8EB1-5E5D-530C39B34A12}"/>
              </a:ext>
            </a:extLst>
          </p:cNvPr>
          <p:cNvSpPr/>
          <p:nvPr/>
        </p:nvSpPr>
        <p:spPr bwMode="auto">
          <a:xfrm>
            <a:off x="4544736" y="2290562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笑臉 16">
            <a:extLst>
              <a:ext uri="{FF2B5EF4-FFF2-40B4-BE49-F238E27FC236}">
                <a16:creationId xmlns:a16="http://schemas.microsoft.com/office/drawing/2014/main" id="{26181826-BEC0-D13E-A4CD-6725F28F9D5C}"/>
              </a:ext>
            </a:extLst>
          </p:cNvPr>
          <p:cNvSpPr/>
          <p:nvPr/>
        </p:nvSpPr>
        <p:spPr bwMode="auto">
          <a:xfrm>
            <a:off x="33830" y="2237428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笑臉 16">
            <a:extLst>
              <a:ext uri="{FF2B5EF4-FFF2-40B4-BE49-F238E27FC236}">
                <a16:creationId xmlns:a16="http://schemas.microsoft.com/office/drawing/2014/main" id="{D00A0104-7A55-B2B2-B477-EF166050FA6E}"/>
              </a:ext>
            </a:extLst>
          </p:cNvPr>
          <p:cNvSpPr/>
          <p:nvPr/>
        </p:nvSpPr>
        <p:spPr bwMode="auto">
          <a:xfrm>
            <a:off x="31607" y="2429784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笑臉 16">
            <a:extLst>
              <a:ext uri="{FF2B5EF4-FFF2-40B4-BE49-F238E27FC236}">
                <a16:creationId xmlns:a16="http://schemas.microsoft.com/office/drawing/2014/main" id="{6326427F-7418-AE21-A6BB-A7ACB9CEE44F}"/>
              </a:ext>
            </a:extLst>
          </p:cNvPr>
          <p:cNvSpPr/>
          <p:nvPr/>
        </p:nvSpPr>
        <p:spPr bwMode="auto">
          <a:xfrm>
            <a:off x="31608" y="2615460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笑臉 16">
            <a:extLst>
              <a:ext uri="{FF2B5EF4-FFF2-40B4-BE49-F238E27FC236}">
                <a16:creationId xmlns:a16="http://schemas.microsoft.com/office/drawing/2014/main" id="{8E153FC8-7749-749A-1424-136B3E34FBFE}"/>
              </a:ext>
            </a:extLst>
          </p:cNvPr>
          <p:cNvSpPr/>
          <p:nvPr/>
        </p:nvSpPr>
        <p:spPr bwMode="auto">
          <a:xfrm>
            <a:off x="33830" y="2811267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笑臉 16">
            <a:extLst>
              <a:ext uri="{FF2B5EF4-FFF2-40B4-BE49-F238E27FC236}">
                <a16:creationId xmlns:a16="http://schemas.microsoft.com/office/drawing/2014/main" id="{EB6ACA32-9B8A-168B-AC3F-9C78BAAA512C}"/>
              </a:ext>
            </a:extLst>
          </p:cNvPr>
          <p:cNvSpPr/>
          <p:nvPr/>
        </p:nvSpPr>
        <p:spPr bwMode="auto">
          <a:xfrm>
            <a:off x="45577" y="3195865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2" name="笑臉 16">
            <a:extLst>
              <a:ext uri="{FF2B5EF4-FFF2-40B4-BE49-F238E27FC236}">
                <a16:creationId xmlns:a16="http://schemas.microsoft.com/office/drawing/2014/main" id="{0C34DDFC-7EFE-E122-FBE9-BB75B52858BA}"/>
              </a:ext>
            </a:extLst>
          </p:cNvPr>
          <p:cNvSpPr/>
          <p:nvPr/>
        </p:nvSpPr>
        <p:spPr bwMode="auto">
          <a:xfrm>
            <a:off x="43354" y="3388221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笑臉 16">
            <a:extLst>
              <a:ext uri="{FF2B5EF4-FFF2-40B4-BE49-F238E27FC236}">
                <a16:creationId xmlns:a16="http://schemas.microsoft.com/office/drawing/2014/main" id="{3220F43C-D46A-5871-F76C-A15B984F7EDD}"/>
              </a:ext>
            </a:extLst>
          </p:cNvPr>
          <p:cNvSpPr/>
          <p:nvPr/>
        </p:nvSpPr>
        <p:spPr bwMode="auto">
          <a:xfrm>
            <a:off x="43355" y="3573897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笑臉 16">
            <a:extLst>
              <a:ext uri="{FF2B5EF4-FFF2-40B4-BE49-F238E27FC236}">
                <a16:creationId xmlns:a16="http://schemas.microsoft.com/office/drawing/2014/main" id="{D81527D5-2883-7BE7-C04B-34FD85FBE047}"/>
              </a:ext>
            </a:extLst>
          </p:cNvPr>
          <p:cNvSpPr/>
          <p:nvPr/>
        </p:nvSpPr>
        <p:spPr bwMode="auto">
          <a:xfrm>
            <a:off x="32995" y="1468118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9" name="笑臉 16">
            <a:extLst>
              <a:ext uri="{FF2B5EF4-FFF2-40B4-BE49-F238E27FC236}">
                <a16:creationId xmlns:a16="http://schemas.microsoft.com/office/drawing/2014/main" id="{AE186522-755E-9CFD-60BA-967743E5EE13}"/>
              </a:ext>
            </a:extLst>
          </p:cNvPr>
          <p:cNvSpPr/>
          <p:nvPr/>
        </p:nvSpPr>
        <p:spPr bwMode="auto">
          <a:xfrm>
            <a:off x="30772" y="1660474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笑臉 16">
            <a:extLst>
              <a:ext uri="{FF2B5EF4-FFF2-40B4-BE49-F238E27FC236}">
                <a16:creationId xmlns:a16="http://schemas.microsoft.com/office/drawing/2014/main" id="{39C5AC8B-13A2-8EA0-F954-A4AA63426284}"/>
              </a:ext>
            </a:extLst>
          </p:cNvPr>
          <p:cNvSpPr/>
          <p:nvPr/>
        </p:nvSpPr>
        <p:spPr bwMode="auto">
          <a:xfrm>
            <a:off x="36717" y="1870538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笑臉 16">
            <a:extLst>
              <a:ext uri="{FF2B5EF4-FFF2-40B4-BE49-F238E27FC236}">
                <a16:creationId xmlns:a16="http://schemas.microsoft.com/office/drawing/2014/main" id="{E1134C46-B2C3-D754-597B-77EFCB46CCC1}"/>
              </a:ext>
            </a:extLst>
          </p:cNvPr>
          <p:cNvSpPr/>
          <p:nvPr/>
        </p:nvSpPr>
        <p:spPr bwMode="auto">
          <a:xfrm>
            <a:off x="32995" y="4118772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笑臉 16">
            <a:extLst>
              <a:ext uri="{FF2B5EF4-FFF2-40B4-BE49-F238E27FC236}">
                <a16:creationId xmlns:a16="http://schemas.microsoft.com/office/drawing/2014/main" id="{D9E0F9FB-E6D9-5D71-D8FF-026AF805BED3}"/>
              </a:ext>
            </a:extLst>
          </p:cNvPr>
          <p:cNvSpPr/>
          <p:nvPr/>
        </p:nvSpPr>
        <p:spPr bwMode="auto">
          <a:xfrm>
            <a:off x="30772" y="4311128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笑臉 16">
            <a:extLst>
              <a:ext uri="{FF2B5EF4-FFF2-40B4-BE49-F238E27FC236}">
                <a16:creationId xmlns:a16="http://schemas.microsoft.com/office/drawing/2014/main" id="{5BF1E569-E4C0-814E-2326-BCFCBC011263}"/>
              </a:ext>
            </a:extLst>
          </p:cNvPr>
          <p:cNvSpPr/>
          <p:nvPr/>
        </p:nvSpPr>
        <p:spPr bwMode="auto">
          <a:xfrm>
            <a:off x="30773" y="4496804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4" name="笑臉 16">
            <a:extLst>
              <a:ext uri="{FF2B5EF4-FFF2-40B4-BE49-F238E27FC236}">
                <a16:creationId xmlns:a16="http://schemas.microsoft.com/office/drawing/2014/main" id="{8D4BDAF4-61D2-E880-80B4-2C6C0C65DA6C}"/>
              </a:ext>
            </a:extLst>
          </p:cNvPr>
          <p:cNvSpPr/>
          <p:nvPr/>
        </p:nvSpPr>
        <p:spPr bwMode="auto">
          <a:xfrm>
            <a:off x="26234" y="4681764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" name="笑臉 32">
            <a:extLst>
              <a:ext uri="{FF2B5EF4-FFF2-40B4-BE49-F238E27FC236}">
                <a16:creationId xmlns:a16="http://schemas.microsoft.com/office/drawing/2014/main" id="{589175FE-5B3B-F0E1-C635-2020DEB25B8F}"/>
              </a:ext>
            </a:extLst>
          </p:cNvPr>
          <p:cNvSpPr/>
          <p:nvPr/>
        </p:nvSpPr>
        <p:spPr bwMode="auto">
          <a:xfrm>
            <a:off x="43355" y="5447148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笑臉 16">
            <a:extLst>
              <a:ext uri="{FF2B5EF4-FFF2-40B4-BE49-F238E27FC236}">
                <a16:creationId xmlns:a16="http://schemas.microsoft.com/office/drawing/2014/main" id="{5211325C-BEF5-488E-5E4A-FE3817C67C34}"/>
              </a:ext>
            </a:extLst>
          </p:cNvPr>
          <p:cNvSpPr/>
          <p:nvPr/>
        </p:nvSpPr>
        <p:spPr bwMode="auto">
          <a:xfrm>
            <a:off x="4539155" y="1104271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" name="笑臉 16">
            <a:extLst>
              <a:ext uri="{FF2B5EF4-FFF2-40B4-BE49-F238E27FC236}">
                <a16:creationId xmlns:a16="http://schemas.microsoft.com/office/drawing/2014/main" id="{60E95F47-6EAA-273E-011B-7B61FED1A7B5}"/>
              </a:ext>
            </a:extLst>
          </p:cNvPr>
          <p:cNvSpPr/>
          <p:nvPr/>
        </p:nvSpPr>
        <p:spPr bwMode="auto">
          <a:xfrm>
            <a:off x="43354" y="5801823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" name="笑臉 32">
            <a:extLst>
              <a:ext uri="{FF2B5EF4-FFF2-40B4-BE49-F238E27FC236}">
                <a16:creationId xmlns:a16="http://schemas.microsoft.com/office/drawing/2014/main" id="{220F056A-13CB-EDBE-9F7B-FD69CE6FAAF2}"/>
              </a:ext>
            </a:extLst>
          </p:cNvPr>
          <p:cNvSpPr/>
          <p:nvPr/>
        </p:nvSpPr>
        <p:spPr bwMode="auto">
          <a:xfrm>
            <a:off x="43355" y="6382037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笑臉 32">
            <a:extLst>
              <a:ext uri="{FF2B5EF4-FFF2-40B4-BE49-F238E27FC236}">
                <a16:creationId xmlns:a16="http://schemas.microsoft.com/office/drawing/2014/main" id="{D41860B6-C9BB-F413-2123-9428AEDB3D14}"/>
              </a:ext>
            </a:extLst>
          </p:cNvPr>
          <p:cNvSpPr/>
          <p:nvPr/>
        </p:nvSpPr>
        <p:spPr bwMode="auto">
          <a:xfrm>
            <a:off x="43354" y="6600392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2" name="笑臉 32">
            <a:extLst>
              <a:ext uri="{FF2B5EF4-FFF2-40B4-BE49-F238E27FC236}">
                <a16:creationId xmlns:a16="http://schemas.microsoft.com/office/drawing/2014/main" id="{EA5B7D76-462A-796E-FFD3-3DFC3771D854}"/>
              </a:ext>
            </a:extLst>
          </p:cNvPr>
          <p:cNvSpPr/>
          <p:nvPr/>
        </p:nvSpPr>
        <p:spPr bwMode="auto">
          <a:xfrm>
            <a:off x="4539238" y="1295400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3" name="笑臉 32">
            <a:extLst>
              <a:ext uri="{FF2B5EF4-FFF2-40B4-BE49-F238E27FC236}">
                <a16:creationId xmlns:a16="http://schemas.microsoft.com/office/drawing/2014/main" id="{025E329F-E93D-A9AE-DF65-BDBD4FBD2A62}"/>
              </a:ext>
            </a:extLst>
          </p:cNvPr>
          <p:cNvSpPr/>
          <p:nvPr/>
        </p:nvSpPr>
        <p:spPr bwMode="auto">
          <a:xfrm>
            <a:off x="4539154" y="1686976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4" name="笑臉 32">
            <a:extLst>
              <a:ext uri="{FF2B5EF4-FFF2-40B4-BE49-F238E27FC236}">
                <a16:creationId xmlns:a16="http://schemas.microsoft.com/office/drawing/2014/main" id="{1395FB2C-E3EA-6CB8-21EB-072F19FE97E7}"/>
              </a:ext>
            </a:extLst>
          </p:cNvPr>
          <p:cNvSpPr/>
          <p:nvPr/>
        </p:nvSpPr>
        <p:spPr bwMode="auto">
          <a:xfrm>
            <a:off x="4534846" y="2092907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5" name="笑臉 55">
            <a:extLst>
              <a:ext uri="{FF2B5EF4-FFF2-40B4-BE49-F238E27FC236}">
                <a16:creationId xmlns:a16="http://schemas.microsoft.com/office/drawing/2014/main" id="{9815A7E4-2175-17C8-65D2-0583F3447C5A}"/>
              </a:ext>
            </a:extLst>
          </p:cNvPr>
          <p:cNvSpPr/>
          <p:nvPr/>
        </p:nvSpPr>
        <p:spPr bwMode="auto">
          <a:xfrm>
            <a:off x="4534846" y="1904871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笑臉 55">
            <a:extLst>
              <a:ext uri="{FF2B5EF4-FFF2-40B4-BE49-F238E27FC236}">
                <a16:creationId xmlns:a16="http://schemas.microsoft.com/office/drawing/2014/main" id="{F8DD7A25-E762-FEB2-DBA3-01EE106B4477}"/>
              </a:ext>
            </a:extLst>
          </p:cNvPr>
          <p:cNvSpPr/>
          <p:nvPr/>
        </p:nvSpPr>
        <p:spPr bwMode="auto">
          <a:xfrm>
            <a:off x="4545115" y="2459695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7" name="笑臉 16">
            <a:extLst>
              <a:ext uri="{FF2B5EF4-FFF2-40B4-BE49-F238E27FC236}">
                <a16:creationId xmlns:a16="http://schemas.microsoft.com/office/drawing/2014/main" id="{99530A15-A401-DF0C-24E6-1BFF8BA053CC}"/>
              </a:ext>
            </a:extLst>
          </p:cNvPr>
          <p:cNvSpPr/>
          <p:nvPr/>
        </p:nvSpPr>
        <p:spPr bwMode="auto">
          <a:xfrm>
            <a:off x="4539155" y="4373996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0" name="笑臉 16">
            <a:extLst>
              <a:ext uri="{FF2B5EF4-FFF2-40B4-BE49-F238E27FC236}">
                <a16:creationId xmlns:a16="http://schemas.microsoft.com/office/drawing/2014/main" id="{9BBB7081-5E26-A63E-37EF-974E44D824A0}"/>
              </a:ext>
            </a:extLst>
          </p:cNvPr>
          <p:cNvSpPr/>
          <p:nvPr/>
        </p:nvSpPr>
        <p:spPr bwMode="auto">
          <a:xfrm>
            <a:off x="4534526" y="3037113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" name="笑臉 16">
            <a:extLst>
              <a:ext uri="{FF2B5EF4-FFF2-40B4-BE49-F238E27FC236}">
                <a16:creationId xmlns:a16="http://schemas.microsoft.com/office/drawing/2014/main" id="{C57837D7-B176-9278-57C7-9DC61831E572}"/>
              </a:ext>
            </a:extLst>
          </p:cNvPr>
          <p:cNvSpPr/>
          <p:nvPr/>
        </p:nvSpPr>
        <p:spPr bwMode="auto">
          <a:xfrm>
            <a:off x="4534526" y="3416674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3" name="笑臉 55">
            <a:extLst>
              <a:ext uri="{FF2B5EF4-FFF2-40B4-BE49-F238E27FC236}">
                <a16:creationId xmlns:a16="http://schemas.microsoft.com/office/drawing/2014/main" id="{CC47E41D-9565-063E-CEE5-8B3A65FFCD00}"/>
              </a:ext>
            </a:extLst>
          </p:cNvPr>
          <p:cNvSpPr/>
          <p:nvPr/>
        </p:nvSpPr>
        <p:spPr bwMode="auto">
          <a:xfrm>
            <a:off x="4534525" y="4936072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笑臉 32">
            <a:extLst>
              <a:ext uri="{FF2B5EF4-FFF2-40B4-BE49-F238E27FC236}">
                <a16:creationId xmlns:a16="http://schemas.microsoft.com/office/drawing/2014/main" id="{B5E6F022-0361-1D56-ADFA-ECC96FCB3BE2}"/>
              </a:ext>
            </a:extLst>
          </p:cNvPr>
          <p:cNvSpPr/>
          <p:nvPr/>
        </p:nvSpPr>
        <p:spPr bwMode="auto">
          <a:xfrm>
            <a:off x="4544736" y="3601841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1" name="笑臉 16">
            <a:extLst>
              <a:ext uri="{FF2B5EF4-FFF2-40B4-BE49-F238E27FC236}">
                <a16:creationId xmlns:a16="http://schemas.microsoft.com/office/drawing/2014/main" id="{E361954F-2AFF-BDC8-165B-1F00DC57883A}"/>
              </a:ext>
            </a:extLst>
          </p:cNvPr>
          <p:cNvSpPr/>
          <p:nvPr/>
        </p:nvSpPr>
        <p:spPr bwMode="auto">
          <a:xfrm>
            <a:off x="43355" y="3764396"/>
            <a:ext cx="185245" cy="158752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笑臉 32">
            <a:extLst>
              <a:ext uri="{FF2B5EF4-FFF2-40B4-BE49-F238E27FC236}">
                <a16:creationId xmlns:a16="http://schemas.microsoft.com/office/drawing/2014/main" id="{CE09E76B-C4FF-3F6A-66C8-EFEBAA027780}"/>
              </a:ext>
            </a:extLst>
          </p:cNvPr>
          <p:cNvSpPr/>
          <p:nvPr/>
        </p:nvSpPr>
        <p:spPr bwMode="auto">
          <a:xfrm>
            <a:off x="4544736" y="2649566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3" name="笑臉 32">
            <a:extLst>
              <a:ext uri="{FF2B5EF4-FFF2-40B4-BE49-F238E27FC236}">
                <a16:creationId xmlns:a16="http://schemas.microsoft.com/office/drawing/2014/main" id="{AABFA6BE-4DAE-7DB1-7BEE-5086921A38A8}"/>
              </a:ext>
            </a:extLst>
          </p:cNvPr>
          <p:cNvSpPr/>
          <p:nvPr/>
        </p:nvSpPr>
        <p:spPr bwMode="auto">
          <a:xfrm>
            <a:off x="4539155" y="3981108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笑臉 55">
            <a:extLst>
              <a:ext uri="{FF2B5EF4-FFF2-40B4-BE49-F238E27FC236}">
                <a16:creationId xmlns:a16="http://schemas.microsoft.com/office/drawing/2014/main" id="{7B28D8F8-76B2-D485-2276-A479EB75A0A2}"/>
              </a:ext>
            </a:extLst>
          </p:cNvPr>
          <p:cNvSpPr/>
          <p:nvPr/>
        </p:nvSpPr>
        <p:spPr bwMode="auto">
          <a:xfrm>
            <a:off x="4544736" y="4177034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5" name="笑臉 32">
            <a:extLst>
              <a:ext uri="{FF2B5EF4-FFF2-40B4-BE49-F238E27FC236}">
                <a16:creationId xmlns:a16="http://schemas.microsoft.com/office/drawing/2014/main" id="{D4BA04EB-8826-98F8-DFBE-20B0F9D9E2BA}"/>
              </a:ext>
            </a:extLst>
          </p:cNvPr>
          <p:cNvSpPr/>
          <p:nvPr/>
        </p:nvSpPr>
        <p:spPr bwMode="auto">
          <a:xfrm>
            <a:off x="4536348" y="4575792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6" name="笑臉 55">
            <a:extLst>
              <a:ext uri="{FF2B5EF4-FFF2-40B4-BE49-F238E27FC236}">
                <a16:creationId xmlns:a16="http://schemas.microsoft.com/office/drawing/2014/main" id="{3F99D3BF-9A6D-170B-42C8-11C98E0E29BC}"/>
              </a:ext>
            </a:extLst>
          </p:cNvPr>
          <p:cNvSpPr/>
          <p:nvPr/>
        </p:nvSpPr>
        <p:spPr bwMode="auto">
          <a:xfrm>
            <a:off x="4534525" y="3214444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7" name="笑臉 55">
            <a:extLst>
              <a:ext uri="{FF2B5EF4-FFF2-40B4-BE49-F238E27FC236}">
                <a16:creationId xmlns:a16="http://schemas.microsoft.com/office/drawing/2014/main" id="{E812115E-4DEC-8350-AE2D-63301CDCFF7E}"/>
              </a:ext>
            </a:extLst>
          </p:cNvPr>
          <p:cNvSpPr/>
          <p:nvPr/>
        </p:nvSpPr>
        <p:spPr bwMode="auto">
          <a:xfrm>
            <a:off x="4542981" y="5134550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8" name="笑臉 55">
            <a:extLst>
              <a:ext uri="{FF2B5EF4-FFF2-40B4-BE49-F238E27FC236}">
                <a16:creationId xmlns:a16="http://schemas.microsoft.com/office/drawing/2014/main" id="{F2963926-BE4C-6E6D-F061-CBC0672F0101}"/>
              </a:ext>
            </a:extLst>
          </p:cNvPr>
          <p:cNvSpPr/>
          <p:nvPr/>
        </p:nvSpPr>
        <p:spPr bwMode="auto">
          <a:xfrm>
            <a:off x="4546045" y="5312580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9" name="笑臉 55">
            <a:extLst>
              <a:ext uri="{FF2B5EF4-FFF2-40B4-BE49-F238E27FC236}">
                <a16:creationId xmlns:a16="http://schemas.microsoft.com/office/drawing/2014/main" id="{A596A556-C587-A2AC-9E0B-C5D9D0363C4B}"/>
              </a:ext>
            </a:extLst>
          </p:cNvPr>
          <p:cNvSpPr/>
          <p:nvPr/>
        </p:nvSpPr>
        <p:spPr bwMode="auto">
          <a:xfrm>
            <a:off x="4554501" y="5511058"/>
            <a:ext cx="185246" cy="158752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1" name="笑臉 32">
            <a:extLst>
              <a:ext uri="{FF2B5EF4-FFF2-40B4-BE49-F238E27FC236}">
                <a16:creationId xmlns:a16="http://schemas.microsoft.com/office/drawing/2014/main" id="{A52F64FB-3F9A-623C-6283-0731C9214DB7}"/>
              </a:ext>
            </a:extLst>
          </p:cNvPr>
          <p:cNvSpPr/>
          <p:nvPr/>
        </p:nvSpPr>
        <p:spPr bwMode="auto">
          <a:xfrm>
            <a:off x="51183" y="6003357"/>
            <a:ext cx="185245" cy="1706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895062-0CC7-D6CD-5BB7-0F4C51728580}"/>
              </a:ext>
            </a:extLst>
          </p:cNvPr>
          <p:cNvSpPr txBox="1"/>
          <p:nvPr/>
        </p:nvSpPr>
        <p:spPr>
          <a:xfrm>
            <a:off x="78584" y="4572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TW" altLang="en-US" sz="3600" b="1" dirty="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相關進度</a:t>
            </a:r>
            <a:endParaRPr lang="en-US" sz="3600" b="1" dirty="0">
              <a:solidFill>
                <a:srgbClr val="64646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808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3.E500WPM(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機台前置操作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9016EA-A55D-4CD6-6AB5-C603DFC00F1C}"/>
              </a:ext>
            </a:extLst>
          </p:cNvPr>
          <p:cNvSpPr txBox="1">
            <a:spLocks/>
          </p:cNvSpPr>
          <p:nvPr/>
        </p:nvSpPr>
        <p:spPr bwMode="auto">
          <a:xfrm>
            <a:off x="876300" y="2362200"/>
            <a:ext cx="7391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CONTROL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介面是否仍有產品，有的話可以記錄當下進行植入進度並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UNLOAD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 VALVE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OFF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BEAM 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BEAMSCAN(SETUP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FOCUS)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OFF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 VALVE -&gt; OFF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FARADAY INITIAL ,  (ROUGHLING VALVE &amp; TURBO) -&gt; OFF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 VOLTAGE DISABLE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WAIT FOR 30 MINS</a:t>
            </a: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88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DB13-3D44-7220-8707-2A31CDF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3.E500WPM(SOURCE HAND)</a:t>
            </a:r>
            <a:endParaRPr 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F2BF7EF-09F6-C2C4-E12C-0931CB820B02}"/>
              </a:ext>
            </a:extLst>
          </p:cNvPr>
          <p:cNvSpPr txBox="1">
            <a:spLocks/>
          </p:cNvSpPr>
          <p:nvPr/>
        </p:nvSpPr>
        <p:spPr bwMode="auto">
          <a:xfrm>
            <a:off x="1028700" y="2362200"/>
            <a:ext cx="7086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告示牌，開啟門板時確認接地無異常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 BOX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手動閥及右側水閥，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插上抽氣外罩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卸除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FILAMENT LINE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COOLING LINE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停止轉動後才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可拆除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 LINE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，以免破真空時損壞葉片。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卸除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FLANGE,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，裝上抽氣罩使用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H2O2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IPA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開始清潔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 15 MINS(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等待期間清洗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FLANGE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及更換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ELECTRODE)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FLANGE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HEAD+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周圍管線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建真空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開手動閥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4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DB13-3D44-7220-8707-2A31CDF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3.E500WPM(ELECTRODE)</a:t>
            </a:r>
            <a:endParaRPr 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F2BF7EF-09F6-C2C4-E12C-0931CB820B02}"/>
              </a:ext>
            </a:extLst>
          </p:cNvPr>
          <p:cNvSpPr txBox="1">
            <a:spLocks/>
          </p:cNvSpPr>
          <p:nvPr/>
        </p:nvSpPr>
        <p:spPr bwMode="auto">
          <a:xfrm>
            <a:off x="990600" y="2362200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MAG SOURCE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電源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卸除外圍管線及支撐版，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清除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PEELING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ELECTRODE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並調整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AXIS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至規範值內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(X:300-700,Y:350-650)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1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DB13-3D44-7220-8707-2A31CDF9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3.E500WPM(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建真空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F2BF7EF-09F6-C2C4-E12C-0931CB820B02}"/>
              </a:ext>
            </a:extLst>
          </p:cNvPr>
          <p:cNvSpPr txBox="1">
            <a:spLocks/>
          </p:cNvSpPr>
          <p:nvPr/>
        </p:nvSpPr>
        <p:spPr bwMode="auto">
          <a:xfrm>
            <a:off x="990600" y="2362200"/>
            <a:ext cx="75422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並接上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 LINE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後即可打開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TURBO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 粗抽閥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接著開啟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 VACUUM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使系統自動進行以下動作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BEAM LINE TURBO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粗抽閥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持續切換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粗抽閥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 VALVE &amp; CRYO VALVE SWITCH ON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 INITIAL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後開始調機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提速正常後即可關閉門板、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 VOLTAGE ON -&gt;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開始復機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411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855-326D-B1B1-B78A-51A1DDF6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590800"/>
            <a:ext cx="5715000" cy="5413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en-US" sz="9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691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99DD04-9BF9-45BE-9E95-EB9558A7129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C18D0-1C29-435B-8ECD-9553F4776AF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1742</TotalTime>
  <Words>396</Words>
  <Application>Microsoft Office PowerPoint</Application>
  <PresentationFormat>如螢幕大小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微軟正黑體</vt:lpstr>
      <vt:lpstr>Arial</vt:lpstr>
      <vt:lpstr>Calibri</vt:lpstr>
      <vt:lpstr>Verdana</vt:lpstr>
      <vt:lpstr>Wingdings</vt:lpstr>
      <vt:lpstr>Wingdings 2</vt:lpstr>
      <vt:lpstr>Blank Presentation</vt:lpstr>
      <vt:lpstr> 第四次新人週報 </vt:lpstr>
      <vt:lpstr>目錄</vt:lpstr>
      <vt:lpstr>正離子於磁場中以圓弧運動方式進行，對固定磁場強度及離子能量而言；螺旋運動半徑與質荷比m / e 呈正相關。</vt:lpstr>
      <vt:lpstr>PowerPoint 簡報</vt:lpstr>
      <vt:lpstr>3.E500WPM(機台前置操作)</vt:lpstr>
      <vt:lpstr>3.E500WPM(SOURCE HAND)</vt:lpstr>
      <vt:lpstr>3.E500WPM(ELECTRODE)</vt:lpstr>
      <vt:lpstr>3.E500WPM(建真空)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THChiu</cp:lastModifiedBy>
  <cp:revision>35</cp:revision>
  <dcterms:created xsi:type="dcterms:W3CDTF">2024-04-09T00:01:05Z</dcterms:created>
  <dcterms:modified xsi:type="dcterms:W3CDTF">2024-10-28T09:49:34Z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