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299" r:id="rId17"/>
    <p:sldId id="301" r:id="rId1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4BE"/>
    <a:srgbClr val="FE0600"/>
    <a:srgbClr val="B2C002"/>
    <a:srgbClr val="D00600"/>
    <a:srgbClr val="FC2110"/>
    <a:srgbClr val="FD09CF"/>
    <a:srgbClr val="E61C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22" autoAdjust="0"/>
  </p:normalViewPr>
  <p:slideViewPr>
    <p:cSldViewPr>
      <p:cViewPr varScale="1">
        <p:scale>
          <a:sx n="112" d="100"/>
          <a:sy n="112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662FA70-336C-4F37-BAF1-D0523A55B99F}" type="datetimeFigureOut">
              <a:rPr lang="zh-TW" altLang="en-US"/>
              <a:pPr>
                <a:defRPr/>
              </a:pPr>
              <a:t>2020/5/25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1C59E27-934E-4C2F-A790-3ACC4309EA6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85352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792554D-986E-4A77-90BD-922CFB5BE3E7}" type="datetimeFigureOut">
              <a:rPr lang="zh-TW" altLang="en-US"/>
              <a:pPr>
                <a:defRPr/>
              </a:pPr>
              <a:t>2020/5/25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zh-TW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A44EAE-B9C6-47ED-A9FB-804DC5416F8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3748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F0259AC-2DC9-46B9-B2D1-DD4579BA9FB4}" type="datetime1">
              <a:rPr lang="zh-TW" altLang="en-US" smtClean="0"/>
              <a:pPr eaLnBrk="1" hangingPunct="1">
                <a:spcBef>
                  <a:spcPct val="0"/>
                </a:spcBef>
              </a:pPr>
              <a:t>2020/5/25</a:t>
            </a:fld>
            <a:endParaRPr lang="zh-TW" altLang="en-US" smtClean="0"/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3AF4B84D-3C7D-4A99-B262-26EB0E4352D6}" type="slidenum">
              <a:rPr lang="zh-TW" altLang="en-US" smtClean="0"/>
              <a:pPr eaLnBrk="1" hangingPunct="1">
                <a:spcBef>
                  <a:spcPct val="0"/>
                </a:spcBef>
              </a:pPr>
              <a:t>0</a:t>
            </a:fld>
            <a:endParaRPr lang="zh-TW" altLang="en-US" smtClean="0"/>
          </a:p>
        </p:txBody>
      </p:sp>
      <p:sp>
        <p:nvSpPr>
          <p:cNvPr id="32774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mtClean="0"/>
              <a:t>Confidential</a:t>
            </a: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27577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296144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</p:spPr>
        <p:txBody>
          <a:bodyPr/>
          <a:lstStyle>
            <a:lvl1pPr algn="ctr">
              <a:defRPr b="1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5A876138-E628-4C87-9341-D9526907F6A5}" type="datetime1">
              <a:rPr lang="zh-TW" altLang="en-US"/>
              <a:pPr>
                <a:defRPr/>
              </a:pPr>
              <a:t>2020/5/25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b="1"/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817F4ADC-D990-40FF-B5E1-31FE20EADB2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14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D8BAE-5694-4C0B-9B24-E17828D51566}" type="datetime1">
              <a:rPr lang="zh-TW" altLang="en-US"/>
              <a:pPr>
                <a:defRPr/>
              </a:pPr>
              <a:t>2020/5/25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86BB7-36D2-43FE-B307-71049C7732F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92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93936-EA6C-4BCC-A460-811EC8971CA6}" type="datetime1">
              <a:rPr lang="zh-TW" altLang="en-US"/>
              <a:pPr>
                <a:defRPr/>
              </a:pPr>
              <a:t>2020/5/25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CDDE-2E22-4930-A8F6-784F968FD9A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37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spcBef>
                <a:spcPts val="1000"/>
              </a:spcBef>
              <a:buFont typeface="Arial" pitchFamily="34" charset="0"/>
              <a:buChar char="•"/>
              <a:defRPr/>
            </a:lvl2pPr>
            <a:lvl3pPr>
              <a:spcBef>
                <a:spcPts val="1000"/>
              </a:spcBef>
              <a:defRPr/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E24B5-F7C5-4349-A801-2C2B6C670AA6}" type="datetime1">
              <a:rPr lang="zh-TW" altLang="en-US"/>
              <a:pPr>
                <a:defRPr/>
              </a:pPr>
              <a:t>2020/5/25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8CB8-8B4C-4A85-9EC1-02195EB960B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51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8B078-7180-465C-B791-5590CBB68950}" type="datetime1">
              <a:rPr lang="zh-TW" altLang="en-US"/>
              <a:pPr>
                <a:defRPr/>
              </a:pPr>
              <a:t>2020/5/25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32D38-B5F4-4EFE-987F-6CE66EB913E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86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E98F2-2D14-4C6A-A96B-E2EA3FDB8AD4}" type="datetime1">
              <a:rPr lang="zh-TW" altLang="en-US"/>
              <a:pPr>
                <a:defRPr/>
              </a:pPr>
              <a:t>2020/5/25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7FD6E-C8A5-430C-B995-8F2B823E26B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03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30D90-61B9-4CC2-93EF-1EC63A133A0B}" type="datetime1">
              <a:rPr lang="zh-TW" altLang="en-US"/>
              <a:pPr>
                <a:defRPr/>
              </a:pPr>
              <a:t>2020/5/25</a:t>
            </a:fld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B6C0B-C452-4E11-B8CC-87BB36624A3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14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3D28B-847D-41C7-AA8E-33FCD5A46F0A}" type="datetime1">
              <a:rPr lang="zh-TW" altLang="en-US"/>
              <a:pPr>
                <a:defRPr/>
              </a:pPr>
              <a:t>2020/5/25</a:t>
            </a:fld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826D0-DBF6-4825-9DAC-3EB10533DF9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77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1CC1F-01C4-4BE3-9076-B2C51619034D}" type="datetime1">
              <a:rPr lang="zh-TW" altLang="en-US"/>
              <a:pPr>
                <a:defRPr/>
              </a:pPr>
              <a:t>2020/5/25</a:t>
            </a:fld>
            <a:endParaRPr lang="zh-TW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7C2C5-8CDE-4B9C-926F-90A592E3D4D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43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258D7-4205-4867-80F7-ED0CE334F891}" type="datetime1">
              <a:rPr lang="zh-TW" altLang="en-US"/>
              <a:pPr>
                <a:defRPr/>
              </a:pPr>
              <a:t>2020/5/25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5ED51-2F96-4350-83F6-45475EEA555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92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73322-6D4E-4B74-B170-0A1D2CB2EC9E}" type="datetime1">
              <a:rPr lang="zh-TW" altLang="en-US"/>
              <a:pPr>
                <a:defRPr/>
              </a:pPr>
              <a:t>2020/5/25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7A2F8-A0C3-425A-B7A9-3043E9E9E03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05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zh-TW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14E0BE8-D7DC-44D5-9D66-0735F7F35D6A}" type="datetime1">
              <a:rPr lang="zh-TW" altLang="en-US"/>
              <a:pPr>
                <a:defRPr/>
              </a:pPr>
              <a:t>2020/5/25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2363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46353FE9-FE69-4C86-BE4E-C470FBD8F41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7" r:id="rId1"/>
    <p:sldLayoutId id="2147484287" r:id="rId2"/>
    <p:sldLayoutId id="2147484288" r:id="rId3"/>
    <p:sldLayoutId id="2147484289" r:id="rId4"/>
    <p:sldLayoutId id="2147484290" r:id="rId5"/>
    <p:sldLayoutId id="2147484291" r:id="rId6"/>
    <p:sldLayoutId id="2147484292" r:id="rId7"/>
    <p:sldLayoutId id="2147484293" r:id="rId8"/>
    <p:sldLayoutId id="2147484294" r:id="rId9"/>
    <p:sldLayoutId id="2147484295" r:id="rId10"/>
    <p:sldLayoutId id="214748429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1052513"/>
            <a:ext cx="7772400" cy="1295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sz="49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第四次新人週報</a:t>
            </a:r>
            <a:endParaRPr lang="en-US" sz="9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88997" y="4437112"/>
            <a:ext cx="346761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工號</a:t>
            </a:r>
            <a:r>
              <a:rPr lang="en-US" altLang="zh-TW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:1200106</a:t>
            </a:r>
            <a:endParaRPr lang="en-US" altLang="zh-TW" sz="3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  <a:r>
              <a:rPr lang="en-US" altLang="zh-TW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黃劭</a:t>
            </a:r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宸</a:t>
            </a:r>
            <a:endParaRPr lang="en-US" altLang="zh-TW" sz="3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到職日</a:t>
            </a:r>
            <a:r>
              <a:rPr lang="en-US" altLang="zh-TW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109/03/30</a:t>
            </a:r>
            <a:endParaRPr lang="zh-TW" altLang="en-US" sz="32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924944"/>
            <a:ext cx="4729162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破真空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400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96753"/>
            <a:ext cx="2160240" cy="162018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C78CB8-8B4C-4A85-9EC1-02195EB960B3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96753"/>
            <a:ext cx="2160240" cy="162018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81" y="3212976"/>
            <a:ext cx="3780648" cy="283548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835696" y="2794906"/>
            <a:ext cx="17347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1" cap="none" spc="0" dirty="0" smtClean="0">
                <a:ln w="0"/>
                <a:solidFill>
                  <a:schemeClr val="tx1"/>
                </a:solidFill>
                <a:latin typeface="+mn-lt"/>
                <a:ea typeface="標楷體" panose="03000509000000000000" pitchFamily="65" charset="-120"/>
              </a:rPr>
              <a:t>GAS</a:t>
            </a:r>
            <a:r>
              <a:rPr lang="zh-TW" altLang="en-US" b="1" cap="none" spc="0" dirty="0" smtClean="0">
                <a:ln w="0"/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手動閥關閉</a:t>
            </a:r>
            <a:endParaRPr lang="zh-TW" altLang="en-US" b="1" cap="none" spc="0" dirty="0">
              <a:ln w="0"/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92158" y="2786211"/>
            <a:ext cx="248016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b="1" dirty="0" smtClean="0">
                <a:ln w="0"/>
                <a:latin typeface="+mn-lt"/>
                <a:ea typeface="標楷體" panose="03000509000000000000" pitchFamily="65" charset="-120"/>
              </a:rPr>
              <a:t>確認</a:t>
            </a:r>
            <a:r>
              <a:rPr lang="en-US" altLang="zh-TW" b="1" dirty="0" smtClean="0">
                <a:ln w="0"/>
                <a:latin typeface="+mn-lt"/>
                <a:ea typeface="標楷體" panose="03000509000000000000" pitchFamily="65" charset="-120"/>
              </a:rPr>
              <a:t>TURBO</a:t>
            </a:r>
            <a:r>
              <a:rPr lang="zh-TW" altLang="en-US" b="1" dirty="0" smtClean="0">
                <a:ln w="0"/>
                <a:latin typeface="+mn-lt"/>
                <a:ea typeface="標楷體" panose="03000509000000000000" pitchFamily="65" charset="-120"/>
              </a:rPr>
              <a:t>已減速停</a:t>
            </a:r>
            <a:r>
              <a:rPr lang="zh-TW" altLang="en-US" b="1" dirty="0">
                <a:ln w="0"/>
                <a:latin typeface="+mn-lt"/>
                <a:ea typeface="標楷體" panose="03000509000000000000" pitchFamily="65" charset="-120"/>
              </a:rPr>
              <a:t>下</a:t>
            </a:r>
            <a:endParaRPr lang="zh-TW" altLang="en-US" b="1" cap="none" spc="0" dirty="0">
              <a:ln w="0"/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05299" y="5987018"/>
            <a:ext cx="22477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b="1" dirty="0" smtClean="0">
                <a:ln w="0"/>
                <a:latin typeface="+mn-lt"/>
                <a:ea typeface="標楷體" panose="03000509000000000000" pitchFamily="65" charset="-120"/>
              </a:rPr>
              <a:t>鬆開</a:t>
            </a:r>
            <a:r>
              <a:rPr lang="en-US" altLang="zh-TW" b="1" dirty="0" smtClean="0">
                <a:ln w="0"/>
                <a:latin typeface="+mn-lt"/>
                <a:ea typeface="標楷體" panose="03000509000000000000" pitchFamily="65" charset="-120"/>
              </a:rPr>
              <a:t>GAS</a:t>
            </a:r>
            <a:r>
              <a:rPr lang="zh-TW" altLang="en-US" b="1" dirty="0" smtClean="0">
                <a:ln w="0"/>
                <a:latin typeface="+mn-lt"/>
                <a:ea typeface="標楷體" panose="03000509000000000000" pitchFamily="65" charset="-120"/>
              </a:rPr>
              <a:t> </a:t>
            </a:r>
            <a:r>
              <a:rPr lang="en-US" altLang="zh-TW" b="1" dirty="0" smtClean="0">
                <a:ln w="0"/>
                <a:latin typeface="+mn-lt"/>
                <a:ea typeface="標楷體" panose="03000509000000000000" pitchFamily="65" charset="-120"/>
              </a:rPr>
              <a:t>LINE &amp;VENT</a:t>
            </a:r>
            <a:endParaRPr lang="zh-TW" altLang="en-US" b="1" cap="none" spc="0" dirty="0">
              <a:ln w="0"/>
              <a:solidFill>
                <a:schemeClr val="tx1"/>
              </a:solidFill>
              <a:latin typeface="+mn-lt"/>
              <a:ea typeface="標楷體" panose="03000509000000000000" pitchFamily="65" charset="-120"/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3923928" y="4437112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99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更換</a:t>
            </a:r>
            <a:r>
              <a:rPr lang="en-US" altLang="zh-TW" sz="4400" dirty="0"/>
              <a:t>SOURCE&amp;ELECTRODE</a:t>
            </a:r>
            <a:br>
              <a:rPr lang="en-US" altLang="zh-TW" sz="4400" dirty="0"/>
            </a:br>
            <a:endParaRPr lang="zh-TW" altLang="en-US" sz="44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72816"/>
            <a:ext cx="3312368" cy="248427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C78CB8-8B4C-4A85-9EC1-02195EB960B3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3312368" cy="24842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43608" y="4646962"/>
            <a:ext cx="33843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b="1" cap="none" spc="0" dirty="0" smtClean="0">
                <a:ln w="0"/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拆除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水管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快速接頭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、正負電極、</a:t>
            </a:r>
            <a:r>
              <a:rPr lang="en-US" altLang="zh-TW" b="1" dirty="0" smtClean="0">
                <a:ln w="0"/>
                <a:ea typeface="標楷體" panose="03000509000000000000" pitchFamily="65" charset="-120"/>
              </a:rPr>
              <a:t>GAS</a:t>
            </a:r>
            <a:r>
              <a:rPr lang="zh-TW" altLang="en-US" b="1" dirty="0" smtClean="0">
                <a:ln w="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ln w="0"/>
                <a:ea typeface="標楷體" panose="03000509000000000000" pitchFamily="65" charset="-120"/>
              </a:rPr>
              <a:t>LINE </a:t>
            </a:r>
            <a:r>
              <a:rPr lang="zh-TW" altLang="en-US" b="1" dirty="0" smtClean="0">
                <a:ln w="0"/>
                <a:ea typeface="標楷體" panose="03000509000000000000" pitchFamily="65" charset="-120"/>
              </a:rPr>
              <a:t>後便可將</a:t>
            </a:r>
            <a:r>
              <a:rPr lang="en-US" altLang="zh-TW" b="1" dirty="0" smtClean="0">
                <a:ln w="0"/>
                <a:ea typeface="標楷體" panose="03000509000000000000" pitchFamily="65" charset="-120"/>
              </a:rPr>
              <a:t>SOURC</a:t>
            </a:r>
            <a:r>
              <a:rPr lang="en-US" altLang="zh-TW" b="1" dirty="0">
                <a:ln w="0"/>
                <a:ea typeface="標楷體" panose="03000509000000000000" pitchFamily="65" charset="-120"/>
              </a:rPr>
              <a:t>E</a:t>
            </a:r>
            <a:r>
              <a:rPr lang="zh-TW" altLang="en-US" b="1" dirty="0" smtClean="0">
                <a:ln w="0"/>
                <a:ea typeface="標楷體" panose="03000509000000000000" pitchFamily="65" charset="-120"/>
              </a:rPr>
              <a:t>拉出送往清理台，帶</a:t>
            </a:r>
            <a:r>
              <a:rPr lang="en-US" altLang="zh-TW" b="1" dirty="0" smtClean="0">
                <a:ln w="0"/>
                <a:ea typeface="標楷體" panose="03000509000000000000" pitchFamily="65" charset="-120"/>
              </a:rPr>
              <a:t>FLANGE</a:t>
            </a:r>
            <a:r>
              <a:rPr lang="zh-TW" altLang="en-US" b="1" dirty="0" smtClean="0">
                <a:ln w="0"/>
                <a:ea typeface="標楷體" panose="03000509000000000000" pitchFamily="65" charset="-120"/>
              </a:rPr>
              <a:t>清理裝回後便可裝上</a:t>
            </a:r>
            <a:r>
              <a:rPr lang="en-US" altLang="zh-TW" b="1" dirty="0" smtClean="0">
                <a:ln w="0"/>
                <a:ea typeface="標楷體" panose="03000509000000000000" pitchFamily="65" charset="-120"/>
              </a:rPr>
              <a:t>SOURCE</a:t>
            </a:r>
            <a:r>
              <a:rPr lang="zh-TW" altLang="en-US" b="1" dirty="0" smtClean="0">
                <a:ln w="0"/>
                <a:ea typeface="標楷體" panose="03000509000000000000" pitchFamily="65" charset="-120"/>
              </a:rPr>
              <a:t>備品，接回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水管、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正負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電極、</a:t>
            </a:r>
            <a:r>
              <a:rPr lang="en-US" altLang="zh-TW" b="1" dirty="0">
                <a:ln w="0"/>
                <a:ea typeface="標楷體" panose="03000509000000000000" pitchFamily="65" charset="-120"/>
              </a:rPr>
              <a:t> GAS</a:t>
            </a:r>
            <a:r>
              <a:rPr lang="zh-TW" altLang="en-US" b="1" dirty="0">
                <a:ln w="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ln w="0"/>
                <a:ea typeface="標楷體" panose="03000509000000000000" pitchFamily="65" charset="-120"/>
              </a:rPr>
              <a:t>LINE </a:t>
            </a:r>
            <a:r>
              <a:rPr lang="en-US" altLang="zh-TW" b="1" dirty="0" smtClean="0">
                <a:ln w="0"/>
                <a:ea typeface="標楷體" panose="03000509000000000000" pitchFamily="65" charset="-120"/>
              </a:rPr>
              <a:t>(</a:t>
            </a:r>
            <a:r>
              <a:rPr lang="zh-TW" altLang="en-US" b="1" dirty="0" smtClean="0">
                <a:ln w="0"/>
                <a:ea typeface="標楷體" panose="03000509000000000000" pitchFamily="65" charset="-120"/>
              </a:rPr>
              <a:t>記得檢查是否有</a:t>
            </a:r>
            <a:r>
              <a:rPr lang="en-US" altLang="zh-TW" b="1" dirty="0" smtClean="0">
                <a:ln w="0"/>
                <a:ea typeface="標楷體" panose="03000509000000000000" pitchFamily="65" charset="-120"/>
              </a:rPr>
              <a:t>O-RING)</a:t>
            </a:r>
            <a:r>
              <a:rPr lang="zh-TW" altLang="en-US" b="1" dirty="0" smtClean="0">
                <a:ln w="0"/>
                <a:ea typeface="標楷體" panose="03000509000000000000" pitchFamily="65" charset="-120"/>
              </a:rPr>
              <a:t>。</a:t>
            </a:r>
            <a:endParaRPr lang="zh-TW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76056" y="4621398"/>
            <a:ext cx="319878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b="1" dirty="0" smtClean="0">
                <a:ln w="0"/>
                <a:latin typeface="標楷體" panose="03000509000000000000" pitchFamily="65" charset="-120"/>
                <a:ea typeface="標楷體" panose="03000509000000000000" pitchFamily="65" charset="-120"/>
              </a:rPr>
              <a:t>移除電極、</a:t>
            </a:r>
            <a:r>
              <a:rPr lang="en-US" altLang="zh-TW" b="1" dirty="0" smtClean="0">
                <a:ln w="0"/>
                <a:latin typeface="標楷體" panose="03000509000000000000" pitchFamily="65" charset="-120"/>
                <a:ea typeface="標楷體" panose="03000509000000000000" pitchFamily="65" charset="-120"/>
              </a:rPr>
              <a:t>XYZ</a:t>
            </a:r>
            <a:r>
              <a:rPr lang="zh-TW" altLang="en-US" b="1" dirty="0">
                <a:ln w="0"/>
                <a:latin typeface="標楷體" panose="03000509000000000000" pitchFamily="65" charset="-120"/>
                <a:ea typeface="標楷體" panose="03000509000000000000" pitchFamily="65" charset="-120"/>
              </a:rPr>
              <a:t>軸</a:t>
            </a:r>
            <a:r>
              <a:rPr lang="zh-TW" altLang="en-US" b="1" dirty="0" smtClean="0">
                <a:ln w="0"/>
                <a:latin typeface="標楷體" panose="03000509000000000000" pitchFamily="65" charset="-120"/>
                <a:ea typeface="標楷體" panose="03000509000000000000" pitchFamily="65" charset="-120"/>
              </a:rPr>
              <a:t>訊號線、推開</a:t>
            </a:r>
            <a:r>
              <a:rPr lang="en-US" altLang="zh-TW" b="1" dirty="0" smtClean="0">
                <a:ln w="0"/>
                <a:latin typeface="標楷體" panose="03000509000000000000" pitchFamily="65" charset="-120"/>
                <a:ea typeface="標楷體" panose="03000509000000000000" pitchFamily="65" charset="-120"/>
              </a:rPr>
              <a:t>MAGNET</a:t>
            </a:r>
            <a:r>
              <a:rPr lang="zh-TW" altLang="en-US" b="1" dirty="0" smtClean="0">
                <a:ln w="0"/>
                <a:latin typeface="標楷體" panose="03000509000000000000" pitchFamily="65" charset="-120"/>
                <a:ea typeface="標楷體" panose="03000509000000000000" pitchFamily="65" charset="-120"/>
              </a:rPr>
              <a:t>位置，即可鬆開螺絲卸下</a:t>
            </a:r>
            <a:r>
              <a:rPr lang="en-US" altLang="zh-TW" b="1" dirty="0" smtClean="0">
                <a:ln w="0"/>
                <a:latin typeface="標楷體" panose="03000509000000000000" pitchFamily="65" charset="-120"/>
                <a:ea typeface="標楷體" panose="03000509000000000000" pitchFamily="65" charset="-120"/>
              </a:rPr>
              <a:t>ELECTRODE</a:t>
            </a:r>
            <a:r>
              <a:rPr lang="zh-TW" altLang="en-US" b="1" dirty="0" smtClean="0">
                <a:ln w="0"/>
                <a:latin typeface="標楷體" panose="03000509000000000000" pitchFamily="65" charset="-120"/>
                <a:ea typeface="標楷體" panose="03000509000000000000" pitchFamily="65" charset="-120"/>
              </a:rPr>
              <a:t>，將三角形金屬板裝到新備品上，即可裝回</a:t>
            </a:r>
            <a:r>
              <a:rPr lang="en-US" altLang="zh-TW" b="1" dirty="0" smtClean="0">
                <a:ln w="0"/>
                <a:latin typeface="標楷體" panose="03000509000000000000" pitchFamily="65" charset="-120"/>
                <a:ea typeface="標楷體" panose="03000509000000000000" pitchFamily="65" charset="-120"/>
              </a:rPr>
              <a:t>ELECTRODE</a:t>
            </a:r>
            <a:r>
              <a:rPr lang="zh-TW" altLang="en-US" b="1" dirty="0" smtClean="0">
                <a:ln w="0"/>
                <a:latin typeface="標楷體" panose="03000509000000000000" pitchFamily="65" charset="-120"/>
                <a:ea typeface="標楷體" panose="03000509000000000000" pitchFamily="65" charset="-120"/>
              </a:rPr>
              <a:t>，再裝回</a:t>
            </a:r>
            <a:r>
              <a:rPr lang="zh-TW" altLang="en-US" b="1" dirty="0">
                <a:ln w="0"/>
                <a:latin typeface="標楷體" panose="03000509000000000000" pitchFamily="65" charset="-120"/>
                <a:ea typeface="標楷體" panose="03000509000000000000" pitchFamily="65" charset="-120"/>
              </a:rPr>
              <a:t>電極、</a:t>
            </a:r>
            <a:r>
              <a:rPr lang="en-US" altLang="zh-TW" b="1" dirty="0">
                <a:ln w="0"/>
                <a:latin typeface="標楷體" panose="03000509000000000000" pitchFamily="65" charset="-120"/>
                <a:ea typeface="標楷體" panose="03000509000000000000" pitchFamily="65" charset="-120"/>
              </a:rPr>
              <a:t>XYZ</a:t>
            </a:r>
            <a:r>
              <a:rPr lang="zh-TW" altLang="en-US" b="1" dirty="0">
                <a:ln w="0"/>
                <a:latin typeface="標楷體" panose="03000509000000000000" pitchFamily="65" charset="-120"/>
                <a:ea typeface="標楷體" panose="03000509000000000000" pitchFamily="65" charset="-120"/>
              </a:rPr>
              <a:t>軸訊號</a:t>
            </a:r>
            <a:r>
              <a:rPr lang="zh-TW" altLang="en-US" b="1" dirty="0" smtClean="0">
                <a:ln w="0"/>
                <a:latin typeface="標楷體" panose="03000509000000000000" pitchFamily="65" charset="-120"/>
                <a:ea typeface="標楷體" panose="03000509000000000000" pitchFamily="65" charset="-120"/>
              </a:rPr>
              <a:t>線，復原</a:t>
            </a:r>
            <a:r>
              <a:rPr lang="en-US" altLang="zh-TW" b="1" dirty="0">
                <a:ln w="0"/>
                <a:latin typeface="標楷體" panose="03000509000000000000" pitchFamily="65" charset="-120"/>
                <a:ea typeface="標楷體" panose="03000509000000000000" pitchFamily="65" charset="-120"/>
              </a:rPr>
              <a:t>MAGNET</a:t>
            </a:r>
            <a:r>
              <a:rPr lang="zh-TW" altLang="en-US" b="1" dirty="0" smtClean="0">
                <a:ln w="0"/>
                <a:latin typeface="標楷體" panose="03000509000000000000" pitchFamily="65" charset="-120"/>
                <a:ea typeface="標楷體" panose="03000509000000000000" pitchFamily="65" charset="-120"/>
              </a:rPr>
              <a:t>位置。</a:t>
            </a:r>
            <a:endParaRPr lang="zh-TW" altLang="en-US" b="1" cap="none" spc="0" dirty="0">
              <a:ln w="0"/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9698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清理</a:t>
            </a:r>
            <a:r>
              <a:rPr lang="en-US" altLang="zh-TW" sz="4400" dirty="0"/>
              <a:t>BUSHING&amp;FLANGE</a:t>
            </a:r>
            <a:br>
              <a:rPr lang="en-US" altLang="zh-TW" sz="4400" dirty="0"/>
            </a:b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把拆下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 smtClean="0">
                <a:ea typeface="標楷體" panose="03000509000000000000" pitchFamily="65" charset="-120"/>
              </a:rPr>
              <a:t>FLANGE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拿到清洗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台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清洗，先使用</a:t>
            </a:r>
            <a:r>
              <a:rPr lang="en-US" altLang="zh-TW" dirty="0" smtClean="0">
                <a:ea typeface="標楷體" panose="03000509000000000000" pitchFamily="65" charset="-120"/>
              </a:rPr>
              <a:t>H2O2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搭配菜瓜布刷洗，使用</a:t>
            </a:r>
            <a:r>
              <a:rPr lang="en-US" altLang="zh-TW" dirty="0" smtClean="0">
                <a:ea typeface="標楷體" panose="03000509000000000000" pitchFamily="65" charset="-120"/>
              </a:rPr>
              <a:t>DI</a:t>
            </a:r>
            <a:r>
              <a:rPr lang="zh-TW" altLang="en-US" dirty="0" smtClean="0">
                <a:ea typeface="標楷體" panose="03000509000000000000" pitchFamily="65" charset="-120"/>
              </a:rPr>
              <a:t>  </a:t>
            </a:r>
            <a:r>
              <a:rPr lang="en-US" altLang="zh-TW" dirty="0" smtClean="0">
                <a:ea typeface="標楷體" panose="03000509000000000000" pitchFamily="65" charset="-120"/>
              </a:rPr>
              <a:t>WATER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清除</a:t>
            </a:r>
            <a:r>
              <a:rPr lang="en-US" altLang="zh-TW" dirty="0" smtClean="0">
                <a:ea typeface="標楷體" panose="03000509000000000000" pitchFamily="65" charset="-120"/>
              </a:rPr>
              <a:t>H2O2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，用</a:t>
            </a:r>
            <a:r>
              <a:rPr lang="en-US" altLang="zh-TW" dirty="0" smtClean="0">
                <a:ea typeface="標楷體" panose="03000509000000000000" pitchFamily="65" charset="-120"/>
              </a:rPr>
              <a:t>IPA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擦拭。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拆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下</a:t>
            </a:r>
            <a:r>
              <a:rPr lang="en-US" altLang="zh-TW" dirty="0" smtClean="0">
                <a:ea typeface="標楷體" panose="03000509000000000000" pitchFamily="65" charset="-120"/>
              </a:rPr>
              <a:t>FLANGE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後裝上</a:t>
            </a:r>
            <a:r>
              <a:rPr lang="en-US" altLang="zh-TW" dirty="0" smtClean="0">
                <a:ea typeface="標楷體" panose="03000509000000000000" pitchFamily="65" charset="-120"/>
              </a:rPr>
              <a:t>E500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專用集氣罩，便可帶上防酸手套，用</a:t>
            </a:r>
            <a:r>
              <a:rPr lang="en-US" altLang="zh-TW" dirty="0" smtClean="0">
                <a:ea typeface="標楷體" panose="03000509000000000000" pitchFamily="65" charset="-120"/>
              </a:rPr>
              <a:t>H2O2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噴小白布擦拭</a:t>
            </a:r>
            <a:r>
              <a:rPr lang="en-US" altLang="zh-TW" dirty="0" smtClean="0">
                <a:ea typeface="標楷體" panose="03000509000000000000" pitchFamily="65" charset="-120"/>
              </a:rPr>
              <a:t>BUSHING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內部，再用</a:t>
            </a:r>
            <a:r>
              <a:rPr lang="en-US" altLang="zh-TW" dirty="0" smtClean="0">
                <a:ea typeface="標楷體" panose="03000509000000000000" pitchFamily="65" charset="-120"/>
              </a:rPr>
              <a:t>IPA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擦拭。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C78CB8-8B4C-4A85-9EC1-02195EB960B3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22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</a:t>
            </a:r>
            <a:r>
              <a:rPr lang="zh-TW" altLang="en-US" sz="4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真空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4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54" y="1310279"/>
            <a:ext cx="3484646" cy="261348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3662363" y="6356351"/>
            <a:ext cx="1425713" cy="284648"/>
          </a:xfrm>
        </p:spPr>
        <p:txBody>
          <a:bodyPr/>
          <a:lstStyle/>
          <a:p>
            <a:pPr>
              <a:defRPr/>
            </a:pPr>
            <a:fld id="{1DC78CB8-8B4C-4A85-9EC1-02195EB960B3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2267744" y="2852936"/>
            <a:ext cx="288703" cy="392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826084" y="1160700"/>
            <a:ext cx="598646" cy="6841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539552" y="4242290"/>
            <a:ext cx="608232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1600" b="1" dirty="0" smtClean="0">
                <a:ln w="0"/>
                <a:latin typeface="+mn-lt"/>
                <a:ea typeface="標楷體" panose="03000509000000000000" pitchFamily="65" charset="-120"/>
              </a:rPr>
              <a:t>1.</a:t>
            </a:r>
            <a:r>
              <a:rPr lang="zh-TW" altLang="en-US" sz="1600" b="1" dirty="0" smtClean="0">
                <a:ln w="0"/>
                <a:latin typeface="標楷體" panose="03000509000000000000" pitchFamily="65" charset="-120"/>
                <a:ea typeface="標楷體" panose="03000509000000000000" pitchFamily="65" charset="-120"/>
              </a:rPr>
              <a:t>先開</a:t>
            </a:r>
            <a:r>
              <a:rPr lang="en-US" altLang="zh-TW" sz="1600" b="1" dirty="0" smtClean="0">
                <a:ln w="0"/>
                <a:latin typeface="+mn-lt"/>
                <a:ea typeface="標楷體" panose="03000509000000000000" pitchFamily="65" charset="-120"/>
              </a:rPr>
              <a:t>BEAMLINE</a:t>
            </a:r>
            <a:r>
              <a:rPr lang="zh-TW" altLang="en-US" sz="1600" b="1" dirty="0">
                <a:ln w="0"/>
                <a:latin typeface="+mn-lt"/>
                <a:ea typeface="標楷體" panose="03000509000000000000" pitchFamily="65" charset="-120"/>
              </a:rPr>
              <a:t> </a:t>
            </a:r>
            <a:r>
              <a:rPr lang="en-US" altLang="zh-TW" sz="1600" b="1" dirty="0" smtClean="0">
                <a:ln w="0"/>
                <a:latin typeface="+mn-lt"/>
                <a:ea typeface="標楷體" panose="03000509000000000000" pitchFamily="65" charset="-120"/>
              </a:rPr>
              <a:t>TURBO</a:t>
            </a:r>
          </a:p>
          <a:p>
            <a:r>
              <a:rPr lang="en-US" altLang="zh-TW" sz="1600" b="1" dirty="0" smtClean="0">
                <a:ln w="0"/>
                <a:latin typeface="+mn-lt"/>
                <a:ea typeface="標楷體" panose="03000509000000000000" pitchFamily="65" charset="-120"/>
              </a:rPr>
              <a:t>2.</a:t>
            </a:r>
            <a:r>
              <a:rPr lang="zh-TW" altLang="en-US" sz="1600" b="1" dirty="0" smtClean="0">
                <a:ln w="0"/>
                <a:latin typeface="+mn-lt"/>
                <a:ea typeface="標楷體" panose="03000509000000000000" pitchFamily="65" charset="-120"/>
              </a:rPr>
              <a:t>按</a:t>
            </a:r>
            <a:r>
              <a:rPr lang="en-US" altLang="zh-TW" sz="1600" b="1" dirty="0" smtClean="0">
                <a:ln w="0"/>
                <a:latin typeface="+mn-lt"/>
                <a:ea typeface="標楷體" panose="03000509000000000000" pitchFamily="65" charset="-120"/>
              </a:rPr>
              <a:t>AUTO</a:t>
            </a:r>
            <a:r>
              <a:rPr lang="zh-TW" altLang="en-US" sz="1600" b="1" dirty="0" smtClean="0">
                <a:ln w="0"/>
                <a:latin typeface="+mn-lt"/>
                <a:ea typeface="標楷體" panose="03000509000000000000" pitchFamily="65" charset="-120"/>
              </a:rPr>
              <a:t> </a:t>
            </a:r>
            <a:r>
              <a:rPr lang="en-US" altLang="zh-TW" sz="1600" b="1" dirty="0" smtClean="0">
                <a:ln w="0"/>
                <a:latin typeface="+mn-lt"/>
                <a:ea typeface="標楷體" panose="03000509000000000000" pitchFamily="65" charset="-120"/>
              </a:rPr>
              <a:t>VAC</a:t>
            </a:r>
            <a:endParaRPr lang="en-US" altLang="zh-TW" sz="1600" b="1" dirty="0">
              <a:ln w="0"/>
              <a:latin typeface="+mn-lt"/>
              <a:ea typeface="標楷體" panose="03000509000000000000" pitchFamily="65" charset="-120"/>
            </a:endParaRPr>
          </a:p>
          <a:p>
            <a:r>
              <a:rPr lang="en-US" altLang="zh-TW" sz="1600" b="1" cap="none" spc="0" dirty="0" smtClean="0">
                <a:ln w="0"/>
                <a:latin typeface="+mn-lt"/>
                <a:ea typeface="標楷體" panose="03000509000000000000" pitchFamily="65" charset="-120"/>
              </a:rPr>
              <a:t>3.</a:t>
            </a:r>
            <a:r>
              <a:rPr lang="zh-TW" altLang="en-US" sz="1600" b="1" cap="none" spc="0" dirty="0" smtClean="0">
                <a:ln w="0"/>
                <a:latin typeface="+mn-lt"/>
                <a:ea typeface="標楷體" panose="03000509000000000000" pitchFamily="65" charset="-120"/>
              </a:rPr>
              <a:t>按</a:t>
            </a:r>
            <a:r>
              <a:rPr lang="en-US" altLang="zh-TW" sz="1600" b="1" cap="none" spc="0" dirty="0" smtClean="0">
                <a:ln w="0"/>
                <a:latin typeface="+mn-lt"/>
                <a:ea typeface="標楷體" panose="03000509000000000000" pitchFamily="65" charset="-120"/>
              </a:rPr>
              <a:t>SOURCE</a:t>
            </a:r>
            <a:r>
              <a:rPr lang="zh-TW" altLang="en-US" sz="1600" b="1" cap="none" spc="0" dirty="0" smtClean="0">
                <a:ln w="0"/>
                <a:latin typeface="+mn-lt"/>
                <a:ea typeface="標楷體" panose="03000509000000000000" pitchFamily="65" charset="-120"/>
              </a:rPr>
              <a:t> 的</a:t>
            </a:r>
            <a:r>
              <a:rPr lang="en-US" altLang="zh-TW" sz="1600" b="1" cap="none" spc="0" dirty="0" smtClean="0">
                <a:ln w="0"/>
                <a:latin typeface="+mn-lt"/>
                <a:ea typeface="標楷體" panose="03000509000000000000" pitchFamily="65" charset="-120"/>
              </a:rPr>
              <a:t>PUMP</a:t>
            </a:r>
            <a:r>
              <a:rPr lang="zh-TW" altLang="en-US" sz="1600" b="1" cap="none" spc="0" dirty="0" smtClean="0">
                <a:ln w="0"/>
                <a:latin typeface="+mn-lt"/>
                <a:ea typeface="標楷體" panose="03000509000000000000" pitchFamily="65" charset="-120"/>
              </a:rPr>
              <a:t> </a:t>
            </a:r>
            <a:r>
              <a:rPr lang="en-US" altLang="zh-TW" sz="1600" b="1" cap="none" spc="0" dirty="0" smtClean="0">
                <a:ln w="0"/>
                <a:latin typeface="+mn-lt"/>
                <a:ea typeface="標楷體" panose="03000509000000000000" pitchFamily="65" charset="-120"/>
              </a:rPr>
              <a:t>DOWN</a:t>
            </a:r>
          </a:p>
          <a:p>
            <a:r>
              <a:rPr lang="en-US" altLang="zh-TW" sz="1600" b="1" dirty="0" smtClean="0">
                <a:ln w="0"/>
                <a:latin typeface="+mn-lt"/>
                <a:ea typeface="標楷體" panose="03000509000000000000" pitchFamily="65" charset="-120"/>
              </a:rPr>
              <a:t>4.SOURCE&amp;BEAM LINE</a:t>
            </a:r>
            <a:r>
              <a:rPr lang="zh-TW" altLang="en-US" sz="1600" b="1" dirty="0" smtClean="0">
                <a:ln w="0"/>
                <a:latin typeface="+mn-lt"/>
                <a:ea typeface="標楷體" panose="03000509000000000000" pitchFamily="65" charset="-120"/>
              </a:rPr>
              <a:t>的</a:t>
            </a:r>
            <a:r>
              <a:rPr lang="en-US" altLang="zh-TW" sz="1600" b="1" dirty="0" smtClean="0">
                <a:ln w="0"/>
                <a:latin typeface="+mn-lt"/>
                <a:ea typeface="標楷體" panose="03000509000000000000" pitchFamily="65" charset="-120"/>
              </a:rPr>
              <a:t>FORELINE</a:t>
            </a:r>
            <a:r>
              <a:rPr lang="zh-TW" altLang="en-US" sz="1600" b="1" dirty="0" smtClean="0">
                <a:ln w="0"/>
                <a:latin typeface="+mn-lt"/>
                <a:ea typeface="標楷體" panose="03000509000000000000" pitchFamily="65" charset="-120"/>
              </a:rPr>
              <a:t> </a:t>
            </a:r>
            <a:r>
              <a:rPr lang="en-US" altLang="zh-TW" sz="1600" b="1" dirty="0" smtClean="0">
                <a:ln w="0"/>
                <a:latin typeface="+mn-lt"/>
                <a:ea typeface="標楷體" panose="03000509000000000000" pitchFamily="65" charset="-120"/>
              </a:rPr>
              <a:t>VALVE</a:t>
            </a:r>
            <a:r>
              <a:rPr lang="zh-TW" altLang="en-US" sz="1600" b="1" dirty="0" smtClean="0">
                <a:ln w="0"/>
                <a:latin typeface="+mn-lt"/>
                <a:ea typeface="標楷體" panose="03000509000000000000" pitchFamily="65" charset="-120"/>
              </a:rPr>
              <a:t>自動交換開關幾次後，便可按</a:t>
            </a:r>
            <a:r>
              <a:rPr lang="en-US" altLang="zh-TW" sz="1600" b="1" dirty="0" smtClean="0">
                <a:ln w="0"/>
                <a:latin typeface="+mn-lt"/>
                <a:ea typeface="標楷體" panose="03000509000000000000" pitchFamily="65" charset="-120"/>
              </a:rPr>
              <a:t>STOP</a:t>
            </a:r>
            <a:r>
              <a:rPr lang="zh-TW" altLang="en-US" sz="1600" b="1" dirty="0">
                <a:ln w="0"/>
                <a:latin typeface="+mn-lt"/>
                <a:ea typeface="標楷體" panose="03000509000000000000" pitchFamily="65" charset="-120"/>
              </a:rPr>
              <a:t> </a:t>
            </a:r>
            <a:r>
              <a:rPr lang="en-US" altLang="zh-TW" sz="1600" b="1" dirty="0" smtClean="0">
                <a:ln w="0"/>
                <a:latin typeface="+mn-lt"/>
                <a:ea typeface="標楷體" panose="03000509000000000000" pitchFamily="65" charset="-120"/>
              </a:rPr>
              <a:t>AUTO</a:t>
            </a:r>
            <a:r>
              <a:rPr lang="zh-TW" altLang="en-US" sz="1600" b="1" dirty="0" smtClean="0">
                <a:ln w="0"/>
                <a:latin typeface="+mn-lt"/>
                <a:ea typeface="標楷體" panose="03000509000000000000" pitchFamily="65" charset="-120"/>
              </a:rPr>
              <a:t> </a:t>
            </a:r>
            <a:endParaRPr lang="en-US" altLang="zh-TW" sz="1600" b="1" dirty="0" smtClean="0">
              <a:ln w="0"/>
              <a:latin typeface="+mn-lt"/>
              <a:ea typeface="標楷體" panose="03000509000000000000" pitchFamily="65" charset="-120"/>
            </a:endParaRPr>
          </a:p>
          <a:p>
            <a:r>
              <a:rPr lang="en-US" altLang="zh-TW" sz="1600" b="1" dirty="0" smtClean="0">
                <a:ln w="0"/>
                <a:latin typeface="+mn-lt"/>
                <a:ea typeface="標楷體" panose="03000509000000000000" pitchFamily="65" charset="-120"/>
              </a:rPr>
              <a:t>5.KEY</a:t>
            </a:r>
            <a:r>
              <a:rPr lang="zh-TW" altLang="en-US" sz="1600" b="1" dirty="0" smtClean="0">
                <a:ln w="0"/>
                <a:latin typeface="+mn-lt"/>
                <a:ea typeface="標楷體" panose="03000509000000000000" pitchFamily="65" charset="-120"/>
              </a:rPr>
              <a:t>指令讓關閉的</a:t>
            </a:r>
            <a:r>
              <a:rPr lang="en-US" altLang="zh-TW" sz="1600" b="1" dirty="0">
                <a:ln w="0"/>
                <a:ea typeface="標楷體" panose="03000509000000000000" pitchFamily="65" charset="-120"/>
              </a:rPr>
              <a:t>FORELINE</a:t>
            </a:r>
            <a:r>
              <a:rPr lang="zh-TW" altLang="en-US" sz="1600" b="1" dirty="0">
                <a:ln w="0"/>
                <a:ea typeface="標楷體" panose="03000509000000000000" pitchFamily="65" charset="-120"/>
              </a:rPr>
              <a:t> </a:t>
            </a:r>
            <a:r>
              <a:rPr lang="en-US" altLang="zh-TW" sz="1600" b="1" dirty="0" smtClean="0">
                <a:ln w="0"/>
                <a:ea typeface="標楷體" panose="03000509000000000000" pitchFamily="65" charset="-120"/>
              </a:rPr>
              <a:t>VALVE</a:t>
            </a:r>
            <a:r>
              <a:rPr lang="zh-TW" altLang="en-US" sz="1600" b="1" dirty="0" smtClean="0">
                <a:ln w="0"/>
                <a:ea typeface="標楷體" panose="03000509000000000000" pitchFamily="65" charset="-120"/>
              </a:rPr>
              <a:t>開啟</a:t>
            </a:r>
            <a:endParaRPr lang="en-US" altLang="zh-TW" sz="1600" b="1" dirty="0" smtClean="0">
              <a:ln w="0"/>
              <a:ea typeface="標楷體" panose="03000509000000000000" pitchFamily="65" charset="-120"/>
            </a:endParaRPr>
          </a:p>
          <a:p>
            <a:r>
              <a:rPr lang="en-US" altLang="zh-TW" sz="1600" b="1" cap="none" spc="0" dirty="0" smtClean="0">
                <a:ln w="0"/>
                <a:latin typeface="+mn-lt"/>
                <a:ea typeface="標楷體" panose="03000509000000000000" pitchFamily="65" charset="-120"/>
              </a:rPr>
              <a:t>EX:</a:t>
            </a:r>
            <a:r>
              <a:rPr lang="zh-TW" altLang="en-US" sz="1600" b="1" cap="none" spc="0" dirty="0" smtClean="0">
                <a:ln w="0"/>
                <a:latin typeface="+mn-lt"/>
                <a:ea typeface="標楷體" panose="03000509000000000000" pitchFamily="65" charset="-120"/>
              </a:rPr>
              <a:t>開啟</a:t>
            </a:r>
            <a:r>
              <a:rPr lang="en-US" altLang="zh-TW" sz="1600" b="1" dirty="0" smtClean="0">
                <a:ln w="0"/>
                <a:ea typeface="標楷體" panose="03000509000000000000" pitchFamily="65" charset="-120"/>
              </a:rPr>
              <a:t>SOURCE</a:t>
            </a:r>
            <a:r>
              <a:rPr lang="en-US" altLang="zh-TW" sz="1600" b="1" dirty="0">
                <a:ln w="0"/>
                <a:ea typeface="標楷體" panose="03000509000000000000" pitchFamily="65" charset="-120"/>
              </a:rPr>
              <a:t> FORELINE</a:t>
            </a:r>
            <a:r>
              <a:rPr lang="zh-TW" altLang="en-US" sz="1600" b="1" dirty="0">
                <a:ln w="0"/>
                <a:ea typeface="標楷體" panose="03000509000000000000" pitchFamily="65" charset="-120"/>
              </a:rPr>
              <a:t> </a:t>
            </a:r>
            <a:r>
              <a:rPr lang="en-US" altLang="zh-TW" sz="1600" b="1" dirty="0" smtClean="0">
                <a:ln w="0"/>
                <a:ea typeface="標楷體" panose="03000509000000000000" pitchFamily="65" charset="-120"/>
              </a:rPr>
              <a:t>VALVE</a:t>
            </a:r>
            <a:r>
              <a:rPr lang="zh-TW" altLang="en-US" sz="1600" b="1" dirty="0" smtClean="0">
                <a:ln w="0"/>
                <a:ea typeface="標楷體" panose="03000509000000000000" pitchFamily="65" charset="-120"/>
              </a:rPr>
              <a:t>就</a:t>
            </a:r>
            <a:r>
              <a:rPr lang="en-US" altLang="zh-TW" sz="1600" b="1" dirty="0" smtClean="0">
                <a:ln w="0"/>
                <a:ea typeface="標楷體" panose="03000509000000000000" pitchFamily="65" charset="-120"/>
              </a:rPr>
              <a:t>KEY:</a:t>
            </a:r>
            <a:r>
              <a:rPr lang="en-US" altLang="zh-TW" sz="1600" b="1" dirty="0">
                <a:ln w="0"/>
                <a:ea typeface="標楷體" panose="03000509000000000000" pitchFamily="65" charset="-120"/>
              </a:rPr>
              <a:t> </a:t>
            </a:r>
            <a:r>
              <a:rPr lang="en-US" altLang="zh-TW" sz="1600" b="1" dirty="0" smtClean="0">
                <a:ln w="0"/>
                <a:ea typeface="標楷體" panose="03000509000000000000" pitchFamily="65" charset="-120"/>
              </a:rPr>
              <a:t>SOURCE-FORELINE</a:t>
            </a:r>
            <a:r>
              <a:rPr lang="zh-TW" altLang="en-US" sz="1600" b="1" dirty="0">
                <a:ln w="0"/>
                <a:ea typeface="標楷體" panose="03000509000000000000" pitchFamily="65" charset="-120"/>
              </a:rPr>
              <a:t> </a:t>
            </a:r>
            <a:r>
              <a:rPr lang="en-US" altLang="zh-TW" sz="1600" b="1" dirty="0" smtClean="0">
                <a:ln w="0"/>
                <a:ea typeface="標楷體" panose="03000509000000000000" pitchFamily="65" charset="-120"/>
              </a:rPr>
              <a:t>ON</a:t>
            </a:r>
          </a:p>
          <a:p>
            <a:r>
              <a:rPr lang="en-US" altLang="zh-TW" sz="1600" b="1" dirty="0" smtClean="0">
                <a:ln w="0"/>
                <a:ea typeface="標楷體" panose="03000509000000000000" pitchFamily="65" charset="-120"/>
              </a:rPr>
              <a:t>6.</a:t>
            </a:r>
            <a:r>
              <a:rPr lang="zh-TW" altLang="en-US" sz="1600" b="1" dirty="0" smtClean="0">
                <a:ln w="0"/>
                <a:ea typeface="標楷體" panose="03000509000000000000" pitchFamily="65" charset="-120"/>
              </a:rPr>
              <a:t>等到</a:t>
            </a:r>
            <a:r>
              <a:rPr lang="en-US" altLang="zh-TW" sz="1600" b="1" dirty="0" smtClean="0">
                <a:ln w="0"/>
                <a:ea typeface="標楷體" panose="03000509000000000000" pitchFamily="65" charset="-120"/>
              </a:rPr>
              <a:t>3</a:t>
            </a:r>
            <a:r>
              <a:rPr lang="zh-TW" altLang="en-US" sz="1600" b="1" dirty="0" smtClean="0">
                <a:ln w="0"/>
                <a:ea typeface="標楷體" panose="03000509000000000000" pitchFamily="65" charset="-120"/>
              </a:rPr>
              <a:t>個</a:t>
            </a:r>
            <a:r>
              <a:rPr lang="en-US" altLang="zh-TW" sz="1600" b="1" dirty="0" smtClean="0">
                <a:ln w="0"/>
                <a:ea typeface="標楷體" panose="03000509000000000000" pitchFamily="65" charset="-120"/>
              </a:rPr>
              <a:t>TURBO99%</a:t>
            </a:r>
            <a:r>
              <a:rPr lang="zh-TW" altLang="en-US" sz="1600" b="1" dirty="0" smtClean="0">
                <a:ln w="0"/>
                <a:ea typeface="標楷體" panose="03000509000000000000" pitchFamily="65" charset="-120"/>
              </a:rPr>
              <a:t>或變綠色後便可開啟</a:t>
            </a:r>
            <a:r>
              <a:rPr lang="en-US" altLang="zh-TW" sz="1600" b="1" dirty="0" smtClean="0">
                <a:ln w="0"/>
                <a:ea typeface="標楷體" panose="03000509000000000000" pitchFamily="65" charset="-120"/>
              </a:rPr>
              <a:t>ISO</a:t>
            </a:r>
            <a:r>
              <a:rPr lang="zh-TW" altLang="en-US" sz="1600" b="1" dirty="0" smtClean="0">
                <a:ln w="0"/>
                <a:ea typeface="標楷體" panose="03000509000000000000" pitchFamily="65" charset="-120"/>
              </a:rPr>
              <a:t> </a:t>
            </a:r>
            <a:r>
              <a:rPr lang="en-US" altLang="zh-TW" sz="1600" b="1" dirty="0" smtClean="0">
                <a:ln w="0"/>
                <a:ea typeface="標楷體" panose="03000509000000000000" pitchFamily="65" charset="-120"/>
              </a:rPr>
              <a:t>VALVE</a:t>
            </a:r>
          </a:p>
          <a:p>
            <a:endParaRPr lang="zh-TW" altLang="en-US" sz="1600" b="1" cap="none" spc="0" dirty="0">
              <a:ln w="0"/>
              <a:latin typeface="+mn-lt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20" y="1389905"/>
            <a:ext cx="2693911" cy="2020433"/>
          </a:xfrm>
          <a:prstGeom prst="rect">
            <a:avLst/>
          </a:prstGeom>
        </p:spPr>
      </p:pic>
      <p:sp>
        <p:nvSpPr>
          <p:cNvPr id="28" name="橢圓 27"/>
          <p:cNvSpPr/>
          <p:nvPr/>
        </p:nvSpPr>
        <p:spPr>
          <a:xfrm>
            <a:off x="5202154" y="2348880"/>
            <a:ext cx="377958" cy="4320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1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z="4400" dirty="0" smtClean="0"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ea typeface="微軟正黑體" panose="020B0604030504040204" pitchFamily="34" charset="-120"/>
              </a:rPr>
            </a:b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808" y="2060848"/>
            <a:ext cx="5222709" cy="391703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C78CB8-8B4C-4A85-9EC1-02195EB960B3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90566" y="1277577"/>
            <a:ext cx="1391727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cap="none" spc="0" dirty="0" smtClean="0">
                <a:ln w="0"/>
                <a:solidFill>
                  <a:schemeClr val="tx1"/>
                </a:solidFill>
              </a:rPr>
              <a:t>TURN ON</a:t>
            </a:r>
            <a:endParaRPr lang="zh-TW" altLang="en-US" sz="2400" b="1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>
            <a:stCxn id="6" idx="2"/>
          </p:cNvCxnSpPr>
          <p:nvPr/>
        </p:nvCxnSpPr>
        <p:spPr>
          <a:xfrm>
            <a:off x="1186430" y="1739242"/>
            <a:ext cx="14026" cy="37768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824028" y="4154913"/>
            <a:ext cx="576064" cy="336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174460" y="4154914"/>
            <a:ext cx="576064" cy="336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197861" y="4846933"/>
            <a:ext cx="576064" cy="336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824028" y="4798123"/>
            <a:ext cx="576064" cy="336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195736" y="2852936"/>
            <a:ext cx="576064" cy="336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802752" y="2852935"/>
            <a:ext cx="576064" cy="336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>
            <a:endCxn id="23" idx="1"/>
          </p:cNvCxnSpPr>
          <p:nvPr/>
        </p:nvCxnSpPr>
        <p:spPr>
          <a:xfrm flipV="1">
            <a:off x="1186429" y="3021144"/>
            <a:ext cx="1009307" cy="120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V="1">
            <a:off x="1204118" y="4337355"/>
            <a:ext cx="1009307" cy="120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1186429" y="5028868"/>
            <a:ext cx="1011435" cy="22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V="1">
            <a:off x="1204118" y="3332588"/>
            <a:ext cx="4015954" cy="413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204118" y="4633801"/>
            <a:ext cx="3907942" cy="293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V="1">
            <a:off x="1186429" y="5469674"/>
            <a:ext cx="4033643" cy="464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 flipV="1">
            <a:off x="5216966" y="5120546"/>
            <a:ext cx="3106" cy="3924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endCxn id="17" idx="2"/>
          </p:cNvCxnSpPr>
          <p:nvPr/>
        </p:nvCxnSpPr>
        <p:spPr>
          <a:xfrm flipH="1" flipV="1">
            <a:off x="5112060" y="4491328"/>
            <a:ext cx="3106" cy="1962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5216966" y="3211058"/>
            <a:ext cx="0" cy="142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762833" y="1283307"/>
            <a:ext cx="2053768" cy="46166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dirty="0">
                <a:ln w="0"/>
              </a:rPr>
              <a:t>ADJUST </a:t>
            </a:r>
            <a:r>
              <a:rPr lang="en-US" altLang="zh-TW" sz="2400" b="1" dirty="0" smtClean="0">
                <a:ln w="0"/>
              </a:rPr>
              <a:t>VALUE</a:t>
            </a:r>
            <a:endParaRPr lang="zh-TW" altLang="en-US" sz="24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6277561" y="4039951"/>
            <a:ext cx="576064" cy="54025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6276870" y="2741898"/>
            <a:ext cx="576064" cy="54025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接點 59"/>
          <p:cNvCxnSpPr>
            <a:stCxn id="55" idx="2"/>
          </p:cNvCxnSpPr>
          <p:nvPr/>
        </p:nvCxnSpPr>
        <p:spPr>
          <a:xfrm flipH="1">
            <a:off x="7775004" y="1744972"/>
            <a:ext cx="14713" cy="330609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57" idx="6"/>
          </p:cNvCxnSpPr>
          <p:nvPr/>
        </p:nvCxnSpPr>
        <p:spPr>
          <a:xfrm>
            <a:off x="6852934" y="3012027"/>
            <a:ext cx="936782" cy="1549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6842470" y="4279082"/>
            <a:ext cx="936782" cy="1549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574839" y="340971"/>
            <a:ext cx="23086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400" b="1" dirty="0">
                <a:solidFill>
                  <a:srgbClr val="FF0000"/>
                </a:solidFill>
                <a:ea typeface="標楷體" panose="03000509000000000000" pitchFamily="65" charset="-120"/>
              </a:rPr>
              <a:t>OUT GAS</a:t>
            </a:r>
          </a:p>
        </p:txBody>
      </p:sp>
      <p:sp>
        <p:nvSpPr>
          <p:cNvPr id="33" name="橢圓 32"/>
          <p:cNvSpPr/>
          <p:nvPr/>
        </p:nvSpPr>
        <p:spPr>
          <a:xfrm>
            <a:off x="3671903" y="4677434"/>
            <a:ext cx="576064" cy="54025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6295483" y="4688600"/>
            <a:ext cx="576064" cy="54025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/>
          <p:cNvCxnSpPr/>
          <p:nvPr/>
        </p:nvCxnSpPr>
        <p:spPr>
          <a:xfrm>
            <a:off x="6852934" y="5013369"/>
            <a:ext cx="936782" cy="1549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33" idx="0"/>
          </p:cNvCxnSpPr>
          <p:nvPr/>
        </p:nvCxnSpPr>
        <p:spPr>
          <a:xfrm>
            <a:off x="3959935" y="4677434"/>
            <a:ext cx="3829781" cy="3245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49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6000" dirty="0" smtClean="0">
                <a:solidFill>
                  <a:srgbClr val="FF0000"/>
                </a:solidFill>
                <a:latin typeface="+mn-lt"/>
              </a:rPr>
              <a:t>E500 WPM</a:t>
            </a:r>
            <a:endParaRPr lang="zh-TW" altLang="en-US" sz="6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PM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準備工具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altLang="zh-TW" sz="2800" b="1" dirty="0">
                <a:ea typeface="微軟正黑體" panose="020B0604030504040204" pitchFamily="34" charset="-120"/>
              </a:rPr>
              <a:t>Beam shut </a:t>
            </a:r>
            <a:r>
              <a:rPr lang="en-US" altLang="zh-TW" sz="2800" b="1" dirty="0" smtClean="0">
                <a:ea typeface="微軟正黑體" panose="020B0604030504040204" pitchFamily="34" charset="-120"/>
              </a:rPr>
              <a:t>down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降溫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342900" lvl="1" indent="-342900">
              <a:spcBef>
                <a:spcPct val="20000"/>
              </a:spcBef>
              <a:buFont typeface="Arial" charset="0"/>
              <a:buChar char="•"/>
            </a:pP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破真空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更換</a:t>
            </a:r>
            <a:r>
              <a:rPr lang="en-US" altLang="zh-TW" dirty="0" smtClean="0"/>
              <a:t>SOURCE&amp;ELECTRODE</a:t>
            </a:r>
            <a:endParaRPr lang="en-US" altLang="zh-TW" dirty="0"/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清理</a:t>
            </a:r>
            <a:r>
              <a:rPr lang="en-US" altLang="zh-TW" dirty="0" smtClean="0"/>
              <a:t>BUSHING&amp;FLANGE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建真空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ea typeface="標楷體" panose="03000509000000000000" pitchFamily="65" charset="-120"/>
              </a:rPr>
              <a:t>OUT GAS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C78CB8-8B4C-4A85-9EC1-02195EB960B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8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en-US" altLang="zh-TW" sz="4400" dirty="0" smtClean="0">
                <a:solidFill>
                  <a:srgbClr val="FF0000"/>
                </a:solidFill>
              </a:rPr>
              <a:t>PM</a:t>
            </a:r>
            <a:r>
              <a:rPr lang="zh-TW" altLang="en-US" sz="4400" dirty="0">
                <a:solidFill>
                  <a:srgbClr val="FF0000"/>
                </a:solidFill>
                <a:ea typeface="標楷體" panose="03000509000000000000" pitchFamily="65" charset="-120"/>
              </a:rPr>
              <a:t>準備工具</a:t>
            </a:r>
            <a:r>
              <a:rPr lang="en-US" altLang="zh-TW" sz="4400" dirty="0">
                <a:solidFill>
                  <a:srgbClr val="FF0000"/>
                </a:solidFill>
                <a:ea typeface="標楷體" panose="03000509000000000000" pitchFamily="65" charset="-120"/>
              </a:rPr>
              <a:t/>
            </a:r>
            <a:br>
              <a:rPr lang="en-US" altLang="zh-TW" sz="4400" dirty="0">
                <a:solidFill>
                  <a:srgbClr val="FF0000"/>
                </a:solidFill>
                <a:ea typeface="標楷體" panose="03000509000000000000" pitchFamily="65" charset="-120"/>
              </a:rPr>
            </a:br>
            <a:endParaRPr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H2O2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IPA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無塵小白布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鏈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工具箱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LOW VACUUM</a:t>
            </a:r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黃色告示牌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防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酸手套</a:t>
            </a:r>
            <a:r>
              <a:rPr lang="en-US" altLang="zh-TW" dirty="0" smtClean="0">
                <a:ea typeface="標楷體" panose="03000509000000000000" pitchFamily="65" charset="-120"/>
              </a:rPr>
              <a:t>&amp;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PVC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手套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C78CB8-8B4C-4A85-9EC1-02195EB960B3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pic>
        <p:nvPicPr>
          <p:cNvPr id="5" name="內容版面配置區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92080" y="2060848"/>
            <a:ext cx="2693387" cy="287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8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z="4400" dirty="0" smtClean="0"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ea typeface="微軟正黑體" panose="020B0604030504040204" pitchFamily="34" charset="-120"/>
              </a:rPr>
            </a:br>
            <a:r>
              <a:rPr lang="en-US" altLang="zh-TW" sz="44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Beam </a:t>
            </a:r>
            <a:r>
              <a:rPr lang="en-US" altLang="zh-TW" sz="4400" dirty="0">
                <a:solidFill>
                  <a:srgbClr val="FF0000"/>
                </a:solidFill>
                <a:ea typeface="微軟正黑體" panose="020B0604030504040204" pitchFamily="34" charset="-120"/>
              </a:rPr>
              <a:t>shut down</a:t>
            </a:r>
            <a:r>
              <a:rPr lang="zh-TW" altLang="en-US" sz="4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降溫</a:t>
            </a:r>
            <a:r>
              <a:rPr lang="en-US" altLang="zh-TW" sz="4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808" y="2060848"/>
            <a:ext cx="5222709" cy="391703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C78CB8-8B4C-4A85-9EC1-02195EB960B3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50491" y="1277577"/>
            <a:ext cx="1471877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cap="none" spc="0" dirty="0" smtClean="0">
                <a:ln w="0"/>
                <a:solidFill>
                  <a:schemeClr val="tx1"/>
                </a:solidFill>
              </a:rPr>
              <a:t>TURN OFF</a:t>
            </a:r>
            <a:endParaRPr lang="zh-TW" altLang="en-US" sz="2400" b="1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>
            <a:stCxn id="6" idx="2"/>
          </p:cNvCxnSpPr>
          <p:nvPr/>
        </p:nvCxnSpPr>
        <p:spPr>
          <a:xfrm>
            <a:off x="1186430" y="1739242"/>
            <a:ext cx="14026" cy="37768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824028" y="4154913"/>
            <a:ext cx="576064" cy="336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199398" y="3516394"/>
            <a:ext cx="576064" cy="336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174460" y="4154914"/>
            <a:ext cx="576064" cy="336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197861" y="4846933"/>
            <a:ext cx="576064" cy="336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824028" y="4798123"/>
            <a:ext cx="576064" cy="336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195736" y="2852936"/>
            <a:ext cx="576064" cy="336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802752" y="2852935"/>
            <a:ext cx="576064" cy="336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>
            <a:endCxn id="23" idx="1"/>
          </p:cNvCxnSpPr>
          <p:nvPr/>
        </p:nvCxnSpPr>
        <p:spPr>
          <a:xfrm flipV="1">
            <a:off x="1186429" y="3021144"/>
            <a:ext cx="1009307" cy="120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1186429" y="3645843"/>
            <a:ext cx="1009307" cy="120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V="1">
            <a:off x="1204118" y="4337355"/>
            <a:ext cx="1009307" cy="120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1186429" y="5028868"/>
            <a:ext cx="1011435" cy="22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V="1">
            <a:off x="1204118" y="3332588"/>
            <a:ext cx="4015954" cy="413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204118" y="4633801"/>
            <a:ext cx="3907942" cy="293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V="1">
            <a:off x="1186429" y="5469674"/>
            <a:ext cx="4033643" cy="464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 flipV="1">
            <a:off x="5216966" y="5120546"/>
            <a:ext cx="3106" cy="3924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endCxn id="17" idx="2"/>
          </p:cNvCxnSpPr>
          <p:nvPr/>
        </p:nvCxnSpPr>
        <p:spPr>
          <a:xfrm flipH="1" flipV="1">
            <a:off x="5112060" y="4491328"/>
            <a:ext cx="3106" cy="1962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5216966" y="3211058"/>
            <a:ext cx="0" cy="1421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100169" y="1283307"/>
            <a:ext cx="1379095" cy="46166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dirty="0" smtClean="0">
                <a:ln w="0"/>
              </a:rPr>
              <a:t>SET ZERO</a:t>
            </a:r>
            <a:endParaRPr lang="zh-TW" altLang="en-US" sz="24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6277561" y="4039951"/>
            <a:ext cx="576064" cy="54025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6276870" y="2741898"/>
            <a:ext cx="576064" cy="54025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3689152" y="3387723"/>
            <a:ext cx="576064" cy="54025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接點 59"/>
          <p:cNvCxnSpPr>
            <a:stCxn id="55" idx="2"/>
          </p:cNvCxnSpPr>
          <p:nvPr/>
        </p:nvCxnSpPr>
        <p:spPr>
          <a:xfrm flipH="1">
            <a:off x="7789716" y="1744972"/>
            <a:ext cx="1" cy="256510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>
            <a:stCxn id="57" idx="6"/>
          </p:cNvCxnSpPr>
          <p:nvPr/>
        </p:nvCxnSpPr>
        <p:spPr>
          <a:xfrm>
            <a:off x="6852934" y="3012027"/>
            <a:ext cx="936782" cy="1549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6842470" y="4279082"/>
            <a:ext cx="936782" cy="1549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4237821" y="3645843"/>
            <a:ext cx="3562360" cy="1200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67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285" y="2078948"/>
            <a:ext cx="5229341" cy="3922006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z="4400" dirty="0" smtClean="0"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ea typeface="微軟正黑體" panose="020B0604030504040204" pitchFamily="34" charset="-120"/>
              </a:rPr>
            </a:br>
            <a:r>
              <a:rPr lang="en-US" altLang="zh-TW" sz="44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Beam </a:t>
            </a:r>
            <a:r>
              <a:rPr lang="en-US" altLang="zh-TW" sz="4400" dirty="0">
                <a:solidFill>
                  <a:srgbClr val="FF0000"/>
                </a:solidFill>
                <a:ea typeface="微軟正黑體" panose="020B0604030504040204" pitchFamily="34" charset="-120"/>
              </a:rPr>
              <a:t>shut down</a:t>
            </a:r>
            <a:r>
              <a:rPr lang="zh-TW" altLang="en-US" sz="4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降溫</a:t>
            </a:r>
            <a:r>
              <a:rPr lang="en-US" altLang="zh-TW" sz="4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C78CB8-8B4C-4A85-9EC1-02195EB960B3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50491" y="1277577"/>
            <a:ext cx="1471877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cap="none" spc="0" dirty="0" smtClean="0">
                <a:ln w="0"/>
                <a:solidFill>
                  <a:schemeClr val="tx1"/>
                </a:solidFill>
              </a:rPr>
              <a:t>TURN OFF</a:t>
            </a:r>
            <a:endParaRPr lang="zh-TW" altLang="en-US" sz="2400" b="1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>
            <a:stCxn id="6" idx="2"/>
          </p:cNvCxnSpPr>
          <p:nvPr/>
        </p:nvCxnSpPr>
        <p:spPr>
          <a:xfrm>
            <a:off x="1186430" y="1739242"/>
            <a:ext cx="14026" cy="39188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824028" y="3505329"/>
            <a:ext cx="576064" cy="336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199398" y="3516394"/>
            <a:ext cx="576064" cy="336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202270" y="4165104"/>
            <a:ext cx="576064" cy="336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197861" y="4846933"/>
            <a:ext cx="576064" cy="336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195736" y="5489934"/>
            <a:ext cx="576064" cy="336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195736" y="2852936"/>
            <a:ext cx="576064" cy="336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>
            <a:endCxn id="23" idx="1"/>
          </p:cNvCxnSpPr>
          <p:nvPr/>
        </p:nvCxnSpPr>
        <p:spPr>
          <a:xfrm flipV="1">
            <a:off x="1186429" y="3021144"/>
            <a:ext cx="1009307" cy="120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1186429" y="3645843"/>
            <a:ext cx="1009307" cy="120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V="1">
            <a:off x="1204118" y="4337355"/>
            <a:ext cx="1009307" cy="120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1186429" y="5028868"/>
            <a:ext cx="1011435" cy="221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175966" y="3991439"/>
            <a:ext cx="3949664" cy="39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V="1">
            <a:off x="1200456" y="5645070"/>
            <a:ext cx="974004" cy="130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 flipV="1">
            <a:off x="5112060" y="3835574"/>
            <a:ext cx="3106" cy="1962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100169" y="1283307"/>
            <a:ext cx="1379095" cy="46166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dirty="0" smtClean="0">
                <a:ln w="0"/>
              </a:rPr>
              <a:t>SET ZERO</a:t>
            </a:r>
            <a:endParaRPr lang="zh-TW" altLang="en-US" sz="24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6292426" y="3412882"/>
            <a:ext cx="576064" cy="54025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接點 59"/>
          <p:cNvCxnSpPr>
            <a:stCxn id="55" idx="2"/>
          </p:cNvCxnSpPr>
          <p:nvPr/>
        </p:nvCxnSpPr>
        <p:spPr>
          <a:xfrm>
            <a:off x="7789717" y="1744972"/>
            <a:ext cx="10464" cy="193962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V="1">
            <a:off x="6852934" y="3657852"/>
            <a:ext cx="947247" cy="1882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66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90" y="1935790"/>
            <a:ext cx="5159298" cy="3869474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z="4400" dirty="0" smtClean="0">
                <a:ea typeface="微軟正黑體" panose="020B0604030504040204" pitchFamily="34" charset="-120"/>
              </a:rPr>
              <a:t/>
            </a:r>
            <a:br>
              <a:rPr lang="en-US" altLang="zh-TW" sz="4400" dirty="0" smtClean="0">
                <a:ea typeface="微軟正黑體" panose="020B0604030504040204" pitchFamily="34" charset="-120"/>
              </a:rPr>
            </a:br>
            <a:r>
              <a:rPr lang="en-US" altLang="zh-TW" sz="4400" dirty="0" smtClean="0">
                <a:solidFill>
                  <a:srgbClr val="FF0000"/>
                </a:solidFill>
                <a:ea typeface="微軟正黑體" panose="020B0604030504040204" pitchFamily="34" charset="-120"/>
              </a:rPr>
              <a:t>Beam </a:t>
            </a:r>
            <a:r>
              <a:rPr lang="en-US" altLang="zh-TW" sz="4400" dirty="0">
                <a:solidFill>
                  <a:srgbClr val="FF0000"/>
                </a:solidFill>
                <a:ea typeface="微軟正黑體" panose="020B0604030504040204" pitchFamily="34" charset="-120"/>
              </a:rPr>
              <a:t>shut down</a:t>
            </a:r>
            <a:r>
              <a:rPr lang="zh-TW" altLang="en-US" sz="4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降溫</a:t>
            </a:r>
            <a:r>
              <a:rPr lang="en-US" altLang="zh-TW" sz="4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C78CB8-8B4C-4A85-9EC1-02195EB960B3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50491" y="1277577"/>
            <a:ext cx="1471877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cap="none" spc="0" dirty="0" smtClean="0">
                <a:ln w="0"/>
                <a:solidFill>
                  <a:schemeClr val="tx1"/>
                </a:solidFill>
              </a:rPr>
              <a:t>TURN OFF</a:t>
            </a:r>
            <a:endParaRPr lang="zh-TW" altLang="en-US" sz="2400" b="1" cap="none" spc="0" dirty="0">
              <a:ln w="0"/>
              <a:solidFill>
                <a:schemeClr val="tx1"/>
              </a:solidFill>
            </a:endParaRPr>
          </a:p>
        </p:txBody>
      </p:sp>
      <p:cxnSp>
        <p:nvCxnSpPr>
          <p:cNvPr id="8" name="直線接點 7"/>
          <p:cNvCxnSpPr>
            <a:stCxn id="6" idx="2"/>
          </p:cNvCxnSpPr>
          <p:nvPr/>
        </p:nvCxnSpPr>
        <p:spPr>
          <a:xfrm>
            <a:off x="1186430" y="1739242"/>
            <a:ext cx="1194" cy="37282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729163" y="5178752"/>
            <a:ext cx="474663" cy="204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082243" y="5307144"/>
            <a:ext cx="576064" cy="336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729163" y="5387278"/>
            <a:ext cx="474663" cy="160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/>
          <p:cNvCxnSpPr>
            <a:endCxn id="20" idx="1"/>
          </p:cNvCxnSpPr>
          <p:nvPr/>
        </p:nvCxnSpPr>
        <p:spPr>
          <a:xfrm>
            <a:off x="1186429" y="5463921"/>
            <a:ext cx="895814" cy="114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7" idx="1"/>
          </p:cNvCxnSpPr>
          <p:nvPr/>
        </p:nvCxnSpPr>
        <p:spPr>
          <a:xfrm flipH="1">
            <a:off x="2658307" y="5280819"/>
            <a:ext cx="2070856" cy="779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1"/>
            <a:endCxn id="20" idx="3"/>
          </p:cNvCxnSpPr>
          <p:nvPr/>
        </p:nvCxnSpPr>
        <p:spPr>
          <a:xfrm flipH="1">
            <a:off x="2658307" y="5467541"/>
            <a:ext cx="2070856" cy="78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60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n w="0"/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按下</a:t>
            </a:r>
            <a:r>
              <a:rPr lang="en-US" altLang="zh-TW" sz="4400" dirty="0">
                <a:ln w="0"/>
                <a:solidFill>
                  <a:srgbClr val="FF0000"/>
                </a:solidFill>
              </a:rPr>
              <a:t>VOLTAGE</a:t>
            </a:r>
            <a:r>
              <a:rPr lang="zh-TW" altLang="en-US" sz="4400" dirty="0">
                <a:ln w="0"/>
                <a:solidFill>
                  <a:srgbClr val="FF0000"/>
                </a:solidFill>
              </a:rPr>
              <a:t> </a:t>
            </a:r>
            <a:r>
              <a:rPr lang="en-US" altLang="zh-TW" sz="4400" dirty="0">
                <a:ln w="0"/>
                <a:solidFill>
                  <a:srgbClr val="FF0000"/>
                </a:solidFill>
              </a:rPr>
              <a:t>DISABLE</a:t>
            </a:r>
            <a:r>
              <a:rPr lang="zh-TW" altLang="en-US" sz="4400" dirty="0">
                <a:ln w="0"/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按鈕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C78CB8-8B4C-4A85-9EC1-02195EB960B3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pic>
        <p:nvPicPr>
          <p:cNvPr id="5" name="Picture 1026" descr="F:\DRAW-8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57710"/>
            <a:ext cx="5347921" cy="401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橢圓 6"/>
          <p:cNvSpPr/>
          <p:nvPr/>
        </p:nvSpPr>
        <p:spPr>
          <a:xfrm>
            <a:off x="6417884" y="3140968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17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破</a:t>
            </a:r>
            <a:r>
              <a:rPr lang="zh-TW" altLang="en-US" sz="4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真空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4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772816"/>
            <a:ext cx="5249557" cy="393716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C78CB8-8B4C-4A85-9EC1-02195EB960B3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44771" y="1045236"/>
            <a:ext cx="2339102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b="1" dirty="0" smtClean="0">
                <a:ln w="0"/>
              </a:rPr>
              <a:t>確認法拉第</a:t>
            </a:r>
            <a:r>
              <a:rPr lang="zh-TW" altLang="en-US" sz="2400" b="1" dirty="0">
                <a:ln w="0"/>
              </a:rPr>
              <a:t>位置</a:t>
            </a:r>
            <a:endParaRPr lang="zh-TW" altLang="en-US" sz="2400" b="1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87824" y="5013176"/>
            <a:ext cx="576064" cy="336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1115616" y="1506901"/>
            <a:ext cx="0" cy="36744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endCxn id="7" idx="1"/>
          </p:cNvCxnSpPr>
          <p:nvPr/>
        </p:nvCxnSpPr>
        <p:spPr>
          <a:xfrm>
            <a:off x="1115616" y="5181383"/>
            <a:ext cx="187220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破</a:t>
            </a:r>
            <a:r>
              <a:rPr lang="zh-TW" altLang="en-US" sz="4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真空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44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556792"/>
            <a:ext cx="6034617" cy="4525963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C78CB8-8B4C-4A85-9EC1-02195EB960B3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004048" y="4869160"/>
            <a:ext cx="360040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051720" y="3429000"/>
            <a:ext cx="432048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491880" y="4365104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691680" y="4349294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139952" y="2492896"/>
            <a:ext cx="785060" cy="297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755963" y="4909548"/>
            <a:ext cx="375489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195736" y="5310127"/>
            <a:ext cx="375489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004048" y="442637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cap="none" spc="0" dirty="0" smtClean="0">
                <a:ln w="0"/>
                <a:solidFill>
                  <a:srgbClr val="FF0000"/>
                </a:solidFill>
              </a:rPr>
              <a:t>1</a:t>
            </a:r>
            <a:endParaRPr lang="zh-TW" altLang="en-US" sz="2400" b="1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83480" y="305901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cap="none" spc="0" dirty="0" smtClean="0">
                <a:ln w="0"/>
                <a:solidFill>
                  <a:srgbClr val="FF0000"/>
                </a:solidFill>
              </a:rPr>
              <a:t>2</a:t>
            </a:r>
            <a:endParaRPr lang="zh-TW" altLang="en-US" sz="2400" b="1" cap="none" spc="0" dirty="0">
              <a:ln w="0"/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>
            <a:stCxn id="7" idx="1"/>
          </p:cNvCxnSpPr>
          <p:nvPr/>
        </p:nvCxnSpPr>
        <p:spPr>
          <a:xfrm flipH="1" flipV="1">
            <a:off x="4572000" y="2866365"/>
            <a:ext cx="484775" cy="2055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585884" y="509495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dirty="0">
                <a:ln w="0"/>
                <a:solidFill>
                  <a:srgbClr val="FF0000"/>
                </a:solidFill>
              </a:rPr>
              <a:t>3</a:t>
            </a:r>
            <a:endParaRPr lang="zh-TW" altLang="en-US" sz="2400" b="1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76043" y="5472582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dirty="0" smtClean="0">
                <a:ln w="0"/>
                <a:solidFill>
                  <a:srgbClr val="FF0000"/>
                </a:solidFill>
              </a:rPr>
              <a:t>4</a:t>
            </a:r>
            <a:endParaRPr lang="zh-TW" altLang="en-US" sz="2400" b="1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84634" y="430975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dirty="0" smtClean="0">
                <a:ln w="0"/>
                <a:solidFill>
                  <a:srgbClr val="FF0000"/>
                </a:solidFill>
              </a:rPr>
              <a:t>5</a:t>
            </a:r>
            <a:endParaRPr lang="zh-TW" altLang="en-US" sz="2400" b="1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97430" y="4386299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dirty="0">
                <a:ln w="0"/>
                <a:solidFill>
                  <a:srgbClr val="FF0000"/>
                </a:solidFill>
              </a:rPr>
              <a:t>6</a:t>
            </a:r>
            <a:endParaRPr lang="zh-TW" altLang="en-US" sz="2400" b="1" cap="none" spc="0" dirty="0">
              <a:ln w="0"/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67509" y="6133087"/>
            <a:ext cx="251511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1" cap="none" spc="0" dirty="0" smtClean="0">
                <a:ln w="0"/>
                <a:solidFill>
                  <a:schemeClr val="tx1"/>
                </a:solidFill>
              </a:rPr>
              <a:t>123456</a:t>
            </a:r>
            <a:r>
              <a:rPr lang="zh-TW" altLang="en-US" sz="2400" b="1" cap="none" spc="0" dirty="0" smtClean="0">
                <a:ln w="0"/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依序</a:t>
            </a:r>
            <a:r>
              <a:rPr lang="en-US" altLang="zh-TW" sz="2400" b="1" cap="none" spc="0" dirty="0" smtClean="0">
                <a:ln w="0"/>
                <a:solidFill>
                  <a:schemeClr val="tx1"/>
                </a:solidFill>
              </a:rPr>
              <a:t>CLOSE</a:t>
            </a:r>
            <a:endParaRPr lang="zh-TW" altLang="en-US" sz="2400" b="1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9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1" ma:contentTypeDescription="Fill out this form." ma:contentTypeScope="" ma:versionID="dcd152325ad65a67ccae7fea5b8715c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c96e55b6067358e6790c6e364f94c3c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9E869F4-2943-4B04-86CD-25BD16B2D24A}"/>
</file>

<file path=customXml/itemProps2.xml><?xml version="1.0" encoding="utf-8"?>
<ds:datastoreItem xmlns:ds="http://schemas.openxmlformats.org/officeDocument/2006/customXml" ds:itemID="{A6E2AC4C-FE06-4EB5-A213-DB7E597777DE}"/>
</file>

<file path=customXml/itemProps3.xml><?xml version="1.0" encoding="utf-8"?>
<ds:datastoreItem xmlns:ds="http://schemas.openxmlformats.org/officeDocument/2006/customXml" ds:itemID="{95A2EBA5-A02F-4D87-84C6-5432F8385BC1}"/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48508</TotalTime>
  <Words>353</Words>
  <Application>Microsoft Office PowerPoint</Application>
  <PresentationFormat>如螢幕大小 (4:3)</PresentationFormat>
  <Paragraphs>79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標楷體</vt:lpstr>
      <vt:lpstr>Arial</vt:lpstr>
      <vt:lpstr>Calibri</vt:lpstr>
      <vt:lpstr>Office Theme</vt:lpstr>
      <vt:lpstr>第四次新人週報</vt:lpstr>
      <vt:lpstr>E500 WPM</vt:lpstr>
      <vt:lpstr> PM準備工具 </vt:lpstr>
      <vt:lpstr> Beam shut down降溫  </vt:lpstr>
      <vt:lpstr> Beam shut down降溫  </vt:lpstr>
      <vt:lpstr> Beam shut down降溫  </vt:lpstr>
      <vt:lpstr>按下VOLTAGE DISABLE按鈕</vt:lpstr>
      <vt:lpstr> 破真空 </vt:lpstr>
      <vt:lpstr> 破真空 </vt:lpstr>
      <vt:lpstr> 破真空 </vt:lpstr>
      <vt:lpstr> 更換SOURCE&amp;ELECTRODE </vt:lpstr>
      <vt:lpstr> 清理BUSHING&amp;FLANGE </vt:lpstr>
      <vt:lpstr> 建真空 </vt:lpstr>
      <vt:lpstr>  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AD10 YHChang8</dc:creator>
  <cp:lastModifiedBy>S220 THChiu</cp:lastModifiedBy>
  <cp:revision>293</cp:revision>
  <dcterms:created xsi:type="dcterms:W3CDTF">2012-03-21T02:57:47Z</dcterms:created>
  <dcterms:modified xsi:type="dcterms:W3CDTF">2020-05-25T08:06:28Z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0x010101007D10E3BF7F339F4197AC12702D94D274</vt:lpwstr>
  </property>
  <property fmtid="{D5CDD505-2E9C-101B-9397-08002B2CF9AE}" pid="3" name="Order">
    <vt:r8>28300</vt:r8>
  </property>
</Properties>
</file>