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1" r:id="rId6"/>
    <p:sldId id="262" r:id="rId7"/>
    <p:sldId id="341" r:id="rId8"/>
    <p:sldId id="299" r:id="rId9"/>
    <p:sldId id="395" r:id="rId10"/>
    <p:sldId id="396" r:id="rId11"/>
    <p:sldId id="316" r:id="rId12"/>
    <p:sldId id="333" r:id="rId13"/>
    <p:sldId id="343" r:id="rId14"/>
    <p:sldId id="342" r:id="rId15"/>
    <p:sldId id="275" r:id="rId16"/>
    <p:sldId id="276" r:id="rId17"/>
    <p:sldId id="340" r:id="rId18"/>
    <p:sldId id="263" r:id="rId19"/>
    <p:sldId id="264" r:id="rId20"/>
    <p:sldId id="318" r:id="rId21"/>
    <p:sldId id="265" r:id="rId22"/>
    <p:sldId id="284" r:id="rId23"/>
    <p:sldId id="286" r:id="rId24"/>
    <p:sldId id="287" r:id="rId25"/>
    <p:sldId id="273" r:id="rId26"/>
    <p:sldId id="267" r:id="rId27"/>
    <p:sldId id="268" r:id="rId28"/>
    <p:sldId id="313" r:id="rId29"/>
    <p:sldId id="269" r:id="rId30"/>
    <p:sldId id="270" r:id="rId31"/>
    <p:sldId id="298" r:id="rId32"/>
    <p:sldId id="271" r:id="rId33"/>
    <p:sldId id="272" r:id="rId34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1C0E"/>
    <a:srgbClr val="E75798"/>
    <a:srgbClr val="D00600"/>
    <a:srgbClr val="FC211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3979" autoAdjust="0"/>
  </p:normalViewPr>
  <p:slideViewPr>
    <p:cSldViewPr>
      <p:cViewPr varScale="1">
        <p:scale>
          <a:sx n="114" d="100"/>
          <a:sy n="114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1BFA950-4D9B-49C1-88BC-71CD835B4ACB}" type="datetimeFigureOut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5F7101-7CBB-40B9-BA2A-FB97EE2A556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6DC33ECA-595C-4C90-93AC-B3C8AC50E9E0}" type="datetimeFigureOut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BCC7E6-2CF8-46C3-9098-1DABD60058C4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306FE17-8C9C-45FE-A0CC-E1BE1F6A9DB4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2024/11/14</a:t>
            </a:fld>
            <a:endParaRPr lang="zh-TW" altLang="en-US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067A20B-1C54-437C-B8C8-900806B3B756}" type="slidenum">
              <a:rPr lang="zh-TW" altLang="en-US"/>
              <a:pPr eaLnBrk="1" hangingPunct="1">
                <a:spcBef>
                  <a:spcPct val="0"/>
                </a:spcBef>
              </a:pPr>
              <a:t>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57066" indent="-291179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64717" indent="-23294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30604" indent="-23294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96491" indent="-23294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550F2036-0CFA-4F19-9585-F765E4EEDFDB}" type="slidenum">
              <a:rPr kumimoji="0" lang="zh-TW" altLang="en-US" smtClean="0">
                <a:ea typeface="標楷體" pitchFamily="65" charset="-120"/>
              </a:rPr>
              <a:pPr eaLnBrk="1" hangingPunct="1"/>
              <a:t>2</a:t>
            </a:fld>
            <a:endParaRPr kumimoji="0" lang="zh-TW" altLang="en-US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680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1233F-6C5D-4711-BB7F-EBE9AE1DD0E4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2024/11/14</a:t>
            </a:fld>
            <a:endParaRPr lang="zh-TW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CAC72B-18C3-4722-80D2-08DB11D28DFB}" type="slidenum">
              <a:rPr lang="zh-TW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zh-TW" alt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77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1233F-6C5D-4711-BB7F-EBE9AE1DD0E4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2024/11/14</a:t>
            </a:fld>
            <a:endParaRPr lang="zh-TW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CAC72B-18C3-4722-80D2-08DB11D28DFB}" type="slidenum">
              <a:rPr lang="zh-TW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zh-TW" alt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9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CD423D62-69AB-4776-9D27-A481614011A3}" type="datetime1">
              <a:rPr lang="zh-TW" altLang="en-US"/>
              <a:pPr>
                <a:defRPr/>
              </a:pPr>
              <a:t>2024/11/14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fld id="{44A231B3-5E4C-4D1B-95D4-C7E3DBA05F1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67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DC33-D226-41A8-9FBF-FDBA94F444A2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8670BE-EA1A-47B4-A2A3-6C3BD5E6F1C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9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B1025-4FFF-40E2-A260-42D6146E33EA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3ED241-944F-41C1-99C2-C0CEA3245B4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673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5733256"/>
            <a:ext cx="8640960" cy="936104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2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2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172400" y="648203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8" name="圖片版面配置區 7"/>
          <p:cNvSpPr>
            <a:spLocks noGrp="1"/>
          </p:cNvSpPr>
          <p:nvPr>
            <p:ph type="pic" sz="quarter" idx="11"/>
          </p:nvPr>
        </p:nvSpPr>
        <p:spPr>
          <a:xfrm>
            <a:off x="251520" y="299559"/>
            <a:ext cx="5400000" cy="5400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圖片版面配置區 12"/>
          <p:cNvSpPr>
            <a:spLocks noGrp="1"/>
          </p:cNvSpPr>
          <p:nvPr>
            <p:ph type="pic" sz="quarter" idx="12"/>
          </p:nvPr>
        </p:nvSpPr>
        <p:spPr>
          <a:xfrm>
            <a:off x="6012480" y="299559"/>
            <a:ext cx="2880000" cy="540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8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sz="quarter" idx="10"/>
          </p:nvPr>
        </p:nvSpPr>
        <p:spPr>
          <a:xfrm>
            <a:off x="179512" y="333374"/>
            <a:ext cx="4320000" cy="3240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圖片版面配置區 4"/>
          <p:cNvSpPr>
            <a:spLocks noGrp="1"/>
          </p:cNvSpPr>
          <p:nvPr>
            <p:ph type="pic" sz="quarter" idx="11"/>
          </p:nvPr>
        </p:nvSpPr>
        <p:spPr>
          <a:xfrm>
            <a:off x="4644008" y="328369"/>
            <a:ext cx="4320000" cy="324008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18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spcBef>
                <a:spcPts val="1000"/>
              </a:spcBef>
              <a:buFont typeface="Arial" pitchFamily="34" charset="0"/>
              <a:buChar char="•"/>
              <a:defRPr/>
            </a:lvl2pPr>
            <a:lvl3pPr>
              <a:spcBef>
                <a:spcPts val="1000"/>
              </a:spcBef>
              <a:defRPr/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680D2-7FDF-4135-982B-42BBCB547B39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0B2432-A20E-4E26-94E6-104434F1F06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12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D114F-B2F7-49D6-84C2-BEBF7C5739ED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8C9091-334D-4D2D-81D2-8FCC512423D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26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12379-5E08-4DCD-8D58-414798F05313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CFAE55-6585-4179-99E2-ACF000E4A32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8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EBB0F-14A2-4190-86A3-9636FD7A888E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A4EB1E-05BF-4B7D-BD16-48CA8D78EE4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94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4DBA1-126E-41A1-A531-A26B3F9257A6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10F7A5-06E4-4075-B789-BD63EF0624B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4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334A2-72CE-4E4F-B739-E3603839837D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A3647F-B5CB-4C0D-A009-B847CBF56D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9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EEA13-B897-446A-9E05-35D1B64E177F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9009B8-C727-446A-BB14-3FF14188E03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4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96E2F-0C21-4EB4-8701-E162043E43C4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18E4B5-6C1A-476F-A70A-20E87078FF2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15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A5CD9D-9D6D-4889-90A9-F8A0134ABA04}" type="datetime1">
              <a:rPr lang="zh-TW" altLang="en-US"/>
              <a:pPr>
                <a:defRPr/>
              </a:pPr>
              <a:t>2024/11/14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37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7F7F7F"/>
                </a:solidFill>
              </a:defRPr>
            </a:lvl1pPr>
          </a:lstStyle>
          <a:p>
            <a:fld id="{D419ED81-ED36-436D-8B37-3EE69C921561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6" r:id="rId12"/>
    <p:sldLayoutId id="2147483767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altLang="zh-TW" dirty="0"/>
              <a:t>20241113 LP-P2  C1 PTC OOS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FBE916-C3E9-22A4-8185-771EDF990D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5E8E3-F147-489E-2769-EB7B05BF1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34730" r="2757"/>
          <a:stretch/>
        </p:blipFill>
        <p:spPr>
          <a:xfrm>
            <a:off x="231067" y="1628800"/>
            <a:ext cx="4248472" cy="370840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2F0AA28-02FA-D422-D9F6-8EFEAED5B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5" y="465521"/>
            <a:ext cx="88200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2.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描述問題及現況掌握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Describe the 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2F4182-8F42-51B7-606F-94EC18ABB2F2}"/>
              </a:ext>
            </a:extLst>
          </p:cNvPr>
          <p:cNvCxnSpPr>
            <a:cxnSpLocks/>
          </p:cNvCxnSpPr>
          <p:nvPr/>
        </p:nvCxnSpPr>
        <p:spPr>
          <a:xfrm>
            <a:off x="2328663" y="5139189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567AF5F-32C5-3A15-12C3-237D81315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2295" y="1993424"/>
            <a:ext cx="3747031" cy="3348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B87A3-6D88-706B-21EA-122D02130F4F}"/>
              </a:ext>
            </a:extLst>
          </p:cNvPr>
          <p:cNvSpPr txBox="1"/>
          <p:nvPr/>
        </p:nvSpPr>
        <p:spPr>
          <a:xfrm>
            <a:off x="251520" y="1196752"/>
            <a:ext cx="322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MW C1 :  1,8 </a:t>
            </a:r>
            <a:r>
              <a:rPr lang="zh-TW" altLang="en-US" dirty="0"/>
              <a:t>點鍾 異常 </a:t>
            </a:r>
            <a:r>
              <a:rPr lang="en-US" altLang="zh-TW" dirty="0"/>
              <a:t>pattern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193A6-EFA8-F017-C2EF-428C64629EB8}"/>
              </a:ext>
            </a:extLst>
          </p:cNvPr>
          <p:cNvSpPr txBox="1"/>
          <p:nvPr/>
        </p:nvSpPr>
        <p:spPr>
          <a:xfrm>
            <a:off x="4932040" y="1264839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產品</a:t>
            </a:r>
            <a:r>
              <a:rPr lang="en-US" dirty="0"/>
              <a:t> C1 :  1,8 </a:t>
            </a:r>
            <a:r>
              <a:rPr lang="zh-TW" altLang="en-US" dirty="0"/>
              <a:t>點鍾 正常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84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8B0490-6F73-1383-92D1-E684EE5B0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2CCD0-A3AC-46FA-AD95-5CCD26EA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23528"/>
            <a:ext cx="5310389" cy="505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F35CD-EEA9-11EA-BED1-D873209C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292212"/>
            <a:ext cx="2592288" cy="5123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A68B25-FDE3-BCC3-A5F0-EFBA77A62FD4}"/>
              </a:ext>
            </a:extLst>
          </p:cNvPr>
          <p:cNvSpPr txBox="1"/>
          <p:nvPr/>
        </p:nvSpPr>
        <p:spPr>
          <a:xfrm>
            <a:off x="300396" y="3487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C1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6217 (0.31% ~ 1%)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0733D-FA31-9AD2-CEA7-2671734219B5}"/>
              </a:ext>
            </a:extLst>
          </p:cNvPr>
          <p:cNvSpPr txBox="1"/>
          <p:nvPr/>
        </p:nvSpPr>
        <p:spPr>
          <a:xfrm>
            <a:off x="305228" y="899428"/>
            <a:ext cx="291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AOI MAP </a:t>
            </a:r>
            <a:r>
              <a:rPr lang="zh-TW" altLang="en-US" b="1" dirty="0"/>
              <a:t>無 </a:t>
            </a:r>
            <a:r>
              <a:rPr lang="en-US" altLang="zh-TW" b="1" dirty="0"/>
              <a:t>1,8</a:t>
            </a:r>
            <a:r>
              <a:rPr lang="zh-TW" altLang="en-US" b="1" dirty="0"/>
              <a:t>點鍾 </a:t>
            </a:r>
            <a:r>
              <a:rPr lang="en-US" altLang="zh-TW" b="1" dirty="0"/>
              <a:t>pattern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140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5670870"/>
            <a:ext cx="8640960" cy="1008112"/>
          </a:xfrm>
        </p:spPr>
        <p:txBody>
          <a:bodyPr/>
          <a:lstStyle/>
          <a:p>
            <a:r>
              <a:rPr lang="en-US" altLang="zh-TW" dirty="0"/>
              <a:t>G046CI-Y6N04X-24445830-6217_op</a:t>
            </a:r>
          </a:p>
          <a:p>
            <a:pPr lvl="1"/>
            <a:r>
              <a:rPr lang="en-US" sz="1400" dirty="0"/>
              <a:t>AOI scan defect rate: 2.86~7.65%</a:t>
            </a:r>
          </a:p>
          <a:p>
            <a:pPr lvl="1"/>
            <a:r>
              <a:rPr lang="en-US" sz="1400" dirty="0"/>
              <a:t>OM check #9 by small defect issue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DB2244-7A32-FC03-842C-71E8A9321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4831448" cy="482453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7C5DDE-C0EF-91BF-3CDB-03204B639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836712"/>
            <a:ext cx="2538849" cy="4824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D14F99-8914-CFEC-B0C0-4AB797B37717}"/>
              </a:ext>
            </a:extLst>
          </p:cNvPr>
          <p:cNvSpPr txBox="1"/>
          <p:nvPr/>
        </p:nvSpPr>
        <p:spPr>
          <a:xfrm>
            <a:off x="300396" y="3487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C4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6217 (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2.86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% ~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7.65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%)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82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Rectangle, 螢幕擷取畫面, 正方形, 綠色 的圖片&#10;&#10;自動產生的描述">
            <a:extLst>
              <a:ext uri="{FF2B5EF4-FFF2-40B4-BE49-F238E27FC236}">
                <a16:creationId xmlns:a16="http://schemas.microsoft.com/office/drawing/2014/main" id="{A45471DB-717E-EA84-5AA8-5694556EC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4" y="341077"/>
            <a:ext cx="4320000" cy="3240000"/>
          </a:xfrm>
          <a:prstGeom prst="rect">
            <a:avLst/>
          </a:prstGeom>
        </p:spPr>
      </p:pic>
      <p:pic>
        <p:nvPicPr>
          <p:cNvPr id="3" name="圖片 2" descr="一張含有 Rectangle, 正方形, 鮮豔, 平行 的圖片&#10;&#10;自動產生的描述">
            <a:extLst>
              <a:ext uri="{FF2B5EF4-FFF2-40B4-BE49-F238E27FC236}">
                <a16:creationId xmlns:a16="http://schemas.microsoft.com/office/drawing/2014/main" id="{87AFB567-D202-8070-FBD3-2A6DEA50A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40" y="340713"/>
            <a:ext cx="4320000" cy="324000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253472" y="336392"/>
            <a:ext cx="34015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#9</a:t>
            </a:r>
            <a:endParaRPr lang="zh-TW" altLang="en-US" sz="1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336391"/>
            <a:ext cx="34015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#9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835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620688"/>
            <a:ext cx="137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Summary</a:t>
            </a:r>
            <a:endParaRPr lang="zh-TW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25420"/>
            <a:ext cx="8820472" cy="267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/>
              <a:t>11/13 LP-P2  run P09 MW C1 PTC=271 OOS , map</a:t>
            </a:r>
            <a:r>
              <a:rPr lang="zh-TW" altLang="en-US" sz="1600" dirty="0"/>
              <a:t>分佈 </a:t>
            </a:r>
            <a:r>
              <a:rPr lang="en-US" altLang="zh-TW" sz="1600" dirty="0"/>
              <a:t>1</a:t>
            </a:r>
            <a:r>
              <a:rPr lang="zh-TW" altLang="en-US" sz="1600" dirty="0"/>
              <a:t>點鐘、</a:t>
            </a:r>
            <a:r>
              <a:rPr lang="en-US" altLang="zh-TW" sz="1600" dirty="0"/>
              <a:t>8</a:t>
            </a:r>
            <a:r>
              <a:rPr lang="zh-TW" altLang="en-US" sz="1600" dirty="0"/>
              <a:t>點鐘邊緣</a:t>
            </a:r>
            <a:endParaRPr lang="en-US" altLang="zh-TW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/>
              <a:t>EQ check hardware shutter/boat/pedestal all normal , re-test P09 C1/C4/C6 </a:t>
            </a:r>
            <a:r>
              <a:rPr lang="en-US" altLang="zh-TW" sz="1600" dirty="0" err="1"/>
              <a:t>ptc</a:t>
            </a:r>
            <a:r>
              <a:rPr lang="en-US" altLang="zh-TW" sz="1600" dirty="0"/>
              <a:t>=8/9/0 normal.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/>
              <a:t>ALL </a:t>
            </a:r>
            <a:r>
              <a:rPr lang="zh-TW" altLang="en-US" sz="1600" dirty="0"/>
              <a:t>加洗 </a:t>
            </a:r>
            <a:r>
              <a:rPr lang="en-US" altLang="zh-TW" sz="1600" dirty="0"/>
              <a:t>D-CLEAN </a:t>
            </a:r>
            <a:r>
              <a:rPr lang="zh-TW" altLang="en-US" sz="1600" dirty="0"/>
              <a:t>後 </a:t>
            </a:r>
            <a:r>
              <a:rPr lang="en-US" altLang="zh-TW" sz="1600" dirty="0"/>
              <a:t>MW </a:t>
            </a:r>
            <a:r>
              <a:rPr lang="en-US" altLang="zh-TW" sz="1600" dirty="0" err="1"/>
              <a:t>ptc</a:t>
            </a:r>
            <a:r>
              <a:rPr lang="en-US" altLang="zh-TW" sz="1600" dirty="0"/>
              <a:t> C1=289 OOS , </a:t>
            </a:r>
            <a:r>
              <a:rPr lang="zh-TW" altLang="en-US" sz="1600" dirty="0"/>
              <a:t>產品 </a:t>
            </a:r>
            <a:r>
              <a:rPr lang="en-US" altLang="zh-TW" sz="1600" dirty="0"/>
              <a:t>C1/C4 </a:t>
            </a:r>
            <a:r>
              <a:rPr lang="zh-TW" altLang="en-US" sz="1600" dirty="0"/>
              <a:t> 加掃 </a:t>
            </a:r>
            <a:r>
              <a:rPr lang="en-US" altLang="zh-TW" sz="1600" dirty="0"/>
              <a:t>AOI 10X check 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0000FF"/>
                </a:solidFill>
              </a:rPr>
              <a:t>       C1 – 24443400  AOI 10X_ 6217 (0.31% ~ 1%)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0000FF"/>
                </a:solidFill>
              </a:rPr>
              <a:t>       C4 – 24445830  AOI 10X_ 6217 (2.86% ~ 7.65%) , OM check poly small defect issue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dirty="0"/>
              <a:t>結論 </a:t>
            </a:r>
            <a:r>
              <a:rPr lang="en-US" altLang="zh-TW" sz="1600" dirty="0"/>
              <a:t>: C1 PTC OOS </a:t>
            </a:r>
            <a:r>
              <a:rPr lang="zh-TW" altLang="en-US" sz="1600" dirty="0"/>
              <a:t>疑 </a:t>
            </a:r>
            <a:r>
              <a:rPr lang="en-US" altLang="zh-TW" sz="1600" dirty="0"/>
              <a:t>MW  </a:t>
            </a:r>
            <a:r>
              <a:rPr lang="zh-TW" altLang="en-US" sz="1600" dirty="0"/>
              <a:t>控片 </a:t>
            </a:r>
            <a:r>
              <a:rPr lang="en-US" altLang="zh-TW" sz="1600" dirty="0"/>
              <a:t>issue</a:t>
            </a:r>
            <a:r>
              <a:rPr lang="zh-TW" altLang="en-US" sz="1600" dirty="0"/>
              <a:t>確 </a:t>
            </a:r>
            <a:r>
              <a:rPr lang="en-US" altLang="zh-TW" sz="1600" dirty="0"/>
              <a:t>,  </a:t>
            </a:r>
            <a:r>
              <a:rPr lang="zh-TW" altLang="en-US" sz="1600" dirty="0"/>
              <a:t>比對 </a:t>
            </a:r>
            <a:r>
              <a:rPr lang="en-US" altLang="zh-TW" sz="1600" dirty="0"/>
              <a:t>C1 </a:t>
            </a:r>
            <a:r>
              <a:rPr lang="zh-TW" altLang="en-US" sz="1600" dirty="0"/>
              <a:t>產品之</a:t>
            </a:r>
            <a:r>
              <a:rPr lang="en-US" altLang="zh-TW" sz="1600" dirty="0"/>
              <a:t>AOI MAP </a:t>
            </a:r>
            <a:r>
              <a:rPr lang="zh-TW" altLang="en-US" sz="1600" dirty="0"/>
              <a:t>無 </a:t>
            </a:r>
            <a:r>
              <a:rPr lang="en-US" altLang="zh-TW" sz="1600" dirty="0"/>
              <a:t>1,8</a:t>
            </a:r>
            <a:r>
              <a:rPr lang="zh-TW" altLang="en-US" sz="1600" dirty="0"/>
              <a:t>點鍾 特殊 </a:t>
            </a:r>
            <a:r>
              <a:rPr lang="en-US" altLang="zh-TW" sz="1600" dirty="0"/>
              <a:t>pattern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/>
              <a:t>Action :  C4 </a:t>
            </a:r>
            <a:r>
              <a:rPr lang="zh-TW" altLang="en-US" sz="1600" dirty="0"/>
              <a:t>產品 </a:t>
            </a:r>
            <a:r>
              <a:rPr lang="en-US" altLang="zh-TW" sz="1600" dirty="0"/>
              <a:t>24445830 </a:t>
            </a:r>
            <a:r>
              <a:rPr lang="zh-TW" altLang="en-US" sz="1600" dirty="0"/>
              <a:t>設定 </a:t>
            </a:r>
            <a:r>
              <a:rPr lang="en-US" altLang="zh-TW" sz="1600" dirty="0"/>
              <a:t>FH OP. 6433 &lt;Poly </a:t>
            </a:r>
            <a:r>
              <a:rPr lang="zh-TW" altLang="en-US" sz="1600" dirty="0"/>
              <a:t>蝕刻</a:t>
            </a:r>
            <a:r>
              <a:rPr lang="en-US" altLang="zh-TW" sz="1600" dirty="0"/>
              <a:t>&gt; </a:t>
            </a:r>
            <a:r>
              <a:rPr lang="zh-TW" altLang="en-US" sz="1600" dirty="0"/>
              <a:t>後 </a:t>
            </a:r>
            <a:r>
              <a:rPr lang="en-US" altLang="zh-TW" sz="1600" dirty="0"/>
              <a:t>re-check AOI</a:t>
            </a:r>
          </a:p>
        </p:txBody>
      </p:sp>
    </p:spTree>
    <p:extLst>
      <p:ext uri="{BB962C8B-B14F-4D97-AF65-F5344CB8AC3E}">
        <p14:creationId xmlns:p14="http://schemas.microsoft.com/office/powerpoint/2010/main" val="274563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46424"/>
              </p:ext>
            </p:extLst>
          </p:nvPr>
        </p:nvGraphicFramePr>
        <p:xfrm>
          <a:off x="431541" y="1563039"/>
          <a:ext cx="8316922" cy="3227448"/>
        </p:xfrm>
        <a:graphic>
          <a:graphicData uri="http://schemas.openxmlformats.org/drawingml/2006/table">
            <a:tbl>
              <a:tblPr/>
              <a:tblGrid>
                <a:gridCol w="769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cs typeface="Arial" pitchFamily="34" charset="0"/>
                        </a:rPr>
                        <a:t>Is 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rgbClr val="081D58"/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4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cs typeface="Arial" pitchFamily="34" charset="0"/>
                        </a:rPr>
                        <a:t>Is Not 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rgbClr val="081D58"/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4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62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cs typeface="Arial" pitchFamily="34" charset="0"/>
                        </a:rPr>
                        <a:t>What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81D58"/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cs typeface="Arial" pitchFamily="34" charset="0"/>
                        </a:rPr>
                        <a:t>object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81D58"/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TT3EC0o00" charset="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cs typeface="Arial" pitchFamily="34" charset="0"/>
                        </a:rPr>
                        <a:t>Defect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81D58"/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TT3EC0o00" charset="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162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cs typeface="Arial" pitchFamily="34" charset="0"/>
                        </a:rPr>
                        <a:t>Where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81D58"/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cs typeface="Arial" pitchFamily="34" charset="0"/>
                        </a:rPr>
                        <a:t>Location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81D58"/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162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81D58"/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cs typeface="Arial" pitchFamily="34" charset="0"/>
                        </a:rPr>
                        <a:t>Machine</a:t>
                      </a: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24584"/>
                  </a:ext>
                </a:extLst>
              </a:tr>
              <a:tr h="360827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cs typeface="Arial" pitchFamily="34" charset="0"/>
                        </a:rPr>
                        <a:t>When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81D58"/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cs typeface="Arial" pitchFamily="34" charset="0"/>
                        </a:rPr>
                        <a:t>First time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rgbClr val="081D58"/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TT3EC0o00" charset="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cs typeface="Arial" pitchFamily="34" charset="0"/>
                        </a:rPr>
                        <a:t>Reoccurred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81D58"/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TT3EC0o00" charset="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7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cs typeface="Arial" pitchFamily="34" charset="0"/>
                        </a:rPr>
                        <a:t>How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81D58"/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cs typeface="Arial" pitchFamily="34" charset="0"/>
                        </a:rPr>
                        <a:t>Many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rgbClr val="081D58"/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cs typeface="Arial" pitchFamily="34" charset="0"/>
                        </a:rPr>
                        <a:t>Trend</a:t>
                      </a: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rgbClr val="081D58"/>
                        </a:solidFill>
                        <a:effectLst/>
                        <a:latin typeface="+mj-lt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TT3EC0o00" charset="0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41" marR="91441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515" y="465521"/>
            <a:ext cx="88200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2.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描述問題及現況掌握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Describe the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012666"/>
            <a:ext cx="3060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Is/Is Not table 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釐清問題</a:t>
            </a:r>
            <a:r>
              <a:rPr lang="en-US" altLang="zh-TW" sz="2000" dirty="0"/>
              <a:t>):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011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6525" y="548680"/>
            <a:ext cx="8730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3.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執行及驗證暫時防堵對策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Contain the Problem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4D4D4D"/>
                </a:solidFill>
                <a:latin typeface="+mj-lt"/>
                <a:ea typeface="新細明體" pitchFamily="18" charset="-120"/>
              </a:rPr>
              <a:t>(Define and implement containment actions to </a:t>
            </a:r>
            <a:r>
              <a:rPr lang="en-US" altLang="zh-TW" sz="1400" b="1" dirty="0">
                <a:solidFill>
                  <a:srgbClr val="FF0000"/>
                </a:solidFill>
                <a:latin typeface="+mj-lt"/>
                <a:ea typeface="新細明體" pitchFamily="18" charset="-120"/>
              </a:rPr>
              <a:t>isolate</a:t>
            </a:r>
            <a:r>
              <a:rPr lang="en-US" altLang="zh-TW" sz="1400" b="1" dirty="0">
                <a:solidFill>
                  <a:srgbClr val="4D4D4D"/>
                </a:solidFill>
                <a:latin typeface="+mj-lt"/>
                <a:ea typeface="新細明體" pitchFamily="18" charset="-120"/>
              </a:rPr>
              <a:t> the effect of problem from any internal/external customer until corrective action is implemented)</a:t>
            </a:r>
            <a:endParaRPr lang="zh-TW" altLang="en-US" sz="1400" b="1" dirty="0">
              <a:latin typeface="+mj-lt"/>
              <a:ea typeface="新細明體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1526"/>
              </p:ext>
            </p:extLst>
          </p:nvPr>
        </p:nvGraphicFramePr>
        <p:xfrm>
          <a:off x="701570" y="1919104"/>
          <a:ext cx="8075238" cy="1005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66174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  <a:gridCol w="2404608">
                  <a:extLst>
                    <a:ext uri="{9D8B030D-6E8A-4147-A177-3AD203B41FA5}">
                      <a16:colId xmlns:a16="http://schemas.microsoft.com/office/drawing/2014/main" val="2477096594"/>
                    </a:ext>
                  </a:extLst>
                </a:gridCol>
              </a:tblGrid>
              <a:tr h="219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項目 </a:t>
                      </a:r>
                      <a:r>
                        <a:rPr lang="en-US" sz="1200" b="0" kern="100" dirty="0">
                          <a:effectLst/>
                        </a:rPr>
                        <a:t>Item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處理方式</a:t>
                      </a:r>
                      <a:r>
                        <a:rPr lang="en-US" sz="1200" b="0" kern="100" dirty="0">
                          <a:effectLst/>
                        </a:rPr>
                        <a:t> Action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負責人員 </a:t>
                      </a:r>
                      <a:r>
                        <a:rPr lang="en-US" sz="1200" b="0" kern="100" dirty="0" err="1">
                          <a:effectLst/>
                        </a:rPr>
                        <a:t>Resp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預定完成日 </a:t>
                      </a:r>
                      <a:r>
                        <a:rPr lang="en-US" sz="1200" b="0" kern="100" dirty="0">
                          <a:effectLst/>
                        </a:rPr>
                        <a:t>Due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實際完成日</a:t>
                      </a:r>
                      <a:r>
                        <a:rPr lang="en-US" sz="1200" b="0" kern="100" dirty="0">
                          <a:effectLst/>
                        </a:rPr>
                        <a:t>  Imp.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處理結果 </a:t>
                      </a:r>
                      <a:r>
                        <a:rPr lang="en-US" sz="1200" b="0" kern="100" dirty="0">
                          <a:effectLst/>
                        </a:rPr>
                        <a:t>Verification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zh-TW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zh-TW" sz="12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7210" y="150981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3.1 </a:t>
            </a:r>
            <a:r>
              <a:rPr lang="zh-TW" altLang="en-US" sz="1600" b="1" dirty="0">
                <a:solidFill>
                  <a:srgbClr val="0000FF"/>
                </a:solidFill>
              </a:rPr>
              <a:t>異常產品 </a:t>
            </a:r>
            <a:r>
              <a:rPr lang="en-US" altLang="zh-TW" sz="1600" b="1" dirty="0">
                <a:solidFill>
                  <a:srgbClr val="0000FF"/>
                </a:solidFill>
              </a:rPr>
              <a:t>(Defect Lots)</a:t>
            </a:r>
          </a:p>
        </p:txBody>
      </p:sp>
    </p:spTree>
    <p:extLst>
      <p:ext uri="{BB962C8B-B14F-4D97-AF65-F5344CB8AC3E}">
        <p14:creationId xmlns:p14="http://schemas.microsoft.com/office/powerpoint/2010/main" val="1451695974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0B2432-A20E-4E26-94E6-104434F1F062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6525" y="548680"/>
            <a:ext cx="8730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3.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執行及驗證暫時防堵對策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Contain the Problem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4D4D4D"/>
                </a:solidFill>
                <a:latin typeface="+mj-lt"/>
                <a:ea typeface="新細明體" pitchFamily="18" charset="-120"/>
              </a:rPr>
              <a:t>(Define and implement containment actions to </a:t>
            </a:r>
            <a:r>
              <a:rPr lang="en-US" altLang="zh-TW" sz="1400" b="1" dirty="0">
                <a:solidFill>
                  <a:srgbClr val="FF0000"/>
                </a:solidFill>
                <a:latin typeface="+mj-lt"/>
                <a:ea typeface="新細明體" pitchFamily="18" charset="-120"/>
              </a:rPr>
              <a:t>isolate</a:t>
            </a:r>
            <a:r>
              <a:rPr lang="en-US" altLang="zh-TW" sz="1400" b="1" dirty="0">
                <a:solidFill>
                  <a:srgbClr val="4D4D4D"/>
                </a:solidFill>
                <a:latin typeface="+mj-lt"/>
                <a:ea typeface="新細明體" pitchFamily="18" charset="-120"/>
              </a:rPr>
              <a:t> the effect of problem from any internal/external customer until corrective action is implemented)</a:t>
            </a:r>
            <a:endParaRPr lang="zh-TW" altLang="en-US" sz="1400" b="1" dirty="0">
              <a:latin typeface="+mj-lt"/>
              <a:ea typeface="新細明體" pitchFamily="18" charset="-12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76999"/>
              </p:ext>
            </p:extLst>
          </p:nvPr>
        </p:nvGraphicFramePr>
        <p:xfrm>
          <a:off x="683568" y="1916832"/>
          <a:ext cx="8075238" cy="1005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98222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  <a:gridCol w="2404608">
                  <a:extLst>
                    <a:ext uri="{9D8B030D-6E8A-4147-A177-3AD203B41FA5}">
                      <a16:colId xmlns:a16="http://schemas.microsoft.com/office/drawing/2014/main" val="2477096594"/>
                    </a:ext>
                  </a:extLst>
                </a:gridCol>
              </a:tblGrid>
              <a:tr h="219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項目 </a:t>
                      </a:r>
                      <a:r>
                        <a:rPr lang="en-US" sz="1200" b="0" kern="100" dirty="0">
                          <a:effectLst/>
                        </a:rPr>
                        <a:t>Item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處理方式</a:t>
                      </a:r>
                      <a:r>
                        <a:rPr lang="en-US" sz="1200" b="0" kern="100" dirty="0">
                          <a:effectLst/>
                        </a:rPr>
                        <a:t> Action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負責人員 </a:t>
                      </a:r>
                      <a:r>
                        <a:rPr lang="en-US" sz="1200" b="0" kern="100" dirty="0" err="1">
                          <a:effectLst/>
                        </a:rPr>
                        <a:t>Resp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預定完成日 </a:t>
                      </a:r>
                      <a:r>
                        <a:rPr lang="en-US" sz="1200" b="0" kern="100" dirty="0">
                          <a:effectLst/>
                        </a:rPr>
                        <a:t>Due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實際完成日</a:t>
                      </a:r>
                      <a:r>
                        <a:rPr lang="en-US" sz="1200" b="0" kern="100" dirty="0">
                          <a:effectLst/>
                        </a:rPr>
                        <a:t>  Imp.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處理結果 </a:t>
                      </a:r>
                      <a:r>
                        <a:rPr lang="en-US" sz="1200" b="0" kern="100" dirty="0">
                          <a:effectLst/>
                        </a:rPr>
                        <a:t>Verification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zh-TW" sz="12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7210" y="150981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3.2 </a:t>
            </a:r>
            <a:r>
              <a:rPr lang="zh-TW" altLang="en-US" sz="1600" b="1" dirty="0">
                <a:solidFill>
                  <a:srgbClr val="0000FF"/>
                </a:solidFill>
              </a:rPr>
              <a:t>波及產品 </a:t>
            </a:r>
            <a:r>
              <a:rPr lang="en-US" altLang="zh-TW" sz="1600" b="1" dirty="0">
                <a:solidFill>
                  <a:srgbClr val="0000FF"/>
                </a:solidFill>
              </a:rPr>
              <a:t>(Impact Lots)</a:t>
            </a:r>
          </a:p>
          <a:p>
            <a:endParaRPr lang="en-US" altLang="zh-TW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0521" y="558382"/>
            <a:ext cx="8730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3.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執行及驗證暫時防堵對策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Contain the Problem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4D4D4D"/>
                </a:solidFill>
                <a:latin typeface="+mn-lt"/>
                <a:ea typeface="新細明體" pitchFamily="18" charset="-120"/>
              </a:rPr>
              <a:t>(Define and implement containment actions to </a:t>
            </a:r>
            <a:r>
              <a:rPr lang="en-US" altLang="zh-TW" sz="1400" b="1" dirty="0">
                <a:solidFill>
                  <a:srgbClr val="FF0000"/>
                </a:solidFill>
                <a:latin typeface="+mn-lt"/>
                <a:ea typeface="新細明體" pitchFamily="18" charset="-120"/>
              </a:rPr>
              <a:t>isolate</a:t>
            </a:r>
            <a:r>
              <a:rPr lang="en-US" altLang="zh-TW" sz="1400" b="1" dirty="0">
                <a:solidFill>
                  <a:srgbClr val="4D4D4D"/>
                </a:solidFill>
                <a:latin typeface="+mn-lt"/>
                <a:ea typeface="新細明體" pitchFamily="18" charset="-120"/>
              </a:rPr>
              <a:t> the effect of problem from any internal/external customer until corrective action is implemented)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7210" y="2996952"/>
            <a:ext cx="83452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3.4</a:t>
            </a:r>
            <a:r>
              <a:rPr lang="zh-TW" altLang="en-US" sz="1600" b="1" dirty="0">
                <a:solidFill>
                  <a:srgbClr val="0000FF"/>
                </a:solidFill>
              </a:rPr>
              <a:t> 波及製程 </a:t>
            </a:r>
            <a:r>
              <a:rPr lang="en-US" altLang="zh-TW" sz="1600" b="1" dirty="0">
                <a:solidFill>
                  <a:srgbClr val="0000FF"/>
                </a:solidFill>
              </a:rPr>
              <a:t>(Impact Route) : 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是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(YES)/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否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(No)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TW" sz="1600" b="1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5556" y="4556506"/>
            <a:ext cx="81009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3.5 </a:t>
            </a:r>
            <a:r>
              <a:rPr lang="zh-TW" altLang="en-US" sz="1600" b="1" dirty="0">
                <a:solidFill>
                  <a:srgbClr val="0000FF"/>
                </a:solidFill>
              </a:rPr>
              <a:t>產品召回選項，是否需進行客戶端波及產品的召回</a:t>
            </a:r>
            <a:r>
              <a:rPr lang="en-US" altLang="zh-TW" sz="1600" b="1" dirty="0">
                <a:solidFill>
                  <a:srgbClr val="0000FF"/>
                </a:solidFill>
              </a:rPr>
              <a:t>?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是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(YES)/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否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(No)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03211"/>
              </p:ext>
            </p:extLst>
          </p:nvPr>
        </p:nvGraphicFramePr>
        <p:xfrm>
          <a:off x="708076" y="4925838"/>
          <a:ext cx="8068733" cy="7046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12965">
                  <a:extLst>
                    <a:ext uri="{9D8B030D-6E8A-4147-A177-3AD203B41FA5}">
                      <a16:colId xmlns:a16="http://schemas.microsoft.com/office/drawing/2014/main" val="86909870"/>
                    </a:ext>
                  </a:extLst>
                </a:gridCol>
                <a:gridCol w="1812965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2998365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1444438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</a:tblGrid>
              <a:tr h="333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0" kern="100" dirty="0">
                          <a:effectLst/>
                        </a:rPr>
                        <a:t>Customer</a:t>
                      </a:r>
                      <a:endParaRPr lang="zh-TW" sz="1200" b="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0" kern="100" dirty="0">
                          <a:effectLst/>
                        </a:rPr>
                        <a:t>Product No.</a:t>
                      </a:r>
                      <a:endParaRPr lang="zh-TW" sz="1200" b="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0" kern="100" dirty="0">
                          <a:effectLst/>
                        </a:rPr>
                        <a:t>Lot</a:t>
                      </a:r>
                      <a:r>
                        <a:rPr lang="en-US" altLang="zh-TW" sz="1200" b="0" kern="100" baseline="0" dirty="0">
                          <a:effectLst/>
                        </a:rPr>
                        <a:t> number / Wafer number</a:t>
                      </a:r>
                      <a:endParaRPr lang="zh-TW" sz="1200" b="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0" kern="100" dirty="0">
                          <a:effectLst/>
                        </a:rPr>
                        <a:t>Approx.</a:t>
                      </a:r>
                      <a:r>
                        <a:rPr lang="en-US" altLang="zh-TW" sz="1200" b="0" kern="100" baseline="0" dirty="0">
                          <a:effectLst/>
                        </a:rPr>
                        <a:t> Quantity</a:t>
                      </a:r>
                      <a:endParaRPr lang="zh-TW" sz="1200" b="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7210" y="1460111"/>
            <a:ext cx="6761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3.3</a:t>
            </a:r>
            <a:r>
              <a:rPr lang="zh-TW" altLang="en-US" sz="1600" b="1" dirty="0">
                <a:solidFill>
                  <a:srgbClr val="0000FF"/>
                </a:solidFill>
              </a:rPr>
              <a:t> 波及設備 </a:t>
            </a:r>
            <a:r>
              <a:rPr lang="en-US" altLang="zh-TW" sz="1600" b="1" dirty="0">
                <a:solidFill>
                  <a:srgbClr val="0000FF"/>
                </a:solidFill>
              </a:rPr>
              <a:t>(Impact Machine)</a:t>
            </a:r>
            <a:r>
              <a:rPr lang="zh-TW" altLang="en-US" sz="1600" b="1" dirty="0">
                <a:solidFill>
                  <a:srgbClr val="0000FF"/>
                </a:solidFill>
              </a:rPr>
              <a:t> </a:t>
            </a:r>
            <a:endParaRPr lang="en-US" altLang="zh-TW" sz="1600" b="1" dirty="0">
              <a:solidFill>
                <a:srgbClr val="0000FF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0629"/>
              </p:ext>
            </p:extLst>
          </p:nvPr>
        </p:nvGraphicFramePr>
        <p:xfrm>
          <a:off x="701570" y="1919104"/>
          <a:ext cx="8075238" cy="723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094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  <a:gridCol w="2044568">
                  <a:extLst>
                    <a:ext uri="{9D8B030D-6E8A-4147-A177-3AD203B41FA5}">
                      <a16:colId xmlns:a16="http://schemas.microsoft.com/office/drawing/2014/main" val="2477096594"/>
                    </a:ext>
                  </a:extLst>
                </a:gridCol>
              </a:tblGrid>
              <a:tr h="120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項目 </a:t>
                      </a:r>
                      <a:r>
                        <a:rPr lang="en-US" sz="1200" b="0" kern="100" dirty="0">
                          <a:effectLst/>
                        </a:rPr>
                        <a:t>Item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處理方式</a:t>
                      </a:r>
                      <a:r>
                        <a:rPr lang="en-US" sz="1200" b="0" kern="100" dirty="0">
                          <a:effectLst/>
                        </a:rPr>
                        <a:t> Action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負責人員 </a:t>
                      </a:r>
                      <a:r>
                        <a:rPr lang="en-US" sz="1200" b="0" kern="100" dirty="0" err="1">
                          <a:effectLst/>
                        </a:rPr>
                        <a:t>Resp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預定完成日 </a:t>
                      </a:r>
                      <a:r>
                        <a:rPr lang="en-US" sz="1200" b="0" kern="100" dirty="0">
                          <a:effectLst/>
                        </a:rPr>
                        <a:t>Due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實際完成日</a:t>
                      </a:r>
                      <a:r>
                        <a:rPr lang="en-US" sz="1200" b="0" kern="100" dirty="0">
                          <a:effectLst/>
                        </a:rPr>
                        <a:t>  Imp.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處理結果 </a:t>
                      </a:r>
                      <a:r>
                        <a:rPr lang="en-US" sz="1200" b="0" kern="100" dirty="0">
                          <a:effectLst/>
                        </a:rPr>
                        <a:t>Verification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zh-TW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atin typeface="+mj-lt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TW" sz="12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38151"/>
              </p:ext>
            </p:extLst>
          </p:nvPr>
        </p:nvGraphicFramePr>
        <p:xfrm>
          <a:off x="694719" y="3497284"/>
          <a:ext cx="8075238" cy="723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094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  <a:gridCol w="2044568">
                  <a:extLst>
                    <a:ext uri="{9D8B030D-6E8A-4147-A177-3AD203B41FA5}">
                      <a16:colId xmlns:a16="http://schemas.microsoft.com/office/drawing/2014/main" val="2477096594"/>
                    </a:ext>
                  </a:extLst>
                </a:gridCol>
              </a:tblGrid>
              <a:tr h="120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項目 </a:t>
                      </a:r>
                      <a:r>
                        <a:rPr lang="en-US" sz="1200" b="0" kern="100" dirty="0">
                          <a:effectLst/>
                        </a:rPr>
                        <a:t>Item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處理方式</a:t>
                      </a:r>
                      <a:r>
                        <a:rPr lang="en-US" sz="1200" b="0" kern="100" dirty="0">
                          <a:effectLst/>
                        </a:rPr>
                        <a:t> Action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負責人員 </a:t>
                      </a:r>
                      <a:r>
                        <a:rPr lang="en-US" sz="1200" b="0" kern="100" dirty="0" err="1">
                          <a:effectLst/>
                        </a:rPr>
                        <a:t>Resp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預定完成日 </a:t>
                      </a:r>
                      <a:r>
                        <a:rPr lang="en-US" sz="1200" b="0" kern="100" dirty="0">
                          <a:effectLst/>
                        </a:rPr>
                        <a:t>Due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實際完成日</a:t>
                      </a:r>
                      <a:r>
                        <a:rPr lang="en-US" sz="1200" b="0" kern="100" dirty="0">
                          <a:effectLst/>
                        </a:rPr>
                        <a:t>  Imp.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處理結果 </a:t>
                      </a:r>
                      <a:r>
                        <a:rPr lang="en-US" sz="1200" b="0" kern="100" dirty="0">
                          <a:effectLst/>
                        </a:rPr>
                        <a:t>Verification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zh-TW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1181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51520" y="395954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101" y="1011507"/>
            <a:ext cx="8714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pPr lvl="1"/>
            <a:r>
              <a:rPr lang="en-US" altLang="zh-TW" sz="1600" b="1" dirty="0">
                <a:solidFill>
                  <a:srgbClr val="0000FF"/>
                </a:solidFill>
              </a:rPr>
              <a:t>a) </a:t>
            </a:r>
            <a:r>
              <a:rPr lang="en-US" altLang="zh-TW" sz="1600" b="1" dirty="0">
                <a:solidFill>
                  <a:srgbClr val="C00000"/>
                </a:solidFill>
              </a:rPr>
              <a:t>Failure mechanism</a:t>
            </a:r>
            <a:r>
              <a:rPr lang="en-US" altLang="zh-TW" sz="1600" b="1" dirty="0">
                <a:solidFill>
                  <a:srgbClr val="0000FF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1333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11163" y="188913"/>
            <a:ext cx="696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1. 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選定團隊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Form the Team</a:t>
            </a:r>
            <a:endParaRPr lang="zh-TW" altLang="en-US" dirty="0">
              <a:solidFill>
                <a:srgbClr val="4D4D4D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411163" y="908720"/>
            <a:ext cx="31952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TW" altLang="zh-TW" sz="1600" dirty="0">
                <a:latin typeface="+mn-lt"/>
              </a:rPr>
              <a:t>團隊負責人</a:t>
            </a:r>
            <a:r>
              <a:rPr lang="en-US" altLang="zh-TW" sz="1600" dirty="0">
                <a:latin typeface="+mn-lt"/>
              </a:rPr>
              <a:t>Team Leader/Dept.: </a:t>
            </a:r>
            <a:endParaRPr lang="en-US" altLang="zh-TW" b="1" dirty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77357"/>
              </p:ext>
            </p:extLst>
          </p:nvPr>
        </p:nvGraphicFramePr>
        <p:xfrm>
          <a:off x="847725" y="1775965"/>
          <a:ext cx="7684715" cy="13997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87971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4135172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2561572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18415" marB="18415" anchor="ctr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</a:rPr>
                        <a:t>Department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18415" marB="18415" anchor="ctr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</a:rPr>
                        <a:t>Position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18415" marB="18415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168050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  <a:tr h="168050">
                <a:tc>
                  <a:txBody>
                    <a:bodyPr/>
                    <a:lstStyle/>
                    <a:p>
                      <a:endParaRPr lang="zh-TW" altLang="en-US" sz="1600" dirty="0">
                        <a:latin typeface="+mj-lt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+mj-lt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22301957"/>
                  </a:ext>
                </a:extLst>
              </a:tr>
              <a:tr h="1680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714848460"/>
                  </a:ext>
                </a:extLst>
              </a:tr>
            </a:tbl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1163" y="1290208"/>
            <a:ext cx="26870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n-lt"/>
              </a:rPr>
              <a:t>成員</a:t>
            </a:r>
            <a:r>
              <a:rPr lang="en-US" altLang="zh-TW" sz="1600" dirty="0">
                <a:latin typeface="+mn-lt"/>
              </a:rPr>
              <a:t>Team Member/Dept.:</a:t>
            </a:r>
            <a:endParaRPr lang="en-US" altLang="zh-TW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133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51520" y="395954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685" y="1052736"/>
            <a:ext cx="82417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r>
              <a:rPr lang="en-US" altLang="zh-TW" sz="1600" dirty="0"/>
              <a:t>         </a:t>
            </a:r>
            <a:r>
              <a:rPr lang="en-US" altLang="zh-TW" sz="1600" b="1" dirty="0">
                <a:solidFill>
                  <a:srgbClr val="0000FF"/>
                </a:solidFill>
              </a:rPr>
              <a:t>b) </a:t>
            </a:r>
            <a:r>
              <a:rPr lang="zh-TW" altLang="en-US" sz="1600" b="1" dirty="0">
                <a:solidFill>
                  <a:srgbClr val="0000FF"/>
                </a:solidFill>
              </a:rPr>
              <a:t>列出所有可能的原因 </a:t>
            </a:r>
            <a:r>
              <a:rPr lang="en-US" altLang="zh-TW" sz="1600" b="1" dirty="0">
                <a:solidFill>
                  <a:srgbClr val="0000FF"/>
                </a:solidFill>
              </a:rPr>
              <a:t>(Probable Causes/Factors): </a:t>
            </a:r>
            <a:r>
              <a:rPr lang="en-US" altLang="zh-TW" sz="1600" b="1" dirty="0">
                <a:solidFill>
                  <a:srgbClr val="FF0000"/>
                </a:solidFill>
              </a:rPr>
              <a:t>Non-conformance</a:t>
            </a:r>
          </a:p>
          <a:p>
            <a:pPr lvl="1"/>
            <a:r>
              <a:rPr lang="zh-TW" altLang="en-US" sz="1200" b="1" dirty="0">
                <a:solidFill>
                  <a:srgbClr val="0000FF"/>
                </a:solidFill>
              </a:rPr>
              <a:t>工具 </a:t>
            </a:r>
            <a:r>
              <a:rPr lang="en-US" altLang="zh-TW" sz="1200" b="1" dirty="0">
                <a:solidFill>
                  <a:srgbClr val="0000FF"/>
                </a:solidFill>
              </a:rPr>
              <a:t>(Tools): </a:t>
            </a:r>
            <a:r>
              <a:rPr lang="zh-TW" altLang="en-US" sz="1200" b="1" dirty="0">
                <a:solidFill>
                  <a:srgbClr val="0000FF"/>
                </a:solidFill>
              </a:rPr>
              <a:t>故障樹分析 </a:t>
            </a:r>
            <a:r>
              <a:rPr lang="en-US" altLang="zh-TW" sz="1200" b="1" dirty="0">
                <a:solidFill>
                  <a:srgbClr val="0000FF"/>
                </a:solidFill>
              </a:rPr>
              <a:t>(Fault Tree Analysis)</a:t>
            </a:r>
            <a:r>
              <a:rPr lang="zh-TW" altLang="en-US" sz="1200" b="1" dirty="0">
                <a:solidFill>
                  <a:srgbClr val="0000FF"/>
                </a:solidFill>
              </a:rPr>
              <a:t>、魚骨圖 </a:t>
            </a:r>
            <a:r>
              <a:rPr lang="en-US" altLang="zh-TW" sz="1200" b="1" dirty="0">
                <a:solidFill>
                  <a:srgbClr val="0000FF"/>
                </a:solidFill>
              </a:rPr>
              <a:t>(Fishbone)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15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51520" y="395954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685" y="1052736"/>
            <a:ext cx="8241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r>
              <a:rPr lang="en-US" altLang="zh-TW" sz="1600" b="1" dirty="0">
                <a:solidFill>
                  <a:srgbClr val="0000FF"/>
                </a:solidFill>
              </a:rPr>
              <a:t>         c) </a:t>
            </a:r>
            <a:r>
              <a:rPr lang="zh-TW" altLang="en-US" sz="1600" b="1" dirty="0">
                <a:solidFill>
                  <a:srgbClr val="0000FF"/>
                </a:solidFill>
              </a:rPr>
              <a:t>真因驗證 </a:t>
            </a:r>
            <a:r>
              <a:rPr lang="en-US" altLang="zh-TW" sz="1600" b="1" dirty="0">
                <a:solidFill>
                  <a:srgbClr val="0000FF"/>
                </a:solidFill>
              </a:rPr>
              <a:t>(Root Cause Verification)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53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51520" y="395954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685" y="1052736"/>
            <a:ext cx="7526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pPr lvl="1"/>
            <a:r>
              <a:rPr lang="en-US" altLang="zh-TW" sz="1600" b="1" dirty="0">
                <a:solidFill>
                  <a:srgbClr val="0000FF"/>
                </a:solidFill>
              </a:rPr>
              <a:t>d) 5-Why analysis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5865" y="3356992"/>
            <a:ext cx="7608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b) Conclusion :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863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51520" y="395954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j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j-lt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555" y="1102975"/>
            <a:ext cx="8505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4.2 </a:t>
            </a:r>
            <a:r>
              <a:rPr lang="en-US" altLang="zh-TW" sz="1600" b="1" dirty="0">
                <a:solidFill>
                  <a:srgbClr val="FF0000"/>
                </a:solidFill>
              </a:rPr>
              <a:t>Non-detection / escape root cause </a:t>
            </a:r>
            <a:r>
              <a:rPr lang="en-US" altLang="zh-TW" sz="1600" b="1" i="1" dirty="0">
                <a:solidFill>
                  <a:srgbClr val="0000FF"/>
                </a:solidFill>
              </a:rPr>
              <a:t>(Provide reason to why the current system failed to detect)</a:t>
            </a:r>
            <a:endParaRPr lang="en-US" altLang="zh-TW" sz="16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6857" y="2852936"/>
            <a:ext cx="24367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b) Conclusion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1357834"/>
            <a:ext cx="1484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1600" b="1" dirty="0">
                <a:solidFill>
                  <a:srgbClr val="0000FF"/>
                </a:solidFill>
              </a:rPr>
              <a:t> a) 5-why:</a:t>
            </a:r>
          </a:p>
        </p:txBody>
      </p:sp>
    </p:spTree>
    <p:extLst>
      <p:ext uri="{BB962C8B-B14F-4D97-AF65-F5344CB8AC3E}">
        <p14:creationId xmlns:p14="http://schemas.microsoft.com/office/powerpoint/2010/main" val="3324513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6525" y="344850"/>
            <a:ext cx="864096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5.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擬定及驗證永久改善對策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Choose and verify permanent corrective action (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列出各項執行之對策並檢核其對策有效性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495" y="1124744"/>
            <a:ext cx="837093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5.1 What was the chosen corrective action to correct the root cause? (Add photo or diagram where applicable.)</a:t>
            </a:r>
          </a:p>
          <a:p>
            <a:pPr lvl="1"/>
            <a:endParaRPr lang="en-US" altLang="zh-TW" sz="1400" b="1" dirty="0"/>
          </a:p>
          <a:p>
            <a:pPr lvl="1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0087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6525" y="344850"/>
            <a:ext cx="864096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5.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擬定及驗證永久改善對策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Choose and verify permanent corrective action (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列出各項執行之對策並檢核其對策有效性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650" y="1074222"/>
            <a:ext cx="3512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5.2 Verification of actions effectiveness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74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96525" y="432538"/>
            <a:ext cx="834789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6.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實施認永久改善對策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Corrective Actions Implementation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545" y="1223755"/>
            <a:ext cx="8055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6.1 For non-conformance root cause (</a:t>
            </a:r>
            <a:r>
              <a:rPr lang="en-US" altLang="zh-TW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dirty="0"/>
              <a:t>):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38513"/>
              </p:ext>
            </p:extLst>
          </p:nvPr>
        </p:nvGraphicFramePr>
        <p:xfrm>
          <a:off x="701570" y="1593087"/>
          <a:ext cx="8190910" cy="919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5065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932274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1128955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Nbr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Actions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Who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When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Remarks / Evidence</a:t>
                      </a:r>
                      <a:endParaRPr lang="zh-TW" sz="1200" dirty="0">
                        <a:effectLst/>
                      </a:endParaRPr>
                    </a:p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(Document/Spec/Chart #)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86535" y="3158970"/>
            <a:ext cx="8505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6.2 For </a:t>
            </a:r>
            <a:r>
              <a:rPr lang="en-US" altLang="zh-TW" dirty="0">
                <a:solidFill>
                  <a:srgbClr val="FF0000"/>
                </a:solidFill>
              </a:rPr>
              <a:t>non-detection / escape root cause</a:t>
            </a:r>
            <a:endParaRPr lang="en-US" altLang="zh-TW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3916"/>
              </p:ext>
            </p:extLst>
          </p:nvPr>
        </p:nvGraphicFramePr>
        <p:xfrm>
          <a:off x="683624" y="3533464"/>
          <a:ext cx="8190910" cy="919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5065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932274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1146901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3006390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Nbr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Actions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Who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When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Remarks / Evidence</a:t>
                      </a:r>
                      <a:endParaRPr lang="zh-TW" sz="1200" dirty="0">
                        <a:effectLst/>
                      </a:endParaRPr>
                    </a:p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(Document/Spec/Chart #)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53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4395" y="747573"/>
            <a:ext cx="88024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7.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避免再發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Prevent Recurrence (Modify System / Document)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250" y="1493785"/>
            <a:ext cx="2377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7.1 Systemic Actions:</a:t>
            </a:r>
            <a:endParaRPr lang="zh-TW" altLang="zh-TW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08748"/>
              </p:ext>
            </p:extLst>
          </p:nvPr>
        </p:nvGraphicFramePr>
        <p:xfrm>
          <a:off x="431540" y="1863117"/>
          <a:ext cx="8388932" cy="30866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7551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1978022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958762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1019260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3055337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</a:tblGrid>
              <a:tr h="559362"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Factor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Actions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Who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When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Remarks / Evidence</a:t>
                      </a:r>
                      <a:endParaRPr lang="zh-TW" sz="1400" dirty="0">
                        <a:effectLst/>
                      </a:endParaRPr>
                    </a:p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(Document/Spec/Chart #)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Practices/ Training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Work Instruction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89561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Specification</a:t>
                      </a:r>
                      <a:endParaRPr lang="zh-TW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altLang="zh-TW" sz="16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66251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Control Plan</a:t>
                      </a:r>
                      <a:endParaRPr lang="zh-TW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42735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en-US" sz="1400" dirty="0">
                          <a:effectLst/>
                        </a:rPr>
                        <a:t> FMEA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must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zh-TW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23191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Error Proofing</a:t>
                      </a:r>
                      <a:endParaRPr lang="zh-TW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127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2230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6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27</a:t>
            </a:fld>
            <a:endParaRPr lang="zh-TW" alt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60590"/>
              </p:ext>
            </p:extLst>
          </p:nvPr>
        </p:nvGraphicFramePr>
        <p:xfrm>
          <a:off x="251520" y="2155505"/>
          <a:ext cx="8640959" cy="2191583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428174247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569813929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161683626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235104329"/>
                    </a:ext>
                  </a:extLst>
                </a:gridCol>
                <a:gridCol w="168018">
                  <a:extLst>
                    <a:ext uri="{9D8B030D-6E8A-4147-A177-3AD203B41FA5}">
                      <a16:colId xmlns:a16="http://schemas.microsoft.com/office/drawing/2014/main" val="938082307"/>
                    </a:ext>
                  </a:extLst>
                </a:gridCol>
                <a:gridCol w="762940">
                  <a:extLst>
                    <a:ext uri="{9D8B030D-6E8A-4147-A177-3AD203B41FA5}">
                      <a16:colId xmlns:a16="http://schemas.microsoft.com/office/drawing/2014/main" val="1140651841"/>
                    </a:ext>
                  </a:extLst>
                </a:gridCol>
                <a:gridCol w="197166">
                  <a:extLst>
                    <a:ext uri="{9D8B030D-6E8A-4147-A177-3AD203B41FA5}">
                      <a16:colId xmlns:a16="http://schemas.microsoft.com/office/drawing/2014/main" val="199758872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4218907990"/>
                    </a:ext>
                  </a:extLst>
                </a:gridCol>
                <a:gridCol w="984111">
                  <a:extLst>
                    <a:ext uri="{9D8B030D-6E8A-4147-A177-3AD203B41FA5}">
                      <a16:colId xmlns:a16="http://schemas.microsoft.com/office/drawing/2014/main" val="217084720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620016126"/>
                    </a:ext>
                  </a:extLst>
                </a:gridCol>
                <a:gridCol w="168017">
                  <a:extLst>
                    <a:ext uri="{9D8B030D-6E8A-4147-A177-3AD203B41FA5}">
                      <a16:colId xmlns:a16="http://schemas.microsoft.com/office/drawing/2014/main" val="278200256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110530301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182701899"/>
                    </a:ext>
                  </a:extLst>
                </a:gridCol>
                <a:gridCol w="1320149">
                  <a:extLst>
                    <a:ext uri="{9D8B030D-6E8A-4147-A177-3AD203B41FA5}">
                      <a16:colId xmlns:a16="http://schemas.microsoft.com/office/drawing/2014/main" val="2378533175"/>
                    </a:ext>
                  </a:extLst>
                </a:gridCol>
                <a:gridCol w="308600">
                  <a:extLst>
                    <a:ext uri="{9D8B030D-6E8A-4147-A177-3AD203B41FA5}">
                      <a16:colId xmlns:a16="http://schemas.microsoft.com/office/drawing/2014/main" val="2035519991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4031166011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539692759"/>
                    </a:ext>
                  </a:extLst>
                </a:gridCol>
                <a:gridCol w="154307">
                  <a:extLst>
                    <a:ext uri="{9D8B030D-6E8A-4147-A177-3AD203B41FA5}">
                      <a16:colId xmlns:a16="http://schemas.microsoft.com/office/drawing/2014/main" val="4196876526"/>
                    </a:ext>
                  </a:extLst>
                </a:gridCol>
              </a:tblGrid>
              <a:tr h="102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Item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Potential 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Failure Mode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Potential 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Effect(s) of Failure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S.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E.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V.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L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A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S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S.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Potential cause(s) / mechanism(s) of Failure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O.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C.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C.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Current Process Control Prevention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Current Process Controls Detection</a:t>
                      </a: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D.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E.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T.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R.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P.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N.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Recommended 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Action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Responsibility &amp; Target Completion Date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Action Results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03040"/>
                  </a:ext>
                </a:extLst>
              </a:tr>
              <a:tr h="4076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Process, Function, Requirements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Actions Taken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S.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E.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V.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O.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C.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C.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D.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E.</a:t>
                      </a:r>
                      <a:br>
                        <a:rPr lang="en-US" sz="800" kern="0">
                          <a:effectLst/>
                        </a:rPr>
                      </a:br>
                      <a:r>
                        <a:rPr lang="en-US" sz="800" kern="0">
                          <a:effectLst/>
                        </a:rPr>
                        <a:t>T.</a:t>
                      </a:r>
                      <a:endParaRPr lang="zh-TW" sz="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R.</a:t>
                      </a:r>
                      <a:br>
                        <a:rPr lang="en-US" sz="800" kern="0" dirty="0">
                          <a:effectLst/>
                        </a:rPr>
                      </a:br>
                      <a:r>
                        <a:rPr lang="en-US" sz="800" kern="0" dirty="0">
                          <a:effectLst/>
                        </a:rPr>
                        <a:t>P.</a:t>
                      </a:r>
                      <a:br>
                        <a:rPr lang="en-US" sz="800" kern="0" dirty="0">
                          <a:effectLst/>
                        </a:rPr>
                      </a:br>
                      <a:r>
                        <a:rPr lang="en-US" sz="800" kern="0" dirty="0">
                          <a:effectLst/>
                        </a:rPr>
                        <a:t>N.</a:t>
                      </a: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96289"/>
                  </a:ext>
                </a:extLst>
              </a:tr>
              <a:tr h="1555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b="1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39598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4395" y="747573"/>
            <a:ext cx="88024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7.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避免再發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Prevent Recurrence (Modify System / Document)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395" y="1484784"/>
            <a:ext cx="409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FMEA new item: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202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4395" y="747573"/>
            <a:ext cx="88024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7.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避免再發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Prevent Recurrence (Modify System / Document)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250" y="1493785"/>
            <a:ext cx="7285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7.2 Corrective Actions Fan-out: (</a:t>
            </a:r>
            <a:r>
              <a:rPr lang="zh-TW" altLang="en-US" dirty="0"/>
              <a:t>水平展開</a:t>
            </a:r>
            <a:r>
              <a:rPr lang="en-US" altLang="zh-TW" dirty="0"/>
              <a:t>):</a:t>
            </a:r>
            <a:endParaRPr lang="zh-TW" altLang="zh-TW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229699"/>
              </p:ext>
            </p:extLst>
          </p:nvPr>
        </p:nvGraphicFramePr>
        <p:xfrm>
          <a:off x="431540" y="1987338"/>
          <a:ext cx="8280919" cy="858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40204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3668408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1407364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1364943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</a:tblGrid>
              <a:tr h="44075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Machine/ Process/ Product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Actions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dirty="0">
                          <a:effectLst/>
                        </a:rPr>
                        <a:t>Responsible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Due date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US" altLang="zh-TW" sz="160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20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138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775404658"/>
              </p:ext>
            </p:extLst>
          </p:nvPr>
        </p:nvGraphicFramePr>
        <p:xfrm>
          <a:off x="364074" y="1385772"/>
          <a:ext cx="8685212" cy="5382599"/>
        </p:xfrm>
        <a:graphic>
          <a:graphicData uri="http://schemas.openxmlformats.org/drawingml/2006/table">
            <a:tbl>
              <a:tblPr/>
              <a:tblGrid>
                <a:gridCol w="104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6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What</a:t>
                      </a:r>
                    </a:p>
                  </a:txBody>
                  <a:tcPr marL="91432" marR="9143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Route : </a:t>
                      </a:r>
                      <a:r>
                        <a:rPr lang="en-US" altLang="zh-TW" sz="1400" dirty="0">
                          <a:solidFill>
                            <a:srgbClr val="0000FF"/>
                          </a:solidFill>
                        </a:rPr>
                        <a:t>as 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Product 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Lot number :</a:t>
                      </a:r>
                      <a:endParaRPr lang="en-US" altLang="zh-TW" sz="1400" dirty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Qty: 5lot/125pcs</a:t>
                      </a:r>
                    </a:p>
                  </a:txBody>
                  <a:tcPr marL="91432" marR="91432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Where</a:t>
                      </a:r>
                    </a:p>
                  </a:txBody>
                  <a:tcPr marL="91432" marR="91432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Arial Unicode MS" pitchFamily="34" charset="-120"/>
                          <a:cs typeface="Arial" pitchFamily="34" charset="0"/>
                        </a:rPr>
                        <a:t>LP-P2</a:t>
                      </a:r>
                      <a:endParaRPr kumimoji="0" lang="zh-TW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Arial Unicode MS" pitchFamily="34" charset="-120"/>
                        <a:cs typeface="Arial" pitchFamily="34" charset="0"/>
                      </a:endParaRPr>
                    </a:p>
                  </a:txBody>
                  <a:tcPr marL="91432" marR="91432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When</a:t>
                      </a:r>
                    </a:p>
                  </a:txBody>
                  <a:tcPr marL="91432" marR="91432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2024/11/13</a:t>
                      </a:r>
                    </a:p>
                  </a:txBody>
                  <a:tcPr marL="91432" marR="91432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5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Extent</a:t>
                      </a:r>
                    </a:p>
                  </a:txBody>
                  <a:tcPr marL="91432" marR="9143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00FF"/>
                          </a:solidFill>
                        </a:rPr>
                        <a:t>LP-P2 run  P09 C1 PTC = 271 OOS, map</a:t>
                      </a:r>
                      <a:r>
                        <a:rPr lang="zh-TW" altLang="en-US" sz="1400" dirty="0">
                          <a:solidFill>
                            <a:srgbClr val="0000FF"/>
                          </a:solidFill>
                        </a:rPr>
                        <a:t>分佈 </a:t>
                      </a:r>
                      <a:r>
                        <a:rPr lang="en-US" altLang="zh-TW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zh-TW" altLang="en-US" sz="1400" dirty="0">
                          <a:solidFill>
                            <a:srgbClr val="0000FF"/>
                          </a:solidFill>
                        </a:rPr>
                        <a:t>點鐘、</a:t>
                      </a:r>
                      <a:r>
                        <a:rPr lang="en-US" altLang="zh-TW" sz="1400" dirty="0">
                          <a:solidFill>
                            <a:srgbClr val="0000FF"/>
                          </a:solidFill>
                        </a:rPr>
                        <a:t>8</a:t>
                      </a:r>
                      <a:r>
                        <a:rPr lang="zh-TW" altLang="en-US" sz="1400" dirty="0">
                          <a:solidFill>
                            <a:srgbClr val="0000FF"/>
                          </a:solidFill>
                        </a:rPr>
                        <a:t>點鐘邊緣</a:t>
                      </a:r>
                      <a:endParaRPr lang="en-US" altLang="zh-TW" sz="1400" dirty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00FF"/>
                          </a:solidFill>
                        </a:rPr>
                        <a:t>Product for AOI check</a:t>
                      </a:r>
                      <a:endParaRPr lang="zh-TW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91432" marR="91432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06515" y="460993"/>
            <a:ext cx="88200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2.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描述問題及現況掌握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Describe the Problem</a:t>
            </a:r>
          </a:p>
          <a:p>
            <a:pPr>
              <a:defRPr/>
            </a:pPr>
            <a:r>
              <a:rPr lang="en-US" altLang="zh-TW" sz="1200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(WHO detected the problem? WHAT is wrong? State the problem in terms of object and defect. WHERE the problem was first detected, describe location of the detection, lot #,  WHEN and HOW it was detected)</a:t>
            </a:r>
            <a:r>
              <a:rPr lang="en-US" altLang="zh-TW" sz="1200" dirty="0">
                <a:solidFill>
                  <a:srgbClr val="4D4D4D"/>
                </a:solidFill>
                <a:latin typeface="+mn-lt"/>
                <a:ea typeface="新細明體" pitchFamily="18" charset="-120"/>
              </a:rPr>
              <a:t> </a:t>
            </a:r>
            <a:endParaRPr lang="zh-TW" altLang="en-US" sz="1200" dirty="0">
              <a:solidFill>
                <a:srgbClr val="4D4D4D"/>
              </a:solidFill>
              <a:latin typeface="+mn-lt"/>
              <a:ea typeface="新細明體" pitchFamily="18" charset="-12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52A6-7A28-E664-0491-4F1C65AC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772816"/>
            <a:ext cx="5390858" cy="10538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0C9C1-0066-BBD9-5966-555451E17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9672" y="4340849"/>
            <a:ext cx="4146750" cy="22627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E53937-0CB4-1226-4015-FF577859E07D}"/>
              </a:ext>
            </a:extLst>
          </p:cNvPr>
          <p:cNvCxnSpPr/>
          <p:nvPr/>
        </p:nvCxnSpPr>
        <p:spPr>
          <a:xfrm>
            <a:off x="4286632" y="6435107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5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7988" y="439837"/>
            <a:ext cx="760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8. Congratulate the Team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1188" y="998538"/>
            <a:ext cx="76073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FF"/>
                </a:solidFill>
                <a:latin typeface="+mn-lt"/>
                <a:ea typeface="新細明體" pitchFamily="18" charset="-120"/>
              </a:rPr>
              <a:t>Thanks for every member helped in this case.</a:t>
            </a:r>
            <a:endParaRPr lang="zh-TW" altLang="en-US" sz="2000" dirty="0">
              <a:solidFill>
                <a:srgbClr val="0000FF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151" y="1853825"/>
            <a:ext cx="29899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>
              <a:lnSpc>
                <a:spcPct val="150000"/>
              </a:lnSpc>
              <a:spcAft>
                <a:spcPts val="0"/>
              </a:spcAft>
            </a:pPr>
            <a:r>
              <a:rPr lang="en-US" altLang="zh-TW" b="1" dirty="0">
                <a:latin typeface="Calibri" panose="020F0502020204030204" pitchFamily="34" charset="0"/>
                <a:ea typeface="SimSun" panose="02010600030101010101" pitchFamily="2" charset="-122"/>
              </a:rPr>
              <a:t>Reviewed and Approved by:</a:t>
            </a:r>
            <a:endParaRPr lang="zh-TW" altLang="zh-TW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38965"/>
              </p:ext>
            </p:extLst>
          </p:nvPr>
        </p:nvGraphicFramePr>
        <p:xfrm>
          <a:off x="591954" y="2547465"/>
          <a:ext cx="7009641" cy="11442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36547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2336547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2336547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18415" marB="18415" anchor="ctr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</a:rPr>
                        <a:t>2. Position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18415" marB="18415" anchor="ctr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</a:rPr>
                        <a:t>3. Date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18415" marB="18415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2230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01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E610CBF-E12A-0982-5FA0-656196A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Runcard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B33A9-312B-3571-A07C-A11AFC6FF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0B2432-A20E-4E26-94E6-104434F1F062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82FF58-BD1D-824E-FF18-E05F912C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31" y="1484785"/>
            <a:ext cx="8037893" cy="23366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62ABED-98EB-0D27-0BAC-E9956BBCB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31" y="3952522"/>
            <a:ext cx="8037893" cy="213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2FE7FE-3CB8-E77C-8EB1-48556EC36D78}"/>
              </a:ext>
            </a:extLst>
          </p:cNvPr>
          <p:cNvSpPr txBox="1"/>
          <p:nvPr/>
        </p:nvSpPr>
        <p:spPr>
          <a:xfrm>
            <a:off x="350531" y="1124744"/>
            <a:ext cx="492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L046FIG046CI/L046KI/L056MI OP.6212 &lt; HR POLY&gt;</a:t>
            </a:r>
          </a:p>
        </p:txBody>
      </p:sp>
    </p:spTree>
    <p:extLst>
      <p:ext uri="{BB962C8B-B14F-4D97-AF65-F5344CB8AC3E}">
        <p14:creationId xmlns:p14="http://schemas.microsoft.com/office/powerpoint/2010/main" val="314450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515" y="465521"/>
            <a:ext cx="88200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2.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描述問題及現況掌握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Describe the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908720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</a:rPr>
              <a:t>lot History - </a:t>
            </a:r>
            <a:r>
              <a:rPr lang="zh-TW" altLang="zh-TW" sz="2000" b="1" dirty="0">
                <a:solidFill>
                  <a:srgbClr val="0000FF"/>
                </a:solidFill>
              </a:rPr>
              <a:t>調查過程簡述</a:t>
            </a:r>
            <a:r>
              <a:rPr lang="en-US" altLang="zh-TW" sz="2000" b="1" dirty="0">
                <a:solidFill>
                  <a:srgbClr val="0000FF"/>
                </a:solidFill>
              </a:rPr>
              <a:t> (Investigation): 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195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b="1" dirty="0">
                <a:solidFill>
                  <a:srgbClr val="0000FF"/>
                </a:solidFill>
              </a:rPr>
              <a:t>LP-P2 MD record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772816"/>
            <a:ext cx="8321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600" dirty="0"/>
              <a:t>11/4 BPM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600" dirty="0"/>
              <a:t>11/13 C1 PTC=271 (spec&lt;60) OOS ,  MW with 1,8am pattern issue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600" dirty="0"/>
              <a:t>EQ check hardware shutter/boat/pedestal all normal , re-test P09 C1/C4/C6 </a:t>
            </a:r>
            <a:r>
              <a:rPr lang="en-US" altLang="zh-TW" sz="1600" dirty="0" err="1"/>
              <a:t>ptc</a:t>
            </a:r>
            <a:r>
              <a:rPr lang="en-US" altLang="zh-TW" sz="1600" dirty="0"/>
              <a:t>=8/9/0 normal.</a:t>
            </a:r>
            <a:endParaRPr lang="zh-TW" alt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A86A8-B109-71B6-D18B-458F9881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2" y="2628236"/>
            <a:ext cx="6296331" cy="368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6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32A1898-2CEE-C431-3F0F-6081D6F9AC8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0" y="4227183"/>
            <a:ext cx="7811590" cy="244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70ABD2C-91F6-9C33-B897-4F1442CA9F1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0850" y="1769295"/>
            <a:ext cx="7830643" cy="244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662363" y="6365059"/>
            <a:ext cx="2133600" cy="365125"/>
          </a:xfrm>
        </p:spPr>
        <p:txBody>
          <a:bodyPr/>
          <a:lstStyle/>
          <a:p>
            <a:pPr>
              <a:defRPr/>
            </a:pPr>
            <a:fld id="{39E2C7CD-B94E-4527-A639-AA8FC39C22E5}" type="slidenum">
              <a:rPr lang="zh-TW" altLang="en-US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28287"/>
            <a:ext cx="7272808" cy="584775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3. Contain the Problem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緊急對策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對於解決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的行動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包含清庫存等 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1" name="流程圖: 人工作業 20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23" name="流程圖: 人工作業 22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5614475" y="2027710"/>
            <a:ext cx="0" cy="190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634105" y="2027710"/>
            <a:ext cx="0" cy="187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5677194" y="2800044"/>
            <a:ext cx="900000" cy="10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878175" y="2375717"/>
            <a:ext cx="15694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b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APC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1877" y="574211"/>
            <a:ext cx="8424936" cy="11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issue run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反應步驟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131~135 stable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比較前一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反應步驟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131~135 stable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比對結果無差異</a:t>
            </a:r>
            <a:endParaRPr lang="en-US" altLang="zh-TW" sz="1600" b="1" dirty="0"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4742F7D-75D1-0E9F-536A-59226EDE0033}"/>
              </a:ext>
            </a:extLst>
          </p:cNvPr>
          <p:cNvCxnSpPr/>
          <p:nvPr/>
        </p:nvCxnSpPr>
        <p:spPr>
          <a:xfrm>
            <a:off x="5631893" y="4478321"/>
            <a:ext cx="0" cy="190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45EC316-DD96-586C-FF43-81EB354055A9}"/>
              </a:ext>
            </a:extLst>
          </p:cNvPr>
          <p:cNvCxnSpPr/>
          <p:nvPr/>
        </p:nvCxnSpPr>
        <p:spPr>
          <a:xfrm>
            <a:off x="6668941" y="4480657"/>
            <a:ext cx="0" cy="190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EE63195-5D7F-3969-D976-D93CE417B0B0}"/>
              </a:ext>
            </a:extLst>
          </p:cNvPr>
          <p:cNvCxnSpPr/>
          <p:nvPr/>
        </p:nvCxnSpPr>
        <p:spPr>
          <a:xfrm flipV="1">
            <a:off x="5703321" y="5208405"/>
            <a:ext cx="900000" cy="10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13A6E0B-8DDE-2562-95C0-04199E0EF93D}"/>
              </a:ext>
            </a:extLst>
          </p:cNvPr>
          <p:cNvSpPr txBox="1"/>
          <p:nvPr/>
        </p:nvSpPr>
        <p:spPr>
          <a:xfrm>
            <a:off x="3898838" y="4989518"/>
            <a:ext cx="15694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前一 </a:t>
            </a:r>
            <a:r>
              <a:rPr lang="en-US" altLang="zh-TW" sz="1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br>
              <a:rPr lang="en-US" altLang="zh-TW" sz="1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APC</a:t>
            </a:r>
            <a:r>
              <a:rPr lang="zh-TW" altLang="en-US" sz="1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sz="12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302382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E2C7CD-B94E-4527-A639-AA8FC39C22E5}" type="slidenum">
              <a:rPr lang="zh-TW" altLang="en-US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3. Contain the Problem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緊急對策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對於解決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的行動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包含清庫存等 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1" name="流程圖: 人工作業 20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23" name="流程圖: 人工作業 22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08461" y="908720"/>
            <a:ext cx="8424936" cy="7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Pump 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電流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 run &amp;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前一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Pump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電流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10.6~11.3(A)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比對結果無差異</a:t>
            </a:r>
            <a:endParaRPr lang="en-US" altLang="zh-TW" sz="16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3EB58F9-66B4-C91C-C53B-9FA784B1D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37" y="2085975"/>
            <a:ext cx="6869325" cy="3645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A8CEC61-62AF-86B3-256E-E10F99B6810E}"/>
              </a:ext>
            </a:extLst>
          </p:cNvPr>
          <p:cNvSpPr txBox="1"/>
          <p:nvPr/>
        </p:nvSpPr>
        <p:spPr>
          <a:xfrm>
            <a:off x="2699792" y="4861872"/>
            <a:ext cx="784189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前一 </a:t>
            </a:r>
            <a:r>
              <a:rPr lang="en-US" altLang="zh-TW" sz="1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endParaRPr lang="zh-TW" altLang="en-US" sz="12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D1BEBB-0F3F-551F-1CBA-EBC8BBADF900}"/>
              </a:ext>
            </a:extLst>
          </p:cNvPr>
          <p:cNvSpPr txBox="1"/>
          <p:nvPr/>
        </p:nvSpPr>
        <p:spPr>
          <a:xfrm>
            <a:off x="5795963" y="4867294"/>
            <a:ext cx="851516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F1C1BA5-C137-15A5-66F4-4653A425AAE9}"/>
              </a:ext>
            </a:extLst>
          </p:cNvPr>
          <p:cNvSpPr/>
          <p:nvPr/>
        </p:nvSpPr>
        <p:spPr>
          <a:xfrm>
            <a:off x="2123728" y="2305335"/>
            <a:ext cx="288032" cy="286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61F98AE-8B81-9722-308C-ADF619282E80}"/>
              </a:ext>
            </a:extLst>
          </p:cNvPr>
          <p:cNvSpPr/>
          <p:nvPr/>
        </p:nvSpPr>
        <p:spPr>
          <a:xfrm>
            <a:off x="5185236" y="2315868"/>
            <a:ext cx="288032" cy="286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028FDA6-62B9-1D0C-CFF5-80B6946191C9}"/>
              </a:ext>
            </a:extLst>
          </p:cNvPr>
          <p:cNvCxnSpPr>
            <a:cxnSpLocks/>
          </p:cNvCxnSpPr>
          <p:nvPr/>
        </p:nvCxnSpPr>
        <p:spPr>
          <a:xfrm flipH="1">
            <a:off x="2447109" y="2264229"/>
            <a:ext cx="522514" cy="1741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5C7B30E-BF9B-E17D-EB56-C2BD1D43928D}"/>
              </a:ext>
            </a:extLst>
          </p:cNvPr>
          <p:cNvSpPr txBox="1"/>
          <p:nvPr/>
        </p:nvSpPr>
        <p:spPr>
          <a:xfrm>
            <a:off x="3039008" y="2132985"/>
            <a:ext cx="1426993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Pump down 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瞬間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FC1603-1E6C-B999-EE59-AA41927CB943}"/>
              </a:ext>
            </a:extLst>
          </p:cNvPr>
          <p:cNvCxnSpPr>
            <a:cxnSpLocks/>
          </p:cNvCxnSpPr>
          <p:nvPr/>
        </p:nvCxnSpPr>
        <p:spPr>
          <a:xfrm>
            <a:off x="4537166" y="2290354"/>
            <a:ext cx="635725" cy="1567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62161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8F5532-1011-581E-1E40-9E71B856C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361369"/>
            <a:ext cx="7072389" cy="1380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ACA647-7E99-95AF-9FC0-E01915672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3789040"/>
            <a:ext cx="7072389" cy="13806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015FC8-CE90-8A9F-E931-813AF8DE7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5" y="5234611"/>
            <a:ext cx="7072389" cy="13752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3635375" y="6477811"/>
            <a:ext cx="2133600" cy="335565"/>
          </a:xfrm>
        </p:spPr>
        <p:txBody>
          <a:bodyPr/>
          <a:lstStyle/>
          <a:p>
            <a:fld id="{C2A3647F-B5CB-4C0D-A009-B847CBF56DA1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6515" y="465521"/>
            <a:ext cx="88200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2.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描述問題及現況掌握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Describe the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</a:rPr>
              <a:t>lot History - </a:t>
            </a:r>
            <a:r>
              <a:rPr lang="zh-TW" altLang="zh-TW" sz="2000" b="1" dirty="0">
                <a:solidFill>
                  <a:srgbClr val="0000FF"/>
                </a:solidFill>
              </a:rPr>
              <a:t>調查過程簡述</a:t>
            </a:r>
            <a:r>
              <a:rPr lang="en-US" altLang="zh-TW" sz="2000" b="1" dirty="0">
                <a:solidFill>
                  <a:srgbClr val="0000FF"/>
                </a:solidFill>
              </a:rPr>
              <a:t> (Investigation): 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412776"/>
            <a:ext cx="226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2.     LP-P2 particle check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6926" y="1772816"/>
            <a:ext cx="723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400" dirty="0">
                <a:solidFill>
                  <a:srgbClr val="0000FF"/>
                </a:solidFill>
              </a:rPr>
              <a:t>10/11~ 11/13 C1/C4/C6 particle trend normal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400" dirty="0">
                <a:solidFill>
                  <a:srgbClr val="0000FF"/>
                </a:solidFill>
              </a:rPr>
              <a:t>11/13 particle up test run </a:t>
            </a:r>
            <a:r>
              <a:rPr lang="en-US" altLang="zh-TW" sz="1400" dirty="0" err="1">
                <a:solidFill>
                  <a:srgbClr val="0000FF"/>
                </a:solidFill>
              </a:rPr>
              <a:t>ptc</a:t>
            </a:r>
            <a:r>
              <a:rPr lang="en-US" altLang="zh-TW" sz="1400" dirty="0">
                <a:solidFill>
                  <a:srgbClr val="0000FF"/>
                </a:solidFill>
              </a:rPr>
              <a:t> =8/9/0 &lt;60 ,  release LP-P2</a:t>
            </a:r>
          </a:p>
        </p:txBody>
      </p:sp>
      <p:sp>
        <p:nvSpPr>
          <p:cNvPr id="22" name="Oval 21"/>
          <p:cNvSpPr/>
          <p:nvPr/>
        </p:nvSpPr>
        <p:spPr>
          <a:xfrm>
            <a:off x="7452320" y="2348880"/>
            <a:ext cx="288032" cy="288032"/>
          </a:xfrm>
          <a:prstGeom prst="ellipse">
            <a:avLst/>
          </a:prstGeom>
          <a:noFill/>
          <a:ln w="9525">
            <a:solidFill>
              <a:srgbClr val="E61C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23220" y="4154616"/>
            <a:ext cx="205163" cy="210488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Oval 24"/>
          <p:cNvSpPr/>
          <p:nvPr/>
        </p:nvSpPr>
        <p:spPr>
          <a:xfrm>
            <a:off x="7823220" y="5517232"/>
            <a:ext cx="205164" cy="288032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668344" y="3781909"/>
            <a:ext cx="982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C4 test run</a:t>
            </a:r>
            <a:endParaRPr lang="zh-TW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D612A9-D8F2-7172-0613-970D8EF425AE}"/>
              </a:ext>
            </a:extLst>
          </p:cNvPr>
          <p:cNvSpPr txBox="1"/>
          <p:nvPr/>
        </p:nvSpPr>
        <p:spPr>
          <a:xfrm>
            <a:off x="7668343" y="5176990"/>
            <a:ext cx="982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C6 test run</a:t>
            </a:r>
            <a:endParaRPr lang="zh-TW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D3997-D4AA-B1A4-62CC-DD55A0BE10FF}"/>
              </a:ext>
            </a:extLst>
          </p:cNvPr>
          <p:cNvSpPr txBox="1"/>
          <p:nvPr/>
        </p:nvSpPr>
        <p:spPr>
          <a:xfrm>
            <a:off x="7668342" y="2595156"/>
            <a:ext cx="982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C1 test run</a:t>
            </a:r>
            <a:endParaRPr lang="zh-TW" altLang="en-US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384134-C672-8D08-098C-A451435DA81B}"/>
              </a:ext>
            </a:extLst>
          </p:cNvPr>
          <p:cNvSpPr/>
          <p:nvPr/>
        </p:nvSpPr>
        <p:spPr>
          <a:xfrm>
            <a:off x="7616578" y="2861177"/>
            <a:ext cx="205163" cy="210488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74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515" y="465521"/>
            <a:ext cx="88200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2.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描述問題及現況掌握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Describe the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</a:rPr>
              <a:t>lot History - </a:t>
            </a:r>
            <a:r>
              <a:rPr lang="zh-TW" altLang="zh-TW" sz="2000" b="1" dirty="0">
                <a:solidFill>
                  <a:srgbClr val="0000FF"/>
                </a:solidFill>
              </a:rPr>
              <a:t>調查過程簡述</a:t>
            </a:r>
            <a:r>
              <a:rPr lang="en-US" altLang="zh-TW" sz="2000" b="1" dirty="0">
                <a:solidFill>
                  <a:srgbClr val="0000FF"/>
                </a:solidFill>
              </a:rPr>
              <a:t> (Investigation): 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347731"/>
            <a:ext cx="2294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3.     LP-P2 product check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757134"/>
            <a:ext cx="8229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0000FF"/>
                </a:solidFill>
              </a:rPr>
              <a:t>LP-P2 MW C1 PTC=271 OOS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0000FF"/>
                </a:solidFill>
              </a:rPr>
              <a:t>Check  :</a:t>
            </a:r>
          </a:p>
          <a:p>
            <a:r>
              <a:rPr lang="zh-TW" altLang="en-US" sz="1600" dirty="0">
                <a:solidFill>
                  <a:srgbClr val="0000FF"/>
                </a:solidFill>
              </a:rPr>
              <a:t>       加洗 </a:t>
            </a:r>
            <a:r>
              <a:rPr lang="en-US" altLang="zh-TW" sz="1600" dirty="0">
                <a:solidFill>
                  <a:srgbClr val="0000FF"/>
                </a:solidFill>
              </a:rPr>
              <a:t>D-CLEAN </a:t>
            </a:r>
            <a:r>
              <a:rPr lang="zh-TW" altLang="en-US" sz="1600" dirty="0">
                <a:solidFill>
                  <a:srgbClr val="0000FF"/>
                </a:solidFill>
              </a:rPr>
              <a:t>後 </a:t>
            </a:r>
            <a:r>
              <a:rPr lang="en-US" altLang="zh-TW" sz="1600" dirty="0">
                <a:solidFill>
                  <a:srgbClr val="0000FF"/>
                </a:solidFill>
              </a:rPr>
              <a:t>MW </a:t>
            </a:r>
            <a:r>
              <a:rPr lang="en-US" altLang="zh-TW" sz="1600" dirty="0" err="1">
                <a:solidFill>
                  <a:srgbClr val="0000FF"/>
                </a:solidFill>
              </a:rPr>
              <a:t>ptc</a:t>
            </a:r>
            <a:r>
              <a:rPr lang="en-US" altLang="zh-TW" sz="1600" dirty="0">
                <a:solidFill>
                  <a:srgbClr val="0000FF"/>
                </a:solidFill>
              </a:rPr>
              <a:t> C1=289 OOS , </a:t>
            </a:r>
            <a:r>
              <a:rPr lang="zh-TW" altLang="en-US" sz="1600" dirty="0">
                <a:solidFill>
                  <a:srgbClr val="0000FF"/>
                </a:solidFill>
              </a:rPr>
              <a:t>產品 </a:t>
            </a:r>
            <a:r>
              <a:rPr lang="en-US" altLang="zh-TW" sz="1600" dirty="0">
                <a:solidFill>
                  <a:srgbClr val="0000FF"/>
                </a:solidFill>
              </a:rPr>
              <a:t>C1/C4 </a:t>
            </a:r>
            <a:r>
              <a:rPr lang="zh-TW" altLang="en-US" sz="1600" dirty="0">
                <a:solidFill>
                  <a:srgbClr val="0000FF"/>
                </a:solidFill>
              </a:rPr>
              <a:t> 加掃 </a:t>
            </a:r>
            <a:r>
              <a:rPr lang="en-US" altLang="zh-TW" sz="1600" dirty="0">
                <a:solidFill>
                  <a:srgbClr val="0000FF"/>
                </a:solidFill>
              </a:rPr>
              <a:t>AOI 10X check 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       C1 – 24443400  AOI 10X_ 6217 (0.31% ~ 1%)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       C4 – 24445830  AOI 10X_ 6217 (2.86% ~ 7.65%) , OM check poly small defect issue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0000FF"/>
                </a:solidFill>
              </a:rPr>
              <a:t>結論 </a:t>
            </a:r>
            <a:r>
              <a:rPr lang="en-US" altLang="zh-TW" sz="1600" dirty="0">
                <a:solidFill>
                  <a:srgbClr val="0000FF"/>
                </a:solidFill>
              </a:rPr>
              <a:t>:  C1 PTC OOS </a:t>
            </a:r>
            <a:r>
              <a:rPr lang="zh-TW" altLang="en-US" sz="1600" dirty="0">
                <a:solidFill>
                  <a:srgbClr val="0000FF"/>
                </a:solidFill>
              </a:rPr>
              <a:t>疑 </a:t>
            </a:r>
            <a:r>
              <a:rPr lang="en-US" altLang="zh-TW" sz="1600" dirty="0">
                <a:solidFill>
                  <a:srgbClr val="0000FF"/>
                </a:solidFill>
              </a:rPr>
              <a:t>MW  </a:t>
            </a:r>
            <a:r>
              <a:rPr lang="zh-TW" altLang="en-US" sz="1600" dirty="0">
                <a:solidFill>
                  <a:srgbClr val="0000FF"/>
                </a:solidFill>
              </a:rPr>
              <a:t>控片 </a:t>
            </a:r>
            <a:r>
              <a:rPr lang="en-US" altLang="zh-TW" sz="1600" dirty="0">
                <a:solidFill>
                  <a:srgbClr val="0000FF"/>
                </a:solidFill>
              </a:rPr>
              <a:t>issue</a:t>
            </a:r>
            <a:r>
              <a:rPr lang="zh-TW" altLang="en-US" sz="1600" dirty="0">
                <a:solidFill>
                  <a:srgbClr val="0000FF"/>
                </a:solidFill>
              </a:rPr>
              <a:t>確 </a:t>
            </a:r>
            <a:r>
              <a:rPr lang="en-US" altLang="zh-TW" sz="1600" dirty="0">
                <a:solidFill>
                  <a:srgbClr val="0000FF"/>
                </a:solidFill>
              </a:rPr>
              <a:t>,  </a:t>
            </a:r>
            <a:r>
              <a:rPr lang="zh-TW" altLang="en-US" sz="1600" dirty="0">
                <a:solidFill>
                  <a:srgbClr val="0000FF"/>
                </a:solidFill>
              </a:rPr>
              <a:t>比對 </a:t>
            </a:r>
            <a:r>
              <a:rPr lang="en-US" altLang="zh-TW" sz="1600" dirty="0">
                <a:solidFill>
                  <a:srgbClr val="0000FF"/>
                </a:solidFill>
              </a:rPr>
              <a:t>C1 </a:t>
            </a:r>
            <a:r>
              <a:rPr lang="zh-TW" altLang="en-US" sz="1600" dirty="0">
                <a:solidFill>
                  <a:srgbClr val="0000FF"/>
                </a:solidFill>
              </a:rPr>
              <a:t>產品之</a:t>
            </a:r>
            <a:r>
              <a:rPr lang="en-US" altLang="zh-TW" sz="1600" dirty="0">
                <a:solidFill>
                  <a:srgbClr val="0000FF"/>
                </a:solidFill>
              </a:rPr>
              <a:t>AOI MAP </a:t>
            </a:r>
            <a:r>
              <a:rPr lang="zh-TW" altLang="en-US" sz="1600" dirty="0">
                <a:solidFill>
                  <a:srgbClr val="0000FF"/>
                </a:solidFill>
              </a:rPr>
              <a:t>無 </a:t>
            </a:r>
            <a:r>
              <a:rPr lang="en-US" altLang="zh-TW" sz="1600" dirty="0">
                <a:solidFill>
                  <a:srgbClr val="0000FF"/>
                </a:solidFill>
              </a:rPr>
              <a:t>1,8</a:t>
            </a:r>
            <a:r>
              <a:rPr lang="zh-TW" altLang="en-US" sz="1600" dirty="0">
                <a:solidFill>
                  <a:srgbClr val="0000FF"/>
                </a:solidFill>
              </a:rPr>
              <a:t>點鍾 特殊 </a:t>
            </a:r>
            <a:r>
              <a:rPr lang="en-US" altLang="zh-TW" sz="1600" dirty="0">
                <a:solidFill>
                  <a:srgbClr val="0000FF"/>
                </a:solidFill>
              </a:rPr>
              <a:t>pattern Action :  C4-24445830 FH OP. 6433 Poly </a:t>
            </a:r>
            <a:r>
              <a:rPr lang="zh-TW" altLang="en-US" sz="1600" dirty="0">
                <a:solidFill>
                  <a:srgbClr val="0000FF"/>
                </a:solidFill>
              </a:rPr>
              <a:t>蝕刻後 </a:t>
            </a:r>
            <a:r>
              <a:rPr lang="en-US" altLang="zh-TW" sz="1600" dirty="0">
                <a:solidFill>
                  <a:srgbClr val="0000FF"/>
                </a:solidFill>
              </a:rPr>
              <a:t>AOI check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3A78F0-7E72-85E3-EC9F-B19DE43F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647379"/>
            <a:ext cx="8352928" cy="277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0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B72A579B9B74C8B60CD9DA12CE965" ma:contentTypeVersion="0" ma:contentTypeDescription="Create a new document." ma:contentTypeScope="" ma:versionID="7bfc160474e469b017f2f82ca208a8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439154-81CD-4E1E-A26E-08A94ECF54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84B34AF-550D-4C92-BB3A-AE8B9AB4904C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7217</TotalTime>
  <Words>1704</Words>
  <Application>Microsoft Office PowerPoint</Application>
  <PresentationFormat>如螢幕大小 (4:3)</PresentationFormat>
  <Paragraphs>258</Paragraphs>
  <Slides>30</Slides>
  <Notes>4</Notes>
  <HiddenSlides>17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微軟正黑體</vt:lpstr>
      <vt:lpstr>標楷體</vt:lpstr>
      <vt:lpstr>Arial</vt:lpstr>
      <vt:lpstr>Calibri</vt:lpstr>
      <vt:lpstr>Calibri Light</vt:lpstr>
      <vt:lpstr>Times New Roman</vt:lpstr>
      <vt:lpstr>Wingdings</vt:lpstr>
      <vt:lpstr>Office Theme</vt:lpstr>
      <vt:lpstr>20241113 LP-P2  C1 PTC OOS</vt:lpstr>
      <vt:lpstr>PowerPoint 簡報</vt:lpstr>
      <vt:lpstr>PowerPoint 簡報</vt:lpstr>
      <vt:lpstr>Runcard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AD10 YHChang8</dc:creator>
  <cp:lastModifiedBy>S220 THChiu</cp:lastModifiedBy>
  <cp:revision>169</cp:revision>
  <cp:lastPrinted>2020-06-01T03:58:51Z</cp:lastPrinted>
  <dcterms:created xsi:type="dcterms:W3CDTF">2012-03-21T02:57:47Z</dcterms:created>
  <dcterms:modified xsi:type="dcterms:W3CDTF">2024-11-14T08:00:07Z</dcterms:modified>
</cp:coreProperties>
</file>