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62" r:id="rId7"/>
    <p:sldId id="324" r:id="rId8"/>
    <p:sldId id="318" r:id="rId9"/>
    <p:sldId id="329" r:id="rId10"/>
    <p:sldId id="333" r:id="rId11"/>
    <p:sldId id="340" r:id="rId12"/>
    <p:sldId id="337" r:id="rId13"/>
    <p:sldId id="341" r:id="rId14"/>
    <p:sldId id="342" r:id="rId15"/>
    <p:sldId id="320" r:id="rId16"/>
    <p:sldId id="334" r:id="rId17"/>
    <p:sldId id="335" r:id="rId18"/>
    <p:sldId id="287" r:id="rId19"/>
    <p:sldId id="273" r:id="rId20"/>
    <p:sldId id="267" r:id="rId21"/>
    <p:sldId id="268" r:id="rId22"/>
    <p:sldId id="312" r:id="rId23"/>
    <p:sldId id="313" r:id="rId24"/>
    <p:sldId id="296" r:id="rId25"/>
    <p:sldId id="269" r:id="rId26"/>
    <p:sldId id="270" r:id="rId27"/>
    <p:sldId id="298" r:id="rId28"/>
    <p:sldId id="271" r:id="rId29"/>
    <p:sldId id="272" r:id="rId30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0600"/>
    <a:srgbClr val="E61C0E"/>
    <a:srgbClr val="D00600"/>
    <a:srgbClr val="E75798"/>
    <a:srgbClr val="FC2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1BFA950-4D9B-49C1-88BC-71CD835B4ACB}" type="datetimeFigureOut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5F7101-7CBB-40B9-BA2A-FB97EE2A55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6DC33ECA-595C-4C90-93AC-B3C8AC50E9E0}" type="datetimeFigureOut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BCC7E6-2CF8-46C3-9098-1DABD60058C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06FE17-8C9C-45FE-A0CC-E1BE1F6A9DB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2024/11/2</a:t>
            </a:fld>
            <a:endParaRPr lang="zh-TW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7A20B-1C54-437C-B8C8-900806B3B756}" type="slidenum">
              <a:rPr lang="zh-TW" altLang="en-US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7066" indent="-291179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4717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30604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96491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50F2036-0CFA-4F19-9585-F765E4EEDFDB}" type="slidenum">
              <a:rPr kumimoji="0" lang="zh-TW" altLang="en-US" smtClean="0">
                <a:ea typeface="標楷體" pitchFamily="65" charset="-120"/>
              </a:rPr>
              <a:pPr eaLnBrk="1" hangingPunct="1"/>
              <a:t>2</a:t>
            </a:fld>
            <a:endParaRPr kumimoji="0" lang="zh-TW" altLang="en-US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80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CD423D62-69AB-4776-9D27-A481614011A3}" type="datetime1">
              <a:rPr lang="zh-TW" altLang="en-US"/>
              <a:pPr>
                <a:defRPr/>
              </a:pPr>
              <a:t>2024/11/2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44A231B3-5E4C-4D1B-95D4-C7E3DBA05F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DC33-D226-41A8-9FBF-FDBA94F444A2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670BE-EA1A-47B4-A2A3-6C3BD5E6F1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1025-4FFF-40E2-A260-42D6146E33EA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3ED241-944F-41C1-99C2-C0CEA3245B4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80D2-7FDF-4135-982B-42BBCB547B39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B2432-A20E-4E26-94E6-104434F1F06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114F-B2F7-49D6-84C2-BEBF7C5739ED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8C9091-334D-4D2D-81D2-8FCC512423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2379-5E08-4DCD-8D58-414798F05313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CFAE55-6585-4179-99E2-ACF000E4A3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BB0F-14A2-4190-86A3-9636FD7A888E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A4EB1E-05BF-4B7D-BD16-48CA8D78EE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DBA1-126E-41A1-A531-A26B3F9257A6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10F7A5-06E4-4075-B789-BD63EF0624B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34A2-72CE-4E4F-B739-E3603839837D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3647F-B5CB-4C0D-A009-B847CBF56D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EA13-B897-446A-9E05-35D1B64E177F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009B8-C727-446A-BB14-3FF14188E03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96E2F-0C21-4EB4-8701-E162043E43C4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8E4B5-6C1A-476F-A70A-20E87078FF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A5CD9D-9D6D-4889-90A9-F8A0134ABA04}" type="datetime1">
              <a:rPr lang="zh-TW" altLang="en-US"/>
              <a:pPr>
                <a:defRPr/>
              </a:pPr>
              <a:t>2024/11/2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7F7F7F"/>
                </a:solidFill>
              </a:defRPr>
            </a:lvl1pPr>
          </a:lstStyle>
          <a:p>
            <a:fld id="{D419ED81-ED36-436D-8B37-3EE69C92156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052736"/>
            <a:ext cx="879433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20241102 F22 RUN S01 STEP.7 MFC-01 ALARM issue</a:t>
            </a:r>
            <a:endParaRPr lang="zh-TW" altLang="zh-TW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332656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3E7BF2-47CF-A129-651D-FA95D37AF043}"/>
              </a:ext>
            </a:extLst>
          </p:cNvPr>
          <p:cNvSpPr txBox="1"/>
          <p:nvPr/>
        </p:nvSpPr>
        <p:spPr>
          <a:xfrm>
            <a:off x="467544" y="1268760"/>
            <a:ext cx="7582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MFC-01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V3 valve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電磁閥無給氣，故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MFC-01 (N2)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無流量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BE3AAD-2AFF-9EA0-C620-91ECA810D7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297197"/>
            <a:ext cx="5544616" cy="4158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D8622C8-A90D-0A62-E055-DF5B0540B305}"/>
              </a:ext>
            </a:extLst>
          </p:cNvPr>
          <p:cNvSpPr/>
          <p:nvPr/>
        </p:nvSpPr>
        <p:spPr>
          <a:xfrm>
            <a:off x="1666513" y="3487723"/>
            <a:ext cx="43204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BA3807-221D-6897-C06E-E87E8839F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8A678A-8C47-2339-00BB-DF6CB0A47D33}"/>
              </a:ext>
            </a:extLst>
          </p:cNvPr>
          <p:cNvSpPr txBox="1"/>
          <p:nvPr/>
        </p:nvSpPr>
        <p:spPr>
          <a:xfrm>
            <a:off x="395536" y="476672"/>
            <a:ext cx="7111177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量測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電磁閥無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DC+24V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，其餘電磁閥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DC+24V normal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M340 MC31008-1 PCB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V3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電磁閥有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DC+24V ok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MFC-01 10L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MFC-01 flow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Test run S02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TOX avg=248/249/250 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release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35BDCA-8508-3476-B8B3-7DB831978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10621" r="6195" b="18575"/>
          <a:stretch/>
        </p:blipFill>
        <p:spPr bwMode="auto">
          <a:xfrm>
            <a:off x="551463" y="2312241"/>
            <a:ext cx="8034033" cy="30605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91A86DC-C541-022D-91F9-B868CE42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8" y="5516310"/>
            <a:ext cx="87010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MC-31007A(analog I/O)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：類比訊號介面，用於如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MFC 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控制。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MC-31008A(digital I/O)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：數位訊號介面，用於如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VALVE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FRONT PANEL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控制。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MC-31009A(option set I/O)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：操作設定介面，亦與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APC DRIVER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控制有關。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SG 2700B(</a:t>
            </a:r>
            <a:r>
              <a:rPr kumimoji="0" lang="en-US" altLang="zh-TW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cpu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：如電腦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CPU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一樣為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M340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大腦，用以訊號運算處理。將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M340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各項訊號資料傳至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3100(3200)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，作為與</a:t>
            </a:r>
            <a:r>
              <a:rPr kumimoji="0" lang="en-US" altLang="zh-TW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3100(3200)</a:t>
            </a:r>
            <a:r>
              <a:rPr kumimoji="0" lang="zh-TW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面板的訊號傳輸橋樑。</a:t>
            </a: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7BDAF5F-99ED-DC41-A82A-0D4DEC078D46}"/>
              </a:ext>
            </a:extLst>
          </p:cNvPr>
          <p:cNvCxnSpPr>
            <a:cxnSpLocks/>
          </p:cNvCxnSpPr>
          <p:nvPr/>
        </p:nvCxnSpPr>
        <p:spPr>
          <a:xfrm>
            <a:off x="1881164" y="3874333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C00666-9EDD-A559-9BDB-9FB09E485573}"/>
              </a:ext>
            </a:extLst>
          </p:cNvPr>
          <p:cNvSpPr txBox="1"/>
          <p:nvPr/>
        </p:nvSpPr>
        <p:spPr>
          <a:xfrm>
            <a:off x="806678" y="3779167"/>
            <a:ext cx="97917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 parts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5E979A-1781-A898-FD22-C5E71B285888}"/>
              </a:ext>
            </a:extLst>
          </p:cNvPr>
          <p:cNvSpPr txBox="1"/>
          <p:nvPr/>
        </p:nvSpPr>
        <p:spPr>
          <a:xfrm>
            <a:off x="537833" y="3524913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MC-31008-01 PCB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0D95B5-ABE7-3217-6023-89DDAA19B95B}"/>
              </a:ext>
            </a:extLst>
          </p:cNvPr>
          <p:cNvSpPr/>
          <p:nvPr/>
        </p:nvSpPr>
        <p:spPr>
          <a:xfrm>
            <a:off x="2411760" y="3779167"/>
            <a:ext cx="1080120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9632" y="1196752"/>
            <a:ext cx="83708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2024/11/02 F22 RUN S01 STEP.7 MFC-01 ALARM issue</a:t>
            </a:r>
            <a:endParaRPr lang="zh-TW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Step.7~Step.8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分鐘未通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，造成產品厚度偏厚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產品確認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(1)6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批產品做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 RWK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(2)PAD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前加量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厚度，確認蝕刻乾淨再重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1302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arenBoth"/>
            </a:pP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MFC-01 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V3 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電磁閥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power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，故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MFC-01 </a:t>
            </a:r>
            <a:r>
              <a:rPr lang="en-US" altLang="zh-TW" sz="14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flow</a:t>
            </a:r>
            <a:endParaRPr lang="en-US" altLang="zh-TW" sz="1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M340 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MC-31008-1 PCB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後 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</a:p>
          <a:p>
            <a:pPr marL="342900" indent="-342900">
              <a:buAutoNum type="arabicParenBoth"/>
            </a:pP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run S02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TOX avg=248/249/250 ok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release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A45440-5D80-8E02-AC3B-8473E558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76805"/>
              </p:ext>
            </p:extLst>
          </p:nvPr>
        </p:nvGraphicFramePr>
        <p:xfrm>
          <a:off x="520252" y="2235226"/>
          <a:ext cx="8229598" cy="1164849"/>
        </p:xfrm>
        <a:graphic>
          <a:graphicData uri="http://schemas.openxmlformats.org/drawingml/2006/table">
            <a:tbl>
              <a:tblPr/>
              <a:tblGrid>
                <a:gridCol w="988760">
                  <a:extLst>
                    <a:ext uri="{9D8B030D-6E8A-4147-A177-3AD203B41FA5}">
                      <a16:colId xmlns:a16="http://schemas.microsoft.com/office/drawing/2014/main" val="2113689163"/>
                    </a:ext>
                  </a:extLst>
                </a:gridCol>
                <a:gridCol w="311975">
                  <a:extLst>
                    <a:ext uri="{9D8B030D-6E8A-4147-A177-3AD203B41FA5}">
                      <a16:colId xmlns:a16="http://schemas.microsoft.com/office/drawing/2014/main" val="3115715274"/>
                    </a:ext>
                  </a:extLst>
                </a:gridCol>
                <a:gridCol w="472995">
                  <a:extLst>
                    <a:ext uri="{9D8B030D-6E8A-4147-A177-3AD203B41FA5}">
                      <a16:colId xmlns:a16="http://schemas.microsoft.com/office/drawing/2014/main" val="1978108353"/>
                    </a:ext>
                  </a:extLst>
                </a:gridCol>
                <a:gridCol w="311975">
                  <a:extLst>
                    <a:ext uri="{9D8B030D-6E8A-4147-A177-3AD203B41FA5}">
                      <a16:colId xmlns:a16="http://schemas.microsoft.com/office/drawing/2014/main" val="1439442798"/>
                    </a:ext>
                  </a:extLst>
                </a:gridCol>
                <a:gridCol w="613886">
                  <a:extLst>
                    <a:ext uri="{9D8B030D-6E8A-4147-A177-3AD203B41FA5}">
                      <a16:colId xmlns:a16="http://schemas.microsoft.com/office/drawing/2014/main" val="1718710225"/>
                    </a:ext>
                  </a:extLst>
                </a:gridCol>
                <a:gridCol w="825224">
                  <a:extLst>
                    <a:ext uri="{9D8B030D-6E8A-4147-A177-3AD203B41FA5}">
                      <a16:colId xmlns:a16="http://schemas.microsoft.com/office/drawing/2014/main" val="3222274563"/>
                    </a:ext>
                  </a:extLst>
                </a:gridCol>
                <a:gridCol w="472995">
                  <a:extLst>
                    <a:ext uri="{9D8B030D-6E8A-4147-A177-3AD203B41FA5}">
                      <a16:colId xmlns:a16="http://schemas.microsoft.com/office/drawing/2014/main" val="596132855"/>
                    </a:ext>
                  </a:extLst>
                </a:gridCol>
                <a:gridCol w="354746">
                  <a:extLst>
                    <a:ext uri="{9D8B030D-6E8A-4147-A177-3AD203B41FA5}">
                      <a16:colId xmlns:a16="http://schemas.microsoft.com/office/drawing/2014/main" val="4212613102"/>
                    </a:ext>
                  </a:extLst>
                </a:gridCol>
                <a:gridCol w="271720">
                  <a:extLst>
                    <a:ext uri="{9D8B030D-6E8A-4147-A177-3AD203B41FA5}">
                      <a16:colId xmlns:a16="http://schemas.microsoft.com/office/drawing/2014/main" val="65680142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302138880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759459961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379007807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2060506604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253163358"/>
                    </a:ext>
                  </a:extLst>
                </a:gridCol>
                <a:gridCol w="623950">
                  <a:extLst>
                    <a:ext uri="{9D8B030D-6E8A-4147-A177-3AD203B41FA5}">
                      <a16:colId xmlns:a16="http://schemas.microsoft.com/office/drawing/2014/main" val="3019247941"/>
                    </a:ext>
                  </a:extLst>
                </a:gridCol>
                <a:gridCol w="603822">
                  <a:extLst>
                    <a:ext uri="{9D8B030D-6E8A-4147-A177-3AD203B41FA5}">
                      <a16:colId xmlns:a16="http://schemas.microsoft.com/office/drawing/2014/main" val="603218861"/>
                    </a:ext>
                  </a:extLst>
                </a:gridCol>
              </a:tblGrid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AVERAGE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5280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24450510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537.3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541.45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545.51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538.34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545.02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541.524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400+/-40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945034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24450160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40605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24443470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Y7S02W     B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T046DI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73029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24450350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527.48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533.32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537.23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534.08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533.63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533.148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2000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24450500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4332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24450320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517.76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526.77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533.07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525.29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529.79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526.536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44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548680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94905"/>
              </p:ext>
            </p:extLst>
          </p:nvPr>
        </p:nvGraphicFramePr>
        <p:xfrm>
          <a:off x="701570" y="1919104"/>
          <a:ext cx="8075238" cy="1725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40460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219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13601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TW" sz="12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7210" y="150981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3.1 </a:t>
            </a:r>
            <a:r>
              <a:rPr lang="zh-TW" altLang="en-US" sz="1600" b="1" dirty="0">
                <a:solidFill>
                  <a:srgbClr val="0000FF"/>
                </a:solidFill>
              </a:rPr>
              <a:t>異常產品 </a:t>
            </a:r>
            <a:r>
              <a:rPr lang="en-US" altLang="zh-TW" sz="1600" b="1" dirty="0">
                <a:solidFill>
                  <a:srgbClr val="0000FF"/>
                </a:solidFill>
              </a:rPr>
              <a:t>(Defect Lots)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7210" y="422106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3.2 </a:t>
            </a:r>
            <a:r>
              <a:rPr lang="zh-TW" altLang="en-US" sz="1600" b="1" dirty="0">
                <a:solidFill>
                  <a:srgbClr val="0000FF"/>
                </a:solidFill>
              </a:rPr>
              <a:t>波及產品 </a:t>
            </a:r>
            <a:r>
              <a:rPr lang="en-US" altLang="zh-TW" sz="1600" b="1" dirty="0">
                <a:solidFill>
                  <a:srgbClr val="0000FF"/>
                </a:solidFill>
              </a:rPr>
              <a:t>(Impact Lots)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78294"/>
              </p:ext>
            </p:extLst>
          </p:nvPr>
        </p:nvGraphicFramePr>
        <p:xfrm>
          <a:off x="701570" y="4653933"/>
          <a:ext cx="8075238" cy="9353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8222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40460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325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6954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79181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521" y="558382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210" y="2996952"/>
            <a:ext cx="8345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3.4</a:t>
            </a:r>
            <a:r>
              <a:rPr lang="zh-TW" altLang="en-US" sz="1600" b="1" dirty="0">
                <a:solidFill>
                  <a:srgbClr val="0000FF"/>
                </a:solidFill>
              </a:rPr>
              <a:t> 波及製程 </a:t>
            </a:r>
            <a:r>
              <a:rPr lang="en-US" altLang="zh-TW" sz="1600" b="1" dirty="0">
                <a:solidFill>
                  <a:srgbClr val="0000FF"/>
                </a:solidFill>
              </a:rPr>
              <a:t>(Impact Route) : 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556" y="4556506"/>
            <a:ext cx="81009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3.5 </a:t>
            </a:r>
            <a:r>
              <a:rPr lang="zh-TW" altLang="en-US" sz="1600" b="1" dirty="0">
                <a:solidFill>
                  <a:srgbClr val="0000FF"/>
                </a:solidFill>
              </a:rPr>
              <a:t>產品召回選項，是否需進行客戶端波及產品的召回</a:t>
            </a:r>
            <a:r>
              <a:rPr lang="en-US" altLang="zh-TW" sz="1600" b="1" dirty="0">
                <a:solidFill>
                  <a:srgbClr val="0000FF"/>
                </a:solidFill>
              </a:rPr>
              <a:t>?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(YES)/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否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(No)</a:t>
            </a:r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08076" y="4925838"/>
          <a:ext cx="8068733" cy="7046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12965">
                  <a:extLst>
                    <a:ext uri="{9D8B030D-6E8A-4147-A177-3AD203B41FA5}">
                      <a16:colId xmlns:a16="http://schemas.microsoft.com/office/drawing/2014/main" val="86909870"/>
                    </a:ext>
                  </a:extLst>
                </a:gridCol>
                <a:gridCol w="1812965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2998365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444438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</a:tblGrid>
              <a:tr h="3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Customer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Product No.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Lot</a:t>
                      </a:r>
                      <a:r>
                        <a:rPr lang="en-US" altLang="zh-TW" sz="1200" b="0" kern="100" baseline="0" dirty="0">
                          <a:effectLst/>
                        </a:rPr>
                        <a:t> number / Wafer number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0" kern="100" dirty="0">
                          <a:effectLst/>
                        </a:rPr>
                        <a:t>Approx.</a:t>
                      </a:r>
                      <a:r>
                        <a:rPr lang="en-US" altLang="zh-TW" sz="1200" b="0" kern="100" baseline="0" dirty="0">
                          <a:effectLst/>
                        </a:rPr>
                        <a:t> Quantity</a:t>
                      </a:r>
                      <a:endParaRPr lang="zh-TW" sz="1200" b="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7210" y="1460111"/>
            <a:ext cx="6761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3.3</a:t>
            </a:r>
            <a:r>
              <a:rPr lang="zh-TW" altLang="en-US" sz="1600" b="1" dirty="0">
                <a:solidFill>
                  <a:srgbClr val="0000FF"/>
                </a:solidFill>
              </a:rPr>
              <a:t> 波及設備 </a:t>
            </a:r>
            <a:r>
              <a:rPr lang="en-US" altLang="zh-TW" sz="1600" b="1" dirty="0">
                <a:solidFill>
                  <a:srgbClr val="0000FF"/>
                </a:solidFill>
              </a:rPr>
              <a:t>(Impact Machine)</a:t>
            </a:r>
            <a:r>
              <a:rPr lang="zh-TW" altLang="en-US" sz="1600" b="1" dirty="0">
                <a:solidFill>
                  <a:srgbClr val="0000FF"/>
                </a:solidFill>
              </a:rPr>
              <a:t> 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29790"/>
              </p:ext>
            </p:extLst>
          </p:nvPr>
        </p:nvGraphicFramePr>
        <p:xfrm>
          <a:off x="701570" y="191910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</a:p>
                  </a:txBody>
                  <a:tcPr marL="36000" marR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719" y="3497284"/>
          <a:ext cx="8075238" cy="723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34643221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121034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366340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72472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31622569"/>
                    </a:ext>
                  </a:extLst>
                </a:gridCol>
                <a:gridCol w="2044568">
                  <a:extLst>
                    <a:ext uri="{9D8B030D-6E8A-4147-A177-3AD203B41FA5}">
                      <a16:colId xmlns:a16="http://schemas.microsoft.com/office/drawing/2014/main" val="2477096594"/>
                    </a:ext>
                  </a:extLst>
                </a:gridCol>
              </a:tblGrid>
              <a:tr h="120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項目 </a:t>
                      </a:r>
                      <a:r>
                        <a:rPr lang="en-US" sz="1200" b="0" kern="100" dirty="0">
                          <a:effectLst/>
                        </a:rPr>
                        <a:t>Item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處理方式</a:t>
                      </a:r>
                      <a:r>
                        <a:rPr lang="en-US" sz="1200" b="0" kern="100" dirty="0">
                          <a:effectLst/>
                        </a:rPr>
                        <a:t> Action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負責人員 </a:t>
                      </a:r>
                      <a:r>
                        <a:rPr lang="en-US" sz="1200" b="0" kern="100" dirty="0" err="1">
                          <a:effectLst/>
                        </a:rPr>
                        <a:t>Resp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預定完成日 </a:t>
                      </a:r>
                      <a:r>
                        <a:rPr lang="en-US" sz="1200" b="0" kern="100" dirty="0">
                          <a:effectLst/>
                        </a:rPr>
                        <a:t>Due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實際完成日</a:t>
                      </a:r>
                      <a:r>
                        <a:rPr lang="en-US" sz="1200" b="0" kern="100" dirty="0">
                          <a:effectLst/>
                        </a:rPr>
                        <a:t>  Imp.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0" kern="100" dirty="0">
                          <a:effectLst/>
                        </a:rPr>
                        <a:t>處理結果 </a:t>
                      </a:r>
                      <a:r>
                        <a:rPr lang="en-US" sz="1200" b="0" kern="100" dirty="0">
                          <a:effectLst/>
                        </a:rPr>
                        <a:t>Verification</a:t>
                      </a:r>
                      <a:endParaRPr lang="zh-TW" sz="1200" b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275884514"/>
                  </a:ext>
                </a:extLst>
              </a:tr>
              <a:tr h="5409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  <a:endParaRPr kumimoji="0" lang="en-US" altLang="zh-TW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新細明體" panose="02020500000000000000" pitchFamily="18" charset="-120"/>
                          <a:cs typeface="+mn-cs"/>
                        </a:rPr>
                        <a:t>N.A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01184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85642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685" y="1052736"/>
            <a:ext cx="7526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d) 5-Why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865" y="5725822"/>
            <a:ext cx="760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b) Conclusion :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863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j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555" y="1102975"/>
            <a:ext cx="8505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4.2 </a:t>
            </a:r>
            <a:r>
              <a:rPr lang="en-US" altLang="zh-TW" sz="1600" b="1" dirty="0">
                <a:solidFill>
                  <a:srgbClr val="FF0000"/>
                </a:solidFill>
              </a:rPr>
              <a:t>Non-detection / escape root cause </a:t>
            </a:r>
            <a:r>
              <a:rPr lang="en-US" altLang="zh-TW" sz="1600" b="1" i="1" dirty="0">
                <a:solidFill>
                  <a:srgbClr val="0000FF"/>
                </a:solidFill>
              </a:rPr>
              <a:t>(Provide reason to why the current system failed to detect)</a:t>
            </a:r>
            <a:endParaRPr lang="en-US" altLang="zh-TW" sz="16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1153" y="5392044"/>
            <a:ext cx="243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b) Conclusion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1357834"/>
            <a:ext cx="1484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 a) 5-why:</a:t>
            </a:r>
          </a:p>
        </p:txBody>
      </p:sp>
    </p:spTree>
    <p:extLst>
      <p:ext uri="{BB962C8B-B14F-4D97-AF65-F5344CB8AC3E}">
        <p14:creationId xmlns:p14="http://schemas.microsoft.com/office/powerpoint/2010/main" val="332451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495" y="1124744"/>
            <a:ext cx="83709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  <a:p>
            <a:pPr lvl="1"/>
            <a:endParaRPr lang="en-US" altLang="zh-TW" sz="1400" b="1" dirty="0"/>
          </a:p>
          <a:p>
            <a:pPr lvl="1"/>
            <a:r>
              <a:rPr lang="en-US" altLang="zh-TW" sz="1600" b="1" dirty="0"/>
              <a:t>Short term :</a:t>
            </a:r>
          </a:p>
          <a:p>
            <a:pPr lvl="1"/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 term:</a:t>
            </a:r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00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64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11163" y="188913"/>
            <a:ext cx="696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1. 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選定團隊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Form the Team</a:t>
            </a:r>
            <a:endParaRPr lang="zh-TW" altLang="en-US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43608" y="148478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S210</a:t>
            </a:r>
          </a:p>
          <a:p>
            <a:r>
              <a:rPr lang="en-US" altLang="zh-TW" dirty="0"/>
              <a:t>S220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13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1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96525" y="432538"/>
            <a:ext cx="83478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6.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實施認永久改善對策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Corrective Actions Implementation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545" y="1223755"/>
            <a:ext cx="805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6.1 For non-conformance root cause (</a:t>
            </a:r>
            <a:r>
              <a:rPr lang="en-US" altLang="zh-TW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dirty="0"/>
              <a:t>):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535" y="3158970"/>
            <a:ext cx="850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6.2 For </a:t>
            </a:r>
            <a:r>
              <a:rPr lang="en-US" altLang="zh-TW" dirty="0">
                <a:solidFill>
                  <a:srgbClr val="FF0000"/>
                </a:solidFill>
              </a:rPr>
              <a:t>non-detection / escape root cause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9537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237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7.1 Systemic Actions: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136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20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728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7.2 Corrective Actions Fan-out: (</a:t>
            </a:r>
            <a:r>
              <a:rPr lang="zh-TW" altLang="en-US" dirty="0"/>
              <a:t>水平展開</a:t>
            </a:r>
            <a:r>
              <a:rPr lang="en-US" altLang="zh-TW" dirty="0"/>
              <a:t>):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4620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7988" y="439837"/>
            <a:ext cx="760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8. Congratulate the Team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188" y="998538"/>
            <a:ext cx="7607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pitchFamily="18" charset="-120"/>
              </a:rPr>
              <a:t>Thanks for every member helped in this case.</a:t>
            </a:r>
            <a:endParaRPr lang="zh-TW" altLang="en-US" sz="2000" dirty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51" y="1853825"/>
            <a:ext cx="2989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lnSpc>
                <a:spcPct val="150000"/>
              </a:lnSpc>
              <a:spcAft>
                <a:spcPts val="0"/>
              </a:spcAft>
            </a:pPr>
            <a:r>
              <a:rPr lang="en-US" altLang="zh-TW" b="1" dirty="0">
                <a:latin typeface="Calibri" panose="020F0502020204030204" pitchFamily="34" charset="0"/>
                <a:ea typeface="SimSun" panose="02010600030101010101" pitchFamily="2" charset="-122"/>
              </a:rPr>
              <a:t>Reviewed and Approved by:</a:t>
            </a:r>
            <a:endParaRPr lang="zh-TW" altLang="zh-T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6515" y="460993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graphicFrame>
        <p:nvGraphicFramePr>
          <p:cNvPr id="3" name="Group 13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13990003"/>
              </p:ext>
            </p:extLst>
          </p:nvPr>
        </p:nvGraphicFramePr>
        <p:xfrm>
          <a:off x="341313" y="1358769"/>
          <a:ext cx="8685212" cy="4950551"/>
        </p:xfrm>
        <a:graphic>
          <a:graphicData uri="http://schemas.openxmlformats.org/drawingml/2006/table">
            <a:tbl>
              <a:tblPr/>
              <a:tblGrid>
                <a:gridCol w="104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5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What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zh-TW" sz="14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2024/11/02 F22 RUN S01 STEP.7 MFC-01 ALARM issue</a:t>
                      </a:r>
                      <a:endParaRPr lang="zh-TW" altLang="zh-TW" sz="14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產品厚度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(Å)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slot-1  C1/C4/C6: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541.5/533.1/526.5 OOS(SPEC:400+/-40)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Where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F22</a:t>
                      </a: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When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2024/11/2</a:t>
                      </a: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 Unicode MS" pitchFamily="34" charset="-120"/>
                          <a:cs typeface="Arial" pitchFamily="34" charset="0"/>
                        </a:rPr>
                        <a:t>Extent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Impact 6 lots/150pcs</a:t>
                      </a: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0665BD-AC80-3F91-333B-AD1DE6821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3568"/>
              </p:ext>
            </p:extLst>
          </p:nvPr>
        </p:nvGraphicFramePr>
        <p:xfrm>
          <a:off x="1547664" y="4032381"/>
          <a:ext cx="5829300" cy="1466850"/>
        </p:xfrm>
        <a:graphic>
          <a:graphicData uri="http://schemas.openxmlformats.org/drawingml/2006/table">
            <a:tbl>
              <a:tblPr/>
              <a:tblGrid>
                <a:gridCol w="1246417">
                  <a:extLst>
                    <a:ext uri="{9D8B030D-6E8A-4147-A177-3AD203B41FA5}">
                      <a16:colId xmlns:a16="http://schemas.microsoft.com/office/drawing/2014/main" val="2317816769"/>
                    </a:ext>
                  </a:extLst>
                </a:gridCol>
                <a:gridCol w="393272">
                  <a:extLst>
                    <a:ext uri="{9D8B030D-6E8A-4147-A177-3AD203B41FA5}">
                      <a16:colId xmlns:a16="http://schemas.microsoft.com/office/drawing/2014/main" val="525521663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3953506308"/>
                    </a:ext>
                  </a:extLst>
                </a:gridCol>
                <a:gridCol w="393272">
                  <a:extLst>
                    <a:ext uri="{9D8B030D-6E8A-4147-A177-3AD203B41FA5}">
                      <a16:colId xmlns:a16="http://schemas.microsoft.com/office/drawing/2014/main" val="49162624"/>
                    </a:ext>
                  </a:extLst>
                </a:gridCol>
                <a:gridCol w="773857">
                  <a:extLst>
                    <a:ext uri="{9D8B030D-6E8A-4147-A177-3AD203B41FA5}">
                      <a16:colId xmlns:a16="http://schemas.microsoft.com/office/drawing/2014/main" val="1202992346"/>
                    </a:ext>
                  </a:extLst>
                </a:gridCol>
                <a:gridCol w="1040267">
                  <a:extLst>
                    <a:ext uri="{9D8B030D-6E8A-4147-A177-3AD203B41FA5}">
                      <a16:colId xmlns:a16="http://schemas.microsoft.com/office/drawing/2014/main" val="983279847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928518877"/>
                    </a:ext>
                  </a:extLst>
                </a:gridCol>
                <a:gridCol w="447188">
                  <a:extLst>
                    <a:ext uri="{9D8B030D-6E8A-4147-A177-3AD203B41FA5}">
                      <a16:colId xmlns:a16="http://schemas.microsoft.com/office/drawing/2014/main" val="154820454"/>
                    </a:ext>
                  </a:extLst>
                </a:gridCol>
                <a:gridCol w="342527">
                  <a:extLst>
                    <a:ext uri="{9D8B030D-6E8A-4147-A177-3AD203B41FA5}">
                      <a16:colId xmlns:a16="http://schemas.microsoft.com/office/drawing/2014/main" val="1194930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9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605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616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24443470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Y7S02W    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T046DI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961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337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771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7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157"/>
            <a:ext cx="8229600" cy="340555"/>
          </a:xfrm>
        </p:spPr>
        <p:txBody>
          <a:bodyPr/>
          <a:lstStyle/>
          <a:p>
            <a:r>
              <a:rPr lang="en-US" altLang="zh-TW" dirty="0" err="1"/>
              <a:t>Runcard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8ADB6E-5EC1-E384-06A5-8AB103CD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48" y="3789040"/>
            <a:ext cx="9144000" cy="26174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EED5AD-8C5A-4AF5-6B19-1CEE9176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" y="908720"/>
            <a:ext cx="9144000" cy="27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3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36130E-04AD-EF7E-770F-0B2BEDA4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7" y="1412776"/>
            <a:ext cx="7235833" cy="40928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7504" y="2019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A22DCA-C9EF-6198-8AB5-3EC3AFB8A481}"/>
              </a:ext>
            </a:extLst>
          </p:cNvPr>
          <p:cNvSpPr/>
          <p:nvPr/>
        </p:nvSpPr>
        <p:spPr>
          <a:xfrm>
            <a:off x="5436096" y="1787631"/>
            <a:ext cx="576064" cy="3672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8191A2-A9B4-F826-5AEB-B3682C3265EF}"/>
              </a:ext>
            </a:extLst>
          </p:cNvPr>
          <p:cNvSpPr txBox="1"/>
          <p:nvPr/>
        </p:nvSpPr>
        <p:spPr>
          <a:xfrm>
            <a:off x="5318664" y="1508915"/>
            <a:ext cx="90062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A9FCF3-6C2A-FF07-0640-FEBB43581EB3}"/>
              </a:ext>
            </a:extLst>
          </p:cNvPr>
          <p:cNvSpPr txBox="1"/>
          <p:nvPr/>
        </p:nvSpPr>
        <p:spPr>
          <a:xfrm>
            <a:off x="1403648" y="5661248"/>
            <a:ext cx="44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Step.7</a:t>
            </a:r>
            <a:r>
              <a:rPr lang="zh-TW" altLang="en-US" dirty="0"/>
              <a:t>未通</a:t>
            </a:r>
            <a:r>
              <a:rPr lang="en-US" altLang="zh-TW" dirty="0"/>
              <a:t>N2</a:t>
            </a:r>
            <a:r>
              <a:rPr lang="zh-TW" altLang="en-US" dirty="0"/>
              <a:t>，造成殘存</a:t>
            </a:r>
            <a:r>
              <a:rPr lang="en-US" altLang="zh-TW" dirty="0"/>
              <a:t>O2</a:t>
            </a:r>
            <a:r>
              <a:rPr lang="zh-TW" altLang="en-US" dirty="0"/>
              <a:t>與</a:t>
            </a:r>
            <a:r>
              <a:rPr lang="en-US" altLang="zh-TW" dirty="0"/>
              <a:t>Si</a:t>
            </a:r>
            <a:r>
              <a:rPr lang="zh-TW" altLang="en-US" dirty="0"/>
              <a:t>繼續反應。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641D8D-16D4-73AC-1A69-8BBE754B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514"/>
            <a:ext cx="9144000" cy="365073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15" y="2019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448" y="1068181"/>
            <a:ext cx="543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RMS check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step.7 Anneal </a:t>
            </a:r>
            <a:r>
              <a:rPr lang="zh-TW" altLang="en-US" dirty="0"/>
              <a:t>步驟</a:t>
            </a:r>
            <a:r>
              <a:rPr lang="en-US" altLang="zh-TW" dirty="0"/>
              <a:t>alarm,</a:t>
            </a:r>
            <a:r>
              <a:rPr lang="zh-TW" altLang="en-US" dirty="0"/>
              <a:t>溫度皆正常。</a:t>
            </a:r>
          </a:p>
        </p:txBody>
      </p:sp>
      <p:sp>
        <p:nvSpPr>
          <p:cNvPr id="20" name="矩形 4"/>
          <p:cNvSpPr/>
          <p:nvPr/>
        </p:nvSpPr>
        <p:spPr>
          <a:xfrm>
            <a:off x="5094122" y="1913719"/>
            <a:ext cx="1872208" cy="39769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4"/>
          <p:cNvSpPr/>
          <p:nvPr/>
        </p:nvSpPr>
        <p:spPr>
          <a:xfrm>
            <a:off x="6984396" y="1914530"/>
            <a:ext cx="2159604" cy="39769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418158" y="155902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設定溫度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524328" y="15499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實際溫度</a:t>
            </a:r>
          </a:p>
        </p:txBody>
      </p:sp>
    </p:spTree>
    <p:extLst>
      <p:ext uri="{BB962C8B-B14F-4D97-AF65-F5344CB8AC3E}">
        <p14:creationId xmlns:p14="http://schemas.microsoft.com/office/powerpoint/2010/main" val="39680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C83C98-021B-CBCD-8A22-795B1170E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1"/>
          <a:stretch/>
        </p:blipFill>
        <p:spPr>
          <a:xfrm>
            <a:off x="187881" y="1780648"/>
            <a:ext cx="8187358" cy="393956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15" y="201995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5508105" y="1780648"/>
            <a:ext cx="1152127" cy="40246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4"/>
          <p:cNvSpPr/>
          <p:nvPr/>
        </p:nvSpPr>
        <p:spPr>
          <a:xfrm>
            <a:off x="6660232" y="1780648"/>
            <a:ext cx="1715006" cy="40246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94999" y="12382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設定流量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29569" y="12382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實際流量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241987" y="1238241"/>
            <a:ext cx="47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RMS check gas flow :</a:t>
            </a:r>
            <a:r>
              <a:rPr lang="zh-TW" altLang="en-US" dirty="0"/>
              <a:t>流量皆正常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061328-BAF9-5F82-71A0-72D76F821D37}"/>
              </a:ext>
            </a:extLst>
          </p:cNvPr>
          <p:cNvSpPr txBox="1"/>
          <p:nvPr/>
        </p:nvSpPr>
        <p:spPr>
          <a:xfrm>
            <a:off x="5508104" y="15094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633373-381B-FFEB-F496-E5F5E9ADC703}"/>
              </a:ext>
            </a:extLst>
          </p:cNvPr>
          <p:cNvSpPr txBox="1"/>
          <p:nvPr/>
        </p:nvSpPr>
        <p:spPr>
          <a:xfrm>
            <a:off x="5896956" y="15094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FB2833-8699-AA35-7C20-1FE024AA0D7C}"/>
              </a:ext>
            </a:extLst>
          </p:cNvPr>
          <p:cNvSpPr txBox="1"/>
          <p:nvPr/>
        </p:nvSpPr>
        <p:spPr>
          <a:xfrm>
            <a:off x="6195248" y="1509445"/>
            <a:ext cx="58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T-LC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E7E7F7-2153-23E8-7C75-ECC5B3BF5E12}"/>
              </a:ext>
            </a:extLst>
          </p:cNvPr>
          <p:cNvSpPr txBox="1"/>
          <p:nvPr/>
        </p:nvSpPr>
        <p:spPr>
          <a:xfrm>
            <a:off x="6757222" y="14737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E91628-4EEF-AF3C-A69A-BEC2254F53A4}"/>
              </a:ext>
            </a:extLst>
          </p:cNvPr>
          <p:cNvSpPr txBox="1"/>
          <p:nvPr/>
        </p:nvSpPr>
        <p:spPr>
          <a:xfrm>
            <a:off x="7268550" y="14737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B4AFF0-F74D-EF7B-5ADC-139FCD1804F5}"/>
              </a:ext>
            </a:extLst>
          </p:cNvPr>
          <p:cNvSpPr txBox="1"/>
          <p:nvPr/>
        </p:nvSpPr>
        <p:spPr>
          <a:xfrm>
            <a:off x="7719314" y="1473738"/>
            <a:ext cx="58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T-LC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528A5E-3C59-FB9E-596F-427D56A10D91}"/>
              </a:ext>
            </a:extLst>
          </p:cNvPr>
          <p:cNvSpPr txBox="1"/>
          <p:nvPr/>
        </p:nvSpPr>
        <p:spPr>
          <a:xfrm>
            <a:off x="611560" y="5893288"/>
            <a:ext cx="248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Step.7 </a:t>
            </a:r>
            <a:r>
              <a:rPr lang="zh-TW" altLang="en-US" dirty="0"/>
              <a:t>約十分鐘未通</a:t>
            </a:r>
            <a:r>
              <a:rPr lang="en-US" altLang="zh-TW" dirty="0"/>
              <a:t>N2</a:t>
            </a:r>
          </a:p>
          <a:p>
            <a:r>
              <a:rPr lang="en-US" dirty="0"/>
              <a:t>Step.8 </a:t>
            </a:r>
            <a:r>
              <a:rPr lang="zh-TW" altLang="en-US" dirty="0"/>
              <a:t>約十分鐘未通</a:t>
            </a:r>
            <a:r>
              <a:rPr lang="en-US" altLang="zh-TW" dirty="0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7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92861"/>
            <a:ext cx="8856984" cy="132011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產品確認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量測厚度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C1/C4/C6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  <a:b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332656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458806-5322-E8F2-739A-83CC99F99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29987"/>
              </p:ext>
            </p:extLst>
          </p:nvPr>
        </p:nvGraphicFramePr>
        <p:xfrm>
          <a:off x="457201" y="2492896"/>
          <a:ext cx="8229598" cy="1164849"/>
        </p:xfrm>
        <a:graphic>
          <a:graphicData uri="http://schemas.openxmlformats.org/drawingml/2006/table">
            <a:tbl>
              <a:tblPr/>
              <a:tblGrid>
                <a:gridCol w="988760">
                  <a:extLst>
                    <a:ext uri="{9D8B030D-6E8A-4147-A177-3AD203B41FA5}">
                      <a16:colId xmlns:a16="http://schemas.microsoft.com/office/drawing/2014/main" val="2113689163"/>
                    </a:ext>
                  </a:extLst>
                </a:gridCol>
                <a:gridCol w="311975">
                  <a:extLst>
                    <a:ext uri="{9D8B030D-6E8A-4147-A177-3AD203B41FA5}">
                      <a16:colId xmlns:a16="http://schemas.microsoft.com/office/drawing/2014/main" val="3115715274"/>
                    </a:ext>
                  </a:extLst>
                </a:gridCol>
                <a:gridCol w="472995">
                  <a:extLst>
                    <a:ext uri="{9D8B030D-6E8A-4147-A177-3AD203B41FA5}">
                      <a16:colId xmlns:a16="http://schemas.microsoft.com/office/drawing/2014/main" val="1978108353"/>
                    </a:ext>
                  </a:extLst>
                </a:gridCol>
                <a:gridCol w="311975">
                  <a:extLst>
                    <a:ext uri="{9D8B030D-6E8A-4147-A177-3AD203B41FA5}">
                      <a16:colId xmlns:a16="http://schemas.microsoft.com/office/drawing/2014/main" val="1439442798"/>
                    </a:ext>
                  </a:extLst>
                </a:gridCol>
                <a:gridCol w="613886">
                  <a:extLst>
                    <a:ext uri="{9D8B030D-6E8A-4147-A177-3AD203B41FA5}">
                      <a16:colId xmlns:a16="http://schemas.microsoft.com/office/drawing/2014/main" val="1718710225"/>
                    </a:ext>
                  </a:extLst>
                </a:gridCol>
                <a:gridCol w="825224">
                  <a:extLst>
                    <a:ext uri="{9D8B030D-6E8A-4147-A177-3AD203B41FA5}">
                      <a16:colId xmlns:a16="http://schemas.microsoft.com/office/drawing/2014/main" val="3222274563"/>
                    </a:ext>
                  </a:extLst>
                </a:gridCol>
                <a:gridCol w="472995">
                  <a:extLst>
                    <a:ext uri="{9D8B030D-6E8A-4147-A177-3AD203B41FA5}">
                      <a16:colId xmlns:a16="http://schemas.microsoft.com/office/drawing/2014/main" val="596132855"/>
                    </a:ext>
                  </a:extLst>
                </a:gridCol>
                <a:gridCol w="354746">
                  <a:extLst>
                    <a:ext uri="{9D8B030D-6E8A-4147-A177-3AD203B41FA5}">
                      <a16:colId xmlns:a16="http://schemas.microsoft.com/office/drawing/2014/main" val="4212613102"/>
                    </a:ext>
                  </a:extLst>
                </a:gridCol>
                <a:gridCol w="271720">
                  <a:extLst>
                    <a:ext uri="{9D8B030D-6E8A-4147-A177-3AD203B41FA5}">
                      <a16:colId xmlns:a16="http://schemas.microsoft.com/office/drawing/2014/main" val="65680142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302138880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759459961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379007807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2060506604"/>
                    </a:ext>
                  </a:extLst>
                </a:gridCol>
                <a:gridCol w="475510">
                  <a:extLst>
                    <a:ext uri="{9D8B030D-6E8A-4147-A177-3AD203B41FA5}">
                      <a16:colId xmlns:a16="http://schemas.microsoft.com/office/drawing/2014/main" val="253163358"/>
                    </a:ext>
                  </a:extLst>
                </a:gridCol>
                <a:gridCol w="623950">
                  <a:extLst>
                    <a:ext uri="{9D8B030D-6E8A-4147-A177-3AD203B41FA5}">
                      <a16:colId xmlns:a16="http://schemas.microsoft.com/office/drawing/2014/main" val="3019247941"/>
                    </a:ext>
                  </a:extLst>
                </a:gridCol>
                <a:gridCol w="603822">
                  <a:extLst>
                    <a:ext uri="{9D8B030D-6E8A-4147-A177-3AD203B41FA5}">
                      <a16:colId xmlns:a16="http://schemas.microsoft.com/office/drawing/2014/main" val="603218861"/>
                    </a:ext>
                  </a:extLst>
                </a:gridCol>
              </a:tblGrid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AVERAGE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SPEC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5280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24450510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537.3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541.45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545.51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538.34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545.02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541.524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400+/-40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945034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24450160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40605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24443470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Y7S02W     B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T046DI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73029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24450350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527.48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533.32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537.23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534.08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533.63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533.148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2000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24450500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74332"/>
                  </a:ext>
                </a:extLst>
              </a:tr>
              <a:tr h="166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2024/11/2 11:13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F22S01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24450320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YDV01W     D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U041FI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1302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517.76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526.77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533.07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525.29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529.79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526.536</a:t>
                      </a:r>
                    </a:p>
                  </a:txBody>
                  <a:tcPr marL="7564" marR="7564" marT="75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532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FAA324-9D75-266F-E255-24E891C80365}"/>
              </a:ext>
            </a:extLst>
          </p:cNvPr>
          <p:cNvSpPr txBox="1"/>
          <p:nvPr/>
        </p:nvSpPr>
        <p:spPr>
          <a:xfrm>
            <a:off x="436930" y="4077072"/>
            <a:ext cx="7087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 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批產品做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 RWK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(2)PAD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厚度，確認蝕刻乾淨再重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1302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12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TW" dirty="0"/>
              <a:t>OCAP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12F018-7F3E-767F-F9C4-61FDE42A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81" y="908720"/>
            <a:ext cx="5263823" cy="568876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FE84541-9C3F-6B11-F1AD-9BBB58671159}"/>
              </a:ext>
            </a:extLst>
          </p:cNvPr>
          <p:cNvCxnSpPr/>
          <p:nvPr/>
        </p:nvCxnSpPr>
        <p:spPr>
          <a:xfrm>
            <a:off x="4355976" y="1556792"/>
            <a:ext cx="0" cy="1152128"/>
          </a:xfrm>
          <a:prstGeom prst="straightConnector1">
            <a:avLst/>
          </a:prstGeom>
          <a:ln>
            <a:solidFill>
              <a:srgbClr val="FE0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D90550-16D1-0DB8-01D4-5E21CA7C5D57}"/>
              </a:ext>
            </a:extLst>
          </p:cNvPr>
          <p:cNvCxnSpPr>
            <a:cxnSpLocks/>
          </p:cNvCxnSpPr>
          <p:nvPr/>
        </p:nvCxnSpPr>
        <p:spPr>
          <a:xfrm>
            <a:off x="5436096" y="2852936"/>
            <a:ext cx="0" cy="3312368"/>
          </a:xfrm>
          <a:prstGeom prst="straightConnector1">
            <a:avLst/>
          </a:prstGeom>
          <a:ln>
            <a:solidFill>
              <a:srgbClr val="FE0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4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4B34AF-550D-4C92-BB3A-AE8B9AB4904C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439154-81CD-4E1E-A26E-08A94ECF5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7746</TotalTime>
  <Words>1786</Words>
  <Application>Microsoft Office PowerPoint</Application>
  <PresentationFormat>如螢幕大小 (4:3)</PresentationFormat>
  <Paragraphs>462</Paragraphs>
  <Slides>26</Slides>
  <Notes>2</Notes>
  <HiddenSlides>15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Runcard</vt:lpstr>
      <vt:lpstr>PowerPoint 簡報</vt:lpstr>
      <vt:lpstr>PowerPoint 簡報</vt:lpstr>
      <vt:lpstr>PowerPoint 簡報</vt:lpstr>
      <vt:lpstr>產品確認 : 量測厚度C1/C4/C6皆OOS </vt:lpstr>
      <vt:lpstr>OCAP</vt:lpstr>
      <vt:lpstr>PowerPoint 簡報</vt:lpstr>
      <vt:lpstr>PowerPoint 簡報</vt:lpstr>
      <vt:lpstr>Summary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WCLin15</cp:lastModifiedBy>
  <cp:revision>215</cp:revision>
  <cp:lastPrinted>2020-06-01T03:58:51Z</cp:lastPrinted>
  <dcterms:created xsi:type="dcterms:W3CDTF">2012-03-21T02:57:47Z</dcterms:created>
  <dcterms:modified xsi:type="dcterms:W3CDTF">2024-11-02T14:01:34Z</dcterms:modified>
</cp:coreProperties>
</file>