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46" r:id="rId7"/>
    <p:sldId id="391" r:id="rId8"/>
    <p:sldId id="395" r:id="rId9"/>
    <p:sldId id="396" r:id="rId10"/>
    <p:sldId id="392" r:id="rId11"/>
    <p:sldId id="393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0600"/>
    <a:srgbClr val="FC2110"/>
    <a:srgbClr val="E61C0E"/>
    <a:srgbClr val="FFFF99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8207" autoAdjust="0"/>
  </p:normalViewPr>
  <p:slideViewPr>
    <p:cSldViewPr showGuides="1">
      <p:cViewPr varScale="1">
        <p:scale>
          <a:sx n="110" d="100"/>
          <a:sy n="110" d="100"/>
        </p:scale>
        <p:origin x="1734" y="96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E536D5D-4A10-474D-9A57-9CE69273F75E}" type="datetimeFigureOut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7031D16-7EE7-44BB-B348-E4812D10B5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6889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CB77A8D-146A-4E31-BF8B-89BD71021044}" type="datetimeFigureOut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75FC39-0E56-412E-BF18-195F09853B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460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83D49B-40DF-439A-BC98-D9EE1F9C4AA8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1F183-C53E-43E8-9270-650F8A785315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1741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EBD2AB-9DAE-4BC2-859D-DFBD1469AB38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79488-F47A-4343-A258-B6F80A3BBF26}" type="slidenum">
              <a:rPr lang="zh-TW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zh-TW" altLang="en-US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54340EC-7F23-4F37-9573-D11AF1EBAC09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A88345-F4B6-4693-A259-48C8F3BFCD1B}" type="slidenum">
              <a:rPr lang="zh-TW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zh-TW" altLang="en-US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3272F98-8E77-4936-83B9-D684CAF586B3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68E336-2E00-4A9F-AEF2-73F1A523B8FB}" type="slidenum">
              <a:rPr lang="zh-TW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73298-31DF-4737-923B-E2FCB5EBAA29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06CAD-1406-4DC3-8AB6-DE8837AE16B5}" type="slidenum">
              <a:rPr lang="zh-TW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zh-TW" altLang="en-US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9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89A9B-BE45-4073-B261-C0EC2EDEB1D6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D4B2ADB-6A32-47B4-9345-5368877E8054}" type="slidenum">
              <a:rPr lang="zh-TW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zh-TW" altLang="en-US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7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9A8F6-2C60-4700-A306-3F05F8D12CEE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63C04-1F54-46F8-8EB5-0F4D21E995C1}" type="slidenum">
              <a:rPr lang="zh-TW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zh-TW" altLang="en-US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3CF896-2603-4D52-998D-BB7746549DAC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8B8125-098C-4F3C-A53C-53C640575B9B}" type="slidenum">
              <a:rPr lang="zh-TW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zh-TW" altLang="en-US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2F3D856-AFF1-4616-A471-EF07D3AAAA7D}" type="datetime1">
              <a:rPr lang="zh-TW" altLang="en-US"/>
              <a:pPr>
                <a:defRPr/>
              </a:pPr>
              <a:t>2024/11/14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FEB971A1-CD22-4C4D-9E57-C1AFEF9F491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8A85-128F-4380-8739-FB1FDE3397D5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1D9-0563-4BAF-9BDB-38744F5AFC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15B1-ABFC-47A3-944F-2C7E515FDC4F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45320-DCF5-4484-B986-DACD0721CB0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2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9CC1B-1E3B-46F2-8F0D-55946A0C65FD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52D4-10CD-42B4-B963-4CDBB7ED14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E919-8002-4069-B77F-46FB7508B877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EF93-40A0-4B7D-8F8E-BC500F185F8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6A34-15A6-4782-A8AF-8FC87640654D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1C61-D1A1-4F16-B8D4-84F69305577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1323-F569-40F0-A11F-09CC396784FC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61C4-CE9B-4497-9C69-73518BFBA2A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89C-EFA2-4C2F-9435-40BD41CCD0DD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258B-E4D8-4A99-B504-06F83824AF9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2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6475-0C48-44CE-9667-957348347A8A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F76F3-FB7A-4DA2-ACD0-07684F1ABF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8383-7510-4106-A204-961078C95863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4A187-9E59-4BA8-B99F-8DF1CAFE1DB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0C4F-FF3D-4895-9E8B-78A2FC8726FC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872FE-4F58-4E52-BBEB-DAA54F4B74F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D0C018-3748-4B58-950F-777A8FF45690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2197F8-017C-4902-BDB0-3BB0A2E4905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712968" cy="86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2024/11/13 LP-P2 C1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 OOS</a:t>
            </a:r>
            <a:endParaRPr lang="zh-TW" altLang="en-US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9482" y="54554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E4EF44-1A7F-422F-97C7-B53112505294}" type="slidenum">
              <a:rPr lang="zh-TW" altLang="en-US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7. Prevent the Problem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預防行動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問題不會再次發生的行動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59007" y="6247606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F8B14A-D956-4919-93D7-4E3254D40E14}" type="slidenum">
              <a:rPr lang="zh-TW" altLang="en-US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344816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8. Congratulate the Team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恭禧小組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若照以上步驟完成後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問題已改善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此時可解散小組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D1E011-399C-4433-A83F-38A148A1BCC4}" type="slidenum">
              <a:rPr lang="zh-TW" altLang="en-US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69305" y="0"/>
            <a:ext cx="7255023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8999"/>
                </a:srgbClr>
              </a:gs>
              <a:gs pos="50000">
                <a:schemeClr val="bg1">
                  <a:alpha val="72000"/>
                </a:schemeClr>
              </a:gs>
              <a:gs pos="100000">
                <a:srgbClr val="FF9900">
                  <a:alpha val="78999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1. Form the Team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成立小組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通常是跨功能性的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由相關人員組成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772562" y="439601"/>
            <a:ext cx="371438" cy="864096"/>
            <a:chOff x="4175956" y="2024844"/>
            <a:chExt cx="360040" cy="1152128"/>
          </a:xfr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</p:grpSpPr>
        <p:sp>
          <p:nvSpPr>
            <p:cNvPr id="5" name="流程圖: 人工作業 4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75956" y="2276872"/>
              <a:ext cx="360040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D1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78261" y="1231689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1" name="流程圖: 人工作業 10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778261" y="202377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4" name="流程圖: 人工作業 13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D3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778261" y="2815865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7" name="流程圖: 人工作業 16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D4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772562" y="3607953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0" name="流程圖: 人工作業 19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D5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778261" y="4400041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3" name="流程圖: 人工作業 22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D6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78261" y="5191422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6" name="流程圖: 人工作業 25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D7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778261" y="598421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9" name="流程圖: 人工作業 28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D8</a:t>
              </a:r>
              <a:endParaRPr lang="zh-TW" altLang="en-US" dirty="0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1DACDF-20CA-4989-8153-AA3341A476C7}" type="slidenum">
              <a:rPr lang="zh-TW" altLang="en-US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ea"/>
                <a:ea typeface="+mn-ea"/>
              </a:rPr>
              <a:t>Discipline 2. Describe the Problem </a:t>
            </a:r>
            <a:br>
              <a:rPr lang="en-US" altLang="zh-TW" b="1" dirty="0">
                <a:latin typeface="+mn-ea"/>
                <a:ea typeface="+mn-ea"/>
              </a:rPr>
            </a:br>
            <a:r>
              <a:rPr lang="en-US" altLang="zh-TW" b="1" dirty="0">
                <a:latin typeface="+mn-ea"/>
                <a:ea typeface="+mn-ea"/>
              </a:rPr>
              <a:t>                      </a:t>
            </a:r>
            <a:r>
              <a:rPr lang="zh-TW" altLang="en-US" b="1" dirty="0">
                <a:latin typeface="+mn-ea"/>
                <a:ea typeface="+mn-ea"/>
              </a:rPr>
              <a:t>現況分析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r>
              <a:rPr lang="zh-TW" altLang="en-US" b="1" dirty="0">
                <a:latin typeface="+mn-ea"/>
                <a:ea typeface="+mn-ea"/>
              </a:rPr>
              <a:t>將問題儘可能量化清楚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27660" y="648387"/>
            <a:ext cx="846137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tabLst>
                <a:tab pos="1255713" algn="l"/>
              </a:tabLst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事件說明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run P09 C1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271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Impact :  5 Lots 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125 pcs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Machine : LP-P2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2293144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6" name="流程圖: 人工作業 15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32211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22" name="流程圖: 人工作業 21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25" name="流程圖: 人工作業 2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8" name="流程圖: 人工作業 27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31" name="流程圖: 人工作業 30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5137835-F139-F536-6FF5-DC77208B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83039"/>
              </p:ext>
            </p:extLst>
          </p:nvPr>
        </p:nvGraphicFramePr>
        <p:xfrm>
          <a:off x="484471" y="1098617"/>
          <a:ext cx="8047970" cy="1979474"/>
        </p:xfrm>
        <a:graphic>
          <a:graphicData uri="http://schemas.openxmlformats.org/drawingml/2006/table">
            <a:tbl>
              <a:tblPr/>
              <a:tblGrid>
                <a:gridCol w="1758031">
                  <a:extLst>
                    <a:ext uri="{9D8B030D-6E8A-4147-A177-3AD203B41FA5}">
                      <a16:colId xmlns:a16="http://schemas.microsoft.com/office/drawing/2014/main" val="3312658382"/>
                    </a:ext>
                  </a:extLst>
                </a:gridCol>
                <a:gridCol w="663408">
                  <a:extLst>
                    <a:ext uri="{9D8B030D-6E8A-4147-A177-3AD203B41FA5}">
                      <a16:colId xmlns:a16="http://schemas.microsoft.com/office/drawing/2014/main" val="372903031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2468180302"/>
                    </a:ext>
                  </a:extLst>
                </a:gridCol>
                <a:gridCol w="514141">
                  <a:extLst>
                    <a:ext uri="{9D8B030D-6E8A-4147-A177-3AD203B41FA5}">
                      <a16:colId xmlns:a16="http://schemas.microsoft.com/office/drawing/2014/main" val="3439286592"/>
                    </a:ext>
                  </a:extLst>
                </a:gridCol>
                <a:gridCol w="1011698">
                  <a:extLst>
                    <a:ext uri="{9D8B030D-6E8A-4147-A177-3AD203B41FA5}">
                      <a16:colId xmlns:a16="http://schemas.microsoft.com/office/drawing/2014/main" val="3737123394"/>
                    </a:ext>
                  </a:extLst>
                </a:gridCol>
                <a:gridCol w="1476084">
                  <a:extLst>
                    <a:ext uri="{9D8B030D-6E8A-4147-A177-3AD203B41FA5}">
                      <a16:colId xmlns:a16="http://schemas.microsoft.com/office/drawing/2014/main" val="115786452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3559978806"/>
                    </a:ext>
                  </a:extLst>
                </a:gridCol>
                <a:gridCol w="584628">
                  <a:extLst>
                    <a:ext uri="{9D8B030D-6E8A-4147-A177-3AD203B41FA5}">
                      <a16:colId xmlns:a16="http://schemas.microsoft.com/office/drawing/2014/main" val="708363486"/>
                    </a:ext>
                  </a:extLst>
                </a:gridCol>
                <a:gridCol w="447800">
                  <a:extLst>
                    <a:ext uri="{9D8B030D-6E8A-4147-A177-3AD203B41FA5}">
                      <a16:colId xmlns:a16="http://schemas.microsoft.com/office/drawing/2014/main" val="3520490871"/>
                    </a:ext>
                  </a:extLst>
                </a:gridCol>
              </a:tblGrid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0942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2024/11/13 04:36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LP2P09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24443400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Y7S01X    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L046FI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4304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2024/11/13 04:36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LP2P09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24445760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Y6N04X    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G046CI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01064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2024/11/13 04:36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LP2P09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Y6F02X001 AA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A046KI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612192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2024/11/13 04:36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LP2P09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24445830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Y6N04X    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G046CI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168497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2024/11/13 04:36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LP2P09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24446360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Y3B029    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L056MI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63833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2024/11/13 04:36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664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7544" y="686323"/>
            <a:ext cx="8424936" cy="189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LP2P09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 PTC=271 OOS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較集中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點鐘方向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cap/boat/shutter/cover/tube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powder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injector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無突出，無刮管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run P07 PTC=8/9/0 in control</a:t>
            </a:r>
          </a:p>
        </p:txBody>
      </p:sp>
      <p:pic>
        <p:nvPicPr>
          <p:cNvPr id="10" name="圖片 9" descr="一張含有 螢幕擷取畫面, 文字, 多媒體軟體, 繪圖軟體 的圖片&#10;&#10;自動產生的描述">
            <a:extLst>
              <a:ext uri="{FF2B5EF4-FFF2-40B4-BE49-F238E27FC236}">
                <a16:creationId xmlns:a16="http://schemas.microsoft.com/office/drawing/2014/main" id="{DB1ECDA4-A579-F729-010A-6E856D38A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8" y="2791796"/>
            <a:ext cx="5665063" cy="37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8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32A1898-2CEE-C431-3F0F-6081D6F9AC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0" y="4227183"/>
            <a:ext cx="7811590" cy="244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0ABD2C-91F6-9C33-B897-4F1442CA9F1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0" y="1769295"/>
            <a:ext cx="7830643" cy="24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662363" y="6365059"/>
            <a:ext cx="2133600" cy="365125"/>
          </a:xfrm>
        </p:spPr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28287"/>
            <a:ext cx="7272808" cy="584775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5614475" y="2027710"/>
            <a:ext cx="0" cy="19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634105" y="2027710"/>
            <a:ext cx="0" cy="18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677194" y="2800044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878175" y="2375717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877" y="574211"/>
            <a:ext cx="8424936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issue 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131~135 stable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比較前一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131~135 stable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比對結果無差異</a:t>
            </a:r>
            <a:endParaRPr lang="en-US" altLang="zh-TW" sz="1600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4742F7D-75D1-0E9F-536A-59226EDE0033}"/>
              </a:ext>
            </a:extLst>
          </p:cNvPr>
          <p:cNvCxnSpPr/>
          <p:nvPr/>
        </p:nvCxnSpPr>
        <p:spPr>
          <a:xfrm>
            <a:off x="5631893" y="4478321"/>
            <a:ext cx="0" cy="19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45EC316-DD96-586C-FF43-81EB354055A9}"/>
              </a:ext>
            </a:extLst>
          </p:cNvPr>
          <p:cNvCxnSpPr/>
          <p:nvPr/>
        </p:nvCxnSpPr>
        <p:spPr>
          <a:xfrm>
            <a:off x="6668941" y="4480657"/>
            <a:ext cx="0" cy="19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EE63195-5D7F-3969-D976-D93CE417B0B0}"/>
              </a:ext>
            </a:extLst>
          </p:cNvPr>
          <p:cNvCxnSpPr/>
          <p:nvPr/>
        </p:nvCxnSpPr>
        <p:spPr>
          <a:xfrm flipV="1">
            <a:off x="5703321" y="5208405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3A6E0B-8DDE-2562-95C0-04199E0EF93D}"/>
              </a:ext>
            </a:extLst>
          </p:cNvPr>
          <p:cNvSpPr txBox="1"/>
          <p:nvPr/>
        </p:nvSpPr>
        <p:spPr>
          <a:xfrm>
            <a:off x="3898838" y="4989518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238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8461" y="908720"/>
            <a:ext cx="8424936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 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電流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run &amp;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Pump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10.6~11.3(A)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比對結果無差異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EB58F9-66B4-C91C-C53B-9FA784B1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7" y="2085975"/>
            <a:ext cx="6869325" cy="3645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8CEC61-62AF-86B3-256E-E10F99B6810E}"/>
              </a:ext>
            </a:extLst>
          </p:cNvPr>
          <p:cNvSpPr txBox="1"/>
          <p:nvPr/>
        </p:nvSpPr>
        <p:spPr>
          <a:xfrm>
            <a:off x="2699792" y="4861872"/>
            <a:ext cx="78418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1BEBB-0F3F-551F-1CBA-EBC8BBADF900}"/>
              </a:ext>
            </a:extLst>
          </p:cNvPr>
          <p:cNvSpPr txBox="1"/>
          <p:nvPr/>
        </p:nvSpPr>
        <p:spPr>
          <a:xfrm>
            <a:off x="5795963" y="4867294"/>
            <a:ext cx="85151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F1C1BA5-C137-15A5-66F4-4653A425AAE9}"/>
              </a:ext>
            </a:extLst>
          </p:cNvPr>
          <p:cNvSpPr/>
          <p:nvPr/>
        </p:nvSpPr>
        <p:spPr>
          <a:xfrm>
            <a:off x="2123728" y="2305335"/>
            <a:ext cx="288032" cy="286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61F98AE-8B81-9722-308C-ADF619282E80}"/>
              </a:ext>
            </a:extLst>
          </p:cNvPr>
          <p:cNvSpPr/>
          <p:nvPr/>
        </p:nvSpPr>
        <p:spPr>
          <a:xfrm>
            <a:off x="5185236" y="2315868"/>
            <a:ext cx="288032" cy="286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028FDA6-62B9-1D0C-CFF5-80B6946191C9}"/>
              </a:ext>
            </a:extLst>
          </p:cNvPr>
          <p:cNvCxnSpPr>
            <a:cxnSpLocks/>
          </p:cNvCxnSpPr>
          <p:nvPr/>
        </p:nvCxnSpPr>
        <p:spPr>
          <a:xfrm flipH="1">
            <a:off x="2447109" y="2264229"/>
            <a:ext cx="522514" cy="174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5C7B30E-BF9B-E17D-EB56-C2BD1D43928D}"/>
              </a:ext>
            </a:extLst>
          </p:cNvPr>
          <p:cNvSpPr txBox="1"/>
          <p:nvPr/>
        </p:nvSpPr>
        <p:spPr>
          <a:xfrm>
            <a:off x="3039008" y="2132985"/>
            <a:ext cx="142699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瞬間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FC1603-1E6C-B999-EE59-AA41927CB943}"/>
              </a:ext>
            </a:extLst>
          </p:cNvPr>
          <p:cNvCxnSpPr>
            <a:cxnSpLocks/>
          </p:cNvCxnSpPr>
          <p:nvPr/>
        </p:nvCxnSpPr>
        <p:spPr>
          <a:xfrm>
            <a:off x="4537166" y="2290354"/>
            <a:ext cx="635725" cy="1567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2161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4DFA0-903E-4772-9AE3-00826A469973}" type="slidenum">
              <a:rPr lang="zh-TW" altLang="en-US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4. Identify the Root Cause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問題的原因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1" name="流程圖: 人工作業 10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38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EF0D1-8664-4729-9ADB-EC77FD959A92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5. Formulate and Verify Corrective Actions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矯正措施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的真因給清除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163" y="4664075"/>
            <a:ext cx="865187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CC40FC-0842-4009-95B6-BE0B3BEC16F8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6. Correct the Problem and Confirm the Effects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改善問題並確認效果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C4C4DC-2307-47E5-9FCD-68E7D41EB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312041-9EA2-4A3F-9B89-3D53D0F0CF2F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4260</TotalTime>
  <Words>577</Words>
  <Application>Microsoft Office PowerPoint</Application>
  <PresentationFormat>如螢幕大小 (4:3)</PresentationFormat>
  <Paragraphs>218</Paragraphs>
  <Slides>11</Slides>
  <Notes>11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Wingdings</vt:lpstr>
      <vt:lpstr>Office Theme</vt:lpstr>
      <vt:lpstr>2024/11/13 LP-P2 C1 PTC OOS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WCLin15</cp:lastModifiedBy>
  <cp:revision>306</cp:revision>
  <dcterms:created xsi:type="dcterms:W3CDTF">2012-03-21T02:57:47Z</dcterms:created>
  <dcterms:modified xsi:type="dcterms:W3CDTF">2024-11-14T05:33:05Z</dcterms:modified>
</cp:coreProperties>
</file>